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0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7" r:id="rId4"/>
    <p:sldId id="302" r:id="rId5"/>
    <p:sldId id="303" r:id="rId6"/>
    <p:sldId id="304" r:id="rId7"/>
    <p:sldId id="305" r:id="rId8"/>
    <p:sldId id="310" r:id="rId9"/>
    <p:sldId id="311" r:id="rId10"/>
    <p:sldId id="312" r:id="rId11"/>
    <p:sldId id="308" r:id="rId12"/>
    <p:sldId id="309" r:id="rId13"/>
    <p:sldId id="306" r:id="rId14"/>
    <p:sldId id="307" r:id="rId15"/>
    <p:sldId id="278" r:id="rId16"/>
    <p:sldId id="313" r:id="rId17"/>
    <p:sldId id="314" r:id="rId18"/>
    <p:sldId id="318" r:id="rId1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DC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51" autoAdjust="0"/>
    <p:restoredTop sz="94660"/>
  </p:normalViewPr>
  <p:slideViewPr>
    <p:cSldViewPr snapToGrid="0">
      <p:cViewPr varScale="1">
        <p:scale>
          <a:sx n="68" d="100"/>
          <a:sy n="68" d="100"/>
        </p:scale>
        <p:origin x="572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18EFC532-E14F-40EC-A595-370995571E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0588804-66BF-4465-97CE-61B21DA252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A36D49-6359-4B9D-92BB-04CA9B303A7D}" type="datetimeFigureOut">
              <a:rPr lang="it-IT"/>
              <a:pPr>
                <a:defRPr/>
              </a:pPr>
              <a:t>04/10/2018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5F7AA93-DDE5-41DE-81F6-204613DC51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FCE7F18-7ABF-4E2B-8551-42FC0A8816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C01AAE4-0E8A-4AF4-AF8B-96DFFDB7F16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7A10ECFD-DEE8-4500-834A-6C585F97F5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10C3DCA-6473-479A-B85A-94A4196A1CA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D467964-448B-4249-ABBA-7B5E9444780A}" type="datetimeFigureOut">
              <a:rPr lang="it-IT"/>
              <a:pPr>
                <a:defRPr/>
              </a:pPr>
              <a:t>04/10/2018</a:t>
            </a:fld>
            <a:endParaRPr 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355536C6-BE56-4E94-AF08-86B283C49B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CF371063-EF99-4492-BB7C-D93DC8B12F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1E61AB-9002-4F8A-9F6A-361A726EE64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06786D-6E13-4D6D-AB14-8FFC848845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0FEF56D-CEFD-4BD8-A249-2DBF367735B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8150A-E53E-4925-B2A3-1AA5E92C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16961-B5BA-4AC5-A766-66BA3A1BD331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A512E-6D83-4E59-A79B-3C9695E1F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AFD7B-DAD9-4633-BFFA-02C724E59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D2E96-E324-442A-95D7-4CCD8E2AD2C5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87763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E0D03-7997-4A24-92AD-416474CEA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2108E-BAC9-4038-9A01-476A07711A76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5218C-EAC3-40F1-8058-84431B676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96A8D-F4F9-47D8-B294-0C3665F67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A752E-01E2-42FD-A0C9-A3ADB6C38EB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78976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9C4AD-CD8C-4002-A0AE-C32C2987F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E548F-DEC2-4D4E-B998-BE244143D862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1B98C-7386-40B4-9696-BE5A6BA9D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8BDBB1-9A66-40F1-B68B-60886DF2E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EAAAE-4ABF-4CE9-BC67-947590AF935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8616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09199-918E-4D0C-9927-3874FE9C2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AC9E6-17F5-46AD-999B-DB90FF9368E6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373DC-4665-4476-B1E2-A8C8DA422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D41FE-7734-404D-A6AB-193003A5D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6EF90-A7D1-4D9F-9024-32EDD13D972E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77300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17470-3A31-4BD9-956C-BC0AF8404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F32DB-58E8-4D62-AA9C-B4050410BC33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50245-7A6E-4600-9E23-4B393B1F5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EA482-6E1F-47EC-9A7F-64089165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2AAF0-3A24-468C-8107-387F5105823C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2819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FB9E4C8-2F8C-4670-B169-585EF3315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CBB3A-79B9-44C5-AE2F-0C56E54BB7CE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45569D-F2EE-4F36-AD52-9FAB8654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787444D-694C-457F-8859-88A6C167D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409CA-7B2F-4BEA-9D60-9533DD6B3CE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4236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C640163-E765-425C-8326-0C283F5F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FD281-B167-4E00-9640-9CC20D51FBC9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C579F9B-8D43-4E14-B565-DCA11306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8A3188C-D347-400E-BED0-431824119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8C995-15A2-42E9-88A9-04E49D900FD5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2037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9029CF5-E230-4F88-B0AC-38EE12436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12000-21AB-458F-BA7B-F0CFEEC169FA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0101222-78D5-479B-A57C-0D63A8BBB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F30000A-703F-40E9-A528-5025406AD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A778E-3C06-47D5-AB55-7385807188D0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77111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7EE2D84-5857-4BBC-BCA2-B2A228119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559F-0401-4676-8A80-C060A2CB62C7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E7C8617-2FC3-4839-B1B7-E6C5926E2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E2AC30-3B73-4E10-8626-70C8E931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F8975-5602-4BDE-99DF-6D232DA6ADE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8398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9822968-2091-4EE4-AB19-5AA00B38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4040A-58F1-479F-A9CA-8F8EF8B7E08D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30AE5D5-93C9-46C7-9BDA-642B65748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C4745EB-4656-4369-B538-B4AA41123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F87C3-C0DF-4172-8638-4094813C02B2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74003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B588643-4A3C-40A9-9575-80F31048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C52A3-52E5-4BF8-AB42-257B3F60ED2D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CB4D5E-84FD-4599-A2AB-C9EA7E54E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8AB31D2-1277-49EC-BE13-92C2AAC5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A16C9-64BA-4459-A802-9622ECE40BE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284048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88EE0DC-5CDA-4672-8B40-09FF9AD8ACB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988FD1F-719A-4EF5-B413-2C13222433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42C23-E92D-43A0-8A8E-3F5E3935F8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9D55D2-7167-442D-8CC5-E60CAF8BBC05}" type="datetimeFigureOut">
              <a:rPr lang="en-US"/>
              <a:pPr>
                <a:defRPr/>
              </a:pPr>
              <a:t>10/4/2018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A9FBB-E25A-4733-ABAA-D068A08A8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CFC91-50ED-4CE0-9650-5AEE86BA5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315A047-B32B-43C2-BD87-CF22A7566EF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B173B0DF-EC63-47F6-96E2-1C9E9F650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4350" y="1722438"/>
            <a:ext cx="6416675" cy="20716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5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Progetto ANTEROS: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5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Update 201</a:t>
            </a:r>
            <a:r>
              <a:rPr lang="ro-RO" altLang="it-IT" sz="5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8</a:t>
            </a:r>
            <a:endParaRPr lang="it-IT" altLang="it-IT" sz="5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317BC02-B81C-4C11-8DA1-9E7FA2C3B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6275" y="4408488"/>
            <a:ext cx="6334125" cy="2297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609600" indent="-609600" algn="ctr" eaLnBrk="0" hangingPunct="0">
              <a:spcBef>
                <a:spcPct val="20000"/>
              </a:spcBef>
              <a:buClr>
                <a:srgbClr val="0F2D8F"/>
              </a:buClr>
              <a:buFont typeface="Arial" panose="020B0604020202020204" pitchFamily="34" charset="0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39788" indent="-495300" algn="ctr" eaLnBrk="0" hangingPunct="0">
              <a:spcBef>
                <a:spcPct val="20000"/>
              </a:spcBef>
              <a:buClr>
                <a:srgbClr val="0F2D8F"/>
              </a:buClr>
              <a:buFont typeface="Arial" panose="020B0604020202020204" pitchFamily="34" charset="0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1888" indent="-438150" algn="ctr" eaLnBrk="0" hangingPunct="0">
              <a:spcBef>
                <a:spcPct val="20000"/>
              </a:spcBef>
              <a:buClr>
                <a:srgbClr val="0F2D8F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0013" indent="-381000" algn="ctr" eaLnBrk="0" hangingPunct="0">
              <a:spcBef>
                <a:spcPct val="20000"/>
              </a:spcBef>
              <a:buClr>
                <a:srgbClr val="0F2D8F"/>
              </a:buClr>
              <a:buFont typeface="Arial" panose="020B0604020202020204" pitchFamily="34" charset="0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63700" indent="-381000" algn="ctr" eaLnBrk="0" hangingPunct="0">
              <a:spcBef>
                <a:spcPct val="20000"/>
              </a:spcBef>
              <a:buClr>
                <a:srgbClr val="0F2D8F"/>
              </a:buClr>
              <a:buFont typeface="Arial" panose="020B0604020202020204" pitchFamily="34" charset="0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120900" indent="-3810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2D8F"/>
              </a:buClr>
              <a:buFont typeface="Arial" panose="020B0604020202020204" pitchFamily="34" charset="0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578100" indent="-3810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2D8F"/>
              </a:buClr>
              <a:buFont typeface="Arial" panose="020B0604020202020204" pitchFamily="34" charset="0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035300" indent="-3810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2D8F"/>
              </a:buClr>
              <a:buFont typeface="Arial" panose="020B0604020202020204" pitchFamily="34" charset="0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492500" indent="-3810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2D8F"/>
              </a:buClr>
              <a:buFont typeface="Arial" panose="020B0604020202020204" pitchFamily="34" charset="0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ro-RO" altLang="it-IT" sz="28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Dott.ssa PAOLA DIANA</a:t>
            </a:r>
            <a:endParaRPr lang="it-IT" altLang="it-IT" sz="28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ea typeface="MS PGothic" panose="020B0600070205080204" pitchFamily="34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it-IT" altLang="it-IT" sz="28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Dipartimento Apparato Locomotore</a:t>
            </a:r>
            <a:endParaRPr lang="ro-RO" altLang="it-IT" sz="28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ea typeface="MS PGothic" panose="020B0600070205080204" pitchFamily="34" charset="-128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it-IT" altLang="it-IT" sz="28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Direttore Gerolamo Bianchi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it-IT" altLang="it-IT" sz="28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S.C. Reumatologia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it-IT" altLang="it-IT" sz="28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S PGothic" panose="020B0600070205080204" pitchFamily="34" charset="-128"/>
              </a:rPr>
              <a:t>ASL3 - Genova</a:t>
            </a: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id="{FBB15FA1-FAF8-41BC-A6D5-4145ED200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5829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>
              <a:latin typeface="Arial" panose="020B0604020202020204" pitchFamily="34" charset="0"/>
            </a:endParaRPr>
          </a:p>
        </p:txBody>
      </p:sp>
      <p:pic>
        <p:nvPicPr>
          <p:cNvPr id="4101" name="Picture 5" descr="loghiAsl3_per_carta_intestata">
            <a:extLst>
              <a:ext uri="{FF2B5EF4-FFF2-40B4-BE49-F238E27FC236}">
                <a16:creationId xmlns:a16="http://schemas.microsoft.com/office/drawing/2014/main" id="{231A82B8-0CCA-4BA3-8784-3362A72AA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963" y="44450"/>
            <a:ext cx="3348037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">
            <a:extLst>
              <a:ext uri="{FF2B5EF4-FFF2-40B4-BE49-F238E27FC236}">
                <a16:creationId xmlns:a16="http://schemas.microsoft.com/office/drawing/2014/main" id="{8FD6E56B-BB4F-48E9-A98E-37FBAA18B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11138"/>
            <a:ext cx="5100637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magine 5" descr="screencapture-croi-vidiemme-it-questionarioSTRIPP_view-asp.png">
            <a:extLst>
              <a:ext uri="{FF2B5EF4-FFF2-40B4-BE49-F238E27FC236}">
                <a16:creationId xmlns:a16="http://schemas.microsoft.com/office/drawing/2014/main" id="{79946D9E-C9E1-49F1-9157-A37AAD957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5" t="20454" r="17545" b="14502"/>
          <a:stretch>
            <a:fillRect/>
          </a:stretch>
        </p:blipFill>
        <p:spPr bwMode="auto">
          <a:xfrm>
            <a:off x="201613" y="215900"/>
            <a:ext cx="9966325" cy="625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>
            <a:extLst>
              <a:ext uri="{FF2B5EF4-FFF2-40B4-BE49-F238E27FC236}">
                <a16:creationId xmlns:a16="http://schemas.microsoft.com/office/drawing/2014/main" id="{66E00BB0-743B-4645-B1D0-EF3411646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875" y="4799013"/>
            <a:ext cx="3205163" cy="6477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13316" name="Picture 5">
            <a:extLst>
              <a:ext uri="{FF2B5EF4-FFF2-40B4-BE49-F238E27FC236}">
                <a16:creationId xmlns:a16="http://schemas.microsoft.com/office/drawing/2014/main" id="{574B09CF-5B6B-4D44-B7D8-4880BDFF9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400" y="6165850"/>
            <a:ext cx="863600" cy="692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Immagine 5">
            <a:extLst>
              <a:ext uri="{FF2B5EF4-FFF2-40B4-BE49-F238E27FC236}">
                <a16:creationId xmlns:a16="http://schemas.microsoft.com/office/drawing/2014/main" id="{55C8CFB2-4A29-4B44-8140-089DBC48F2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188" y="6580188"/>
            <a:ext cx="3097212" cy="27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25FB62F1-1F18-48C9-ABCB-28BE02E96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5725"/>
            <a:ext cx="10993438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altLang="it-IT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4339" name="TextBox 4">
            <a:extLst>
              <a:ext uri="{FF2B5EF4-FFF2-40B4-BE49-F238E27FC236}">
                <a16:creationId xmlns:a16="http://schemas.microsoft.com/office/drawing/2014/main" id="{8FE4AE59-5D32-4799-80BD-82367144F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0" y="3790950"/>
            <a:ext cx="7900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i="1">
                <a:latin typeface="Arial" panose="020B0604020202020204" pitchFamily="34" charset="0"/>
              </a:rPr>
              <a:t>Clin Exp Rheumatol 2003; 21 (Suppl. 31):S113-S117</a:t>
            </a:r>
            <a:endParaRPr lang="en-US" altLang="it-IT" sz="2000" i="1">
              <a:latin typeface="Arial" panose="020B0604020202020204" pitchFamily="34" charset="0"/>
            </a:endParaRPr>
          </a:p>
        </p:txBody>
      </p:sp>
      <p:pic>
        <p:nvPicPr>
          <p:cNvPr id="14340" name="Picture 2">
            <a:extLst>
              <a:ext uri="{FF2B5EF4-FFF2-40B4-BE49-F238E27FC236}">
                <a16:creationId xmlns:a16="http://schemas.microsoft.com/office/drawing/2014/main" id="{38C94661-1AD0-491A-B69F-5FED61E67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1935163"/>
            <a:ext cx="1095851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Content Placeholder 3">
            <a:extLst>
              <a:ext uri="{FF2B5EF4-FFF2-40B4-BE49-F238E27FC236}">
                <a16:creationId xmlns:a16="http://schemas.microsoft.com/office/drawing/2014/main" id="{C3504D40-2C44-4946-B706-787935131D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6550" y="627063"/>
            <a:ext cx="4860925" cy="5524500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9E7A11-A161-49B7-9562-9968B6C2B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627063"/>
            <a:ext cx="5686425" cy="588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377F293-B851-4562-966F-1FCE7264D9C2}"/>
              </a:ext>
            </a:extLst>
          </p:cNvPr>
          <p:cNvSpPr/>
          <p:nvPr/>
        </p:nvSpPr>
        <p:spPr>
          <a:xfrm>
            <a:off x="5953125" y="1624013"/>
            <a:ext cx="5686425" cy="42227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1224E8-2A60-4FF5-8603-80FA5CE4486A}"/>
              </a:ext>
            </a:extLst>
          </p:cNvPr>
          <p:cNvSpPr/>
          <p:nvPr/>
        </p:nvSpPr>
        <p:spPr>
          <a:xfrm>
            <a:off x="5953125" y="2814638"/>
            <a:ext cx="5686425" cy="4445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9BCAB2-F79B-4D1B-9621-C0CBC951C284}"/>
              </a:ext>
            </a:extLst>
          </p:cNvPr>
          <p:cNvSpPr/>
          <p:nvPr/>
        </p:nvSpPr>
        <p:spPr>
          <a:xfrm>
            <a:off x="5875338" y="6151563"/>
            <a:ext cx="5765800" cy="357187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D669E999-C5DA-4600-BF2D-8DF1CE921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5725"/>
            <a:ext cx="10993438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altLang="it-IT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pic>
        <p:nvPicPr>
          <p:cNvPr id="16387" name="Picture 1">
            <a:extLst>
              <a:ext uri="{FF2B5EF4-FFF2-40B4-BE49-F238E27FC236}">
                <a16:creationId xmlns:a16="http://schemas.microsoft.com/office/drawing/2014/main" id="{D80472A1-6174-4D35-81F4-91C7B2A18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1874838"/>
            <a:ext cx="111347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4">
            <a:extLst>
              <a:ext uri="{FF2B5EF4-FFF2-40B4-BE49-F238E27FC236}">
                <a16:creationId xmlns:a16="http://schemas.microsoft.com/office/drawing/2014/main" id="{BFCC9262-4431-4DBF-9EC3-1F1B6FE8D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0" y="3790950"/>
            <a:ext cx="7900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i="1">
                <a:latin typeface="Arial" panose="020B0604020202020204" pitchFamily="34" charset="0"/>
              </a:rPr>
              <a:t>Clin Exp Rheumatol 2003; 21 (Suppl. 31):S100-S105</a:t>
            </a:r>
            <a:endParaRPr lang="en-US" altLang="it-IT" sz="2000" i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747FF8B3-4D67-44B7-B1D3-16BFB7551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5725"/>
            <a:ext cx="10993438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altLang="it-IT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pic>
        <p:nvPicPr>
          <p:cNvPr id="17411" name="Picture 6">
            <a:extLst>
              <a:ext uri="{FF2B5EF4-FFF2-40B4-BE49-F238E27FC236}">
                <a16:creationId xmlns:a16="http://schemas.microsoft.com/office/drawing/2014/main" id="{425548F7-038D-4D1E-A5B6-99EB3E074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458788"/>
            <a:ext cx="11634788" cy="603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A35E568-4287-493D-A6D1-D3C9679FB438}"/>
              </a:ext>
            </a:extLst>
          </p:cNvPr>
          <p:cNvSpPr/>
          <p:nvPr/>
        </p:nvSpPr>
        <p:spPr>
          <a:xfrm>
            <a:off x="184150" y="1243013"/>
            <a:ext cx="11641138" cy="88423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AB44AE-F8C7-42BB-848C-B85AF25EE644}"/>
              </a:ext>
            </a:extLst>
          </p:cNvPr>
          <p:cNvSpPr/>
          <p:nvPr/>
        </p:nvSpPr>
        <p:spPr>
          <a:xfrm>
            <a:off x="184150" y="2127250"/>
            <a:ext cx="11641138" cy="27622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701492-04E2-41A1-A014-7F4B1374F668}"/>
              </a:ext>
            </a:extLst>
          </p:cNvPr>
          <p:cNvSpPr/>
          <p:nvPr/>
        </p:nvSpPr>
        <p:spPr>
          <a:xfrm>
            <a:off x="184150" y="3032125"/>
            <a:ext cx="11641138" cy="26511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68F11E-06E0-4395-A775-023876310A7F}"/>
              </a:ext>
            </a:extLst>
          </p:cNvPr>
          <p:cNvSpPr/>
          <p:nvPr/>
        </p:nvSpPr>
        <p:spPr>
          <a:xfrm>
            <a:off x="201613" y="5337175"/>
            <a:ext cx="11641137" cy="241300"/>
          </a:xfrm>
          <a:prstGeom prst="rect">
            <a:avLst/>
          </a:prstGeom>
          <a:noFill/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9" grpId="0" animBg="1"/>
      <p:bldP spid="9" grpId="1" animBg="1"/>
      <p:bldP spid="10" grpId="0" animBg="1"/>
      <p:bldP spid="1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ttangolo 1">
            <a:extLst>
              <a:ext uri="{FF2B5EF4-FFF2-40B4-BE49-F238E27FC236}">
                <a16:creationId xmlns:a16="http://schemas.microsoft.com/office/drawing/2014/main" id="{96A6B6CE-001E-497A-89CA-F7CC9699B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3" y="1997075"/>
            <a:ext cx="11326812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just" eaLnBrk="1" hangingPunct="1">
              <a:lnSpc>
                <a:spcPct val="125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r>
              <a:rPr lang="it-IT" altLang="it-IT" sz="2800" dirty="0">
                <a:solidFill>
                  <a:schemeClr val="tx2"/>
                </a:solidFill>
                <a:latin typeface="Arial" panose="020B0604020202020204" pitchFamily="34" charset="0"/>
              </a:rPr>
              <a:t>Significativo aumento progressivo da un anno all'altro del numero di pazienti con AR e AP soprattutto nelle </a:t>
            </a:r>
            <a:r>
              <a:rPr lang="it-IT" altLang="it-IT" sz="28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forme all’esordio</a:t>
            </a:r>
            <a:r>
              <a:rPr lang="it-IT" altLang="it-IT" sz="2800" dirty="0">
                <a:solidFill>
                  <a:srgbClr val="00B0F0"/>
                </a:solidFill>
                <a:latin typeface="Arial" panose="020B0604020202020204" pitchFamily="34" charset="0"/>
              </a:rPr>
              <a:t> </a:t>
            </a:r>
            <a:r>
              <a:rPr lang="it-IT" altLang="it-IT" sz="2800" dirty="0">
                <a:solidFill>
                  <a:schemeClr val="tx2"/>
                </a:solidFill>
                <a:latin typeface="Arial" panose="020B0604020202020204" pitchFamily="34" charset="0"/>
              </a:rPr>
              <a:t>prese in carico dal nostro centro </a:t>
            </a:r>
          </a:p>
          <a:p>
            <a:pPr marL="0" indent="0" algn="just" eaLnBrk="1" hangingPunct="1">
              <a:lnSpc>
                <a:spcPct val="125000"/>
              </a:lnSpc>
              <a:spcBef>
                <a:spcPct val="0"/>
              </a:spcBef>
              <a:buClrTx/>
              <a:buFont typeface="Wingdings 3" panose="05040102010807070707" pitchFamily="18" charset="2"/>
              <a:buNone/>
              <a:defRPr/>
            </a:pPr>
            <a:endParaRPr lang="it-IT" altLang="it-IT" sz="28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just" eaLnBrk="1" hangingPunct="1">
              <a:lnSpc>
                <a:spcPct val="125000"/>
              </a:lnSpc>
              <a:spcBef>
                <a:spcPct val="0"/>
              </a:spcBef>
              <a:buClrTx/>
              <a:buFont typeface="Wingdings 3" panose="05040102010807070707" pitchFamily="18" charset="2"/>
              <a:buNone/>
              <a:defRPr/>
            </a:pPr>
            <a:endParaRPr lang="it-IT" altLang="it-IT" sz="28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just" eaLnBrk="1" hangingPunct="1">
              <a:lnSpc>
                <a:spcPct val="125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r>
              <a:rPr lang="it-IT" altLang="it-IT" sz="2800" dirty="0">
                <a:solidFill>
                  <a:schemeClr val="tx2"/>
                </a:solidFill>
                <a:latin typeface="Arial" panose="020B0604020202020204" pitchFamily="34" charset="0"/>
              </a:rPr>
              <a:t>«Zoccolo duro»: OA e SFM!!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275DD82-5D95-412F-9C5D-B9686640F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225425"/>
            <a:ext cx="7629525" cy="996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5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RISULTATI</a:t>
            </a:r>
            <a:endParaRPr lang="it-IT" altLang="it-IT" sz="54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ttangolo 1">
            <a:extLst>
              <a:ext uri="{FF2B5EF4-FFF2-40B4-BE49-F238E27FC236}">
                <a16:creationId xmlns:a16="http://schemas.microsoft.com/office/drawing/2014/main" id="{1C4A04FC-8085-478C-AA96-4D70830B2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3" y="1997075"/>
            <a:ext cx="11326812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altLang="it-IT">
                <a:latin typeface="Arial" panose="020B0604020202020204" pitchFamily="34" charset="0"/>
              </a:rPr>
              <a:t>Scarsa aderenza alle red-flags per malattie infiammatorie</a:t>
            </a: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altLang="it-IT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endParaRPr lang="it-IT" altLang="it-IT"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it-IT" altLang="it-IT">
                <a:latin typeface="Arial" panose="020B0604020202020204" pitchFamily="34" charset="0"/>
              </a:rPr>
              <a:t>Utilizzo di questi ambulatori per ridurre i tempi di attesa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F9BA6DB-37E3-4DA7-84BA-9C5AA427C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225425"/>
            <a:ext cx="7629525" cy="996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5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CRITICITÀ</a:t>
            </a:r>
            <a:endParaRPr lang="it-IT" altLang="it-IT" sz="54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ttangolo 1">
            <a:extLst>
              <a:ext uri="{FF2B5EF4-FFF2-40B4-BE49-F238E27FC236}">
                <a16:creationId xmlns:a16="http://schemas.microsoft.com/office/drawing/2014/main" id="{62E4018C-8D05-4BDF-A3EA-EE86F5170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075" y="1222375"/>
            <a:ext cx="11325225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Font typeface="Wingdings 3" panose="05040102010807070707" pitchFamily="18" charset="2"/>
              <a:buNone/>
              <a:defRPr/>
            </a:pPr>
            <a:r>
              <a:rPr lang="it-IT" altLang="it-IT" sz="4400" dirty="0">
                <a:solidFill>
                  <a:schemeClr val="tx2"/>
                </a:solidFill>
                <a:latin typeface="Calibri" panose="020F0502020204030204" pitchFamily="34" charset="0"/>
              </a:rPr>
              <a:t>collaborazione sempre più stretta ed efficace tra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it-IT" altLang="it-IT" sz="4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Centro specialistico di Reumatologia</a:t>
            </a:r>
            <a:endParaRPr lang="it-IT" altLang="it-IT" sz="44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it-IT" altLang="it-IT" sz="4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</a:rPr>
              <a:t>Specialisti di altre branche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it-IT" altLang="it-IT" sz="44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Università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it-IT" altLang="it-IT" sz="4400" b="1" dirty="0">
                <a:solidFill>
                  <a:srgbClr val="FF0000"/>
                </a:solidFill>
                <a:latin typeface="Calibri" panose="020F0502020204030204" pitchFamily="34" charset="0"/>
              </a:rPr>
              <a:t>Territorio - MMG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FFC4355-F0FD-44A2-99FC-EFA05EDDB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225425"/>
            <a:ext cx="7629525" cy="996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5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OBIETTIVO</a:t>
            </a:r>
            <a:endParaRPr lang="it-IT" altLang="it-IT" sz="54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>
            <a:extLst>
              <a:ext uri="{FF2B5EF4-FFF2-40B4-BE49-F238E27FC236}">
                <a16:creationId xmlns:a16="http://schemas.microsoft.com/office/drawing/2014/main" id="{AF2D8FE1-06CB-4E8F-BB50-1C3AEFE5E8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0"/>
          <a:stretch/>
        </p:blipFill>
        <p:spPr bwMode="auto">
          <a:xfrm>
            <a:off x="361950" y="195263"/>
            <a:ext cx="7446963" cy="454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B9CB35B6-60D8-4F23-96FA-EA7FA914BFCE}"/>
              </a:ext>
            </a:extLst>
          </p:cNvPr>
          <p:cNvSpPr/>
          <p:nvPr/>
        </p:nvSpPr>
        <p:spPr>
          <a:xfrm>
            <a:off x="361950" y="4873659"/>
            <a:ext cx="7154943" cy="855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«I </a:t>
            </a:r>
            <a:r>
              <a:rPr lang="it-IT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already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it-IT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diagnosed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it-IT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myself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on the Internet. </a:t>
            </a:r>
          </a:p>
          <a:p>
            <a:pPr marL="0" indent="0">
              <a:buNone/>
            </a:pP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      </a:t>
            </a:r>
            <a:r>
              <a:rPr lang="it-IT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I’m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it-IT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only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it-IT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here</a:t>
            </a:r>
            <a:r>
              <a:rPr lang="it-IT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for a second opinion»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3E379CC-361B-4DF1-A892-51F58AF0F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727" y="5191842"/>
            <a:ext cx="5669771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19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>
            <a:extLst>
              <a:ext uri="{FF2B5EF4-FFF2-40B4-BE49-F238E27FC236}">
                <a16:creationId xmlns:a16="http://schemas.microsoft.com/office/drawing/2014/main" id="{9178FA45-F55D-4B8B-ABDA-892377480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36525"/>
            <a:ext cx="3335337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18F09DB8-E93E-4EED-BEA8-16E1B3A9C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75" y="1517650"/>
            <a:ext cx="3175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6">
            <a:extLst>
              <a:ext uri="{FF2B5EF4-FFF2-40B4-BE49-F238E27FC236}">
                <a16:creationId xmlns:a16="http://schemas.microsoft.com/office/drawing/2014/main" id="{E57B780B-4C51-4AB5-A62C-0C13B48437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5" y="2359025"/>
            <a:ext cx="3540125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8B28333-5995-48B8-B037-69F99B145F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400" y="3032125"/>
            <a:ext cx="3617913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554E2C93-7F95-49AB-9E8B-13EF9687A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85725"/>
            <a:ext cx="7629525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Ambulatorio Artriti Esordienti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- dal 2013 ad oggi -</a:t>
            </a:r>
          </a:p>
        </p:txBody>
      </p:sp>
      <p:graphicFrame>
        <p:nvGraphicFramePr>
          <p:cNvPr id="6147" name="Chart 5">
            <a:extLst>
              <a:ext uri="{FF2B5EF4-FFF2-40B4-BE49-F238E27FC236}">
                <a16:creationId xmlns:a16="http://schemas.microsoft.com/office/drawing/2014/main" id="{A11FB82A-C4F5-4B6B-A26E-D57A229F2BD8}"/>
              </a:ext>
            </a:extLst>
          </p:cNvPr>
          <p:cNvGraphicFramePr>
            <a:graphicFrameLocks/>
          </p:cNvGraphicFramePr>
          <p:nvPr/>
        </p:nvGraphicFramePr>
        <p:xfrm>
          <a:off x="1616075" y="1616075"/>
          <a:ext cx="9112250" cy="474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Chart" r:id="rId3" imgW="9114310" imgH="4755292" progId="Excel.Chart.8">
                  <p:embed/>
                </p:oleObj>
              </mc:Choice>
              <mc:Fallback>
                <p:oleObj name="Chart" r:id="rId3" imgW="9114310" imgH="4755292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616075"/>
                        <a:ext cx="9112250" cy="474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F9ED9CD6-DDFA-4C68-B4AA-CDCCE4DE7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85725"/>
            <a:ext cx="7629525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Ambulatorio Artriti Esordienti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- nel 2018 -</a:t>
            </a:r>
          </a:p>
        </p:txBody>
      </p:sp>
      <p:graphicFrame>
        <p:nvGraphicFramePr>
          <p:cNvPr id="7171" name="Chart 4">
            <a:extLst>
              <a:ext uri="{FF2B5EF4-FFF2-40B4-BE49-F238E27FC236}">
                <a16:creationId xmlns:a16="http://schemas.microsoft.com/office/drawing/2014/main" id="{ABFD3A8B-9100-4780-A01A-735B2EE4324D}"/>
              </a:ext>
            </a:extLst>
          </p:cNvPr>
          <p:cNvGraphicFramePr>
            <a:graphicFrameLocks/>
          </p:cNvGraphicFramePr>
          <p:nvPr/>
        </p:nvGraphicFramePr>
        <p:xfrm>
          <a:off x="1758950" y="1463675"/>
          <a:ext cx="9036050" cy="520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Chart" r:id="rId3" imgW="9041152" imgH="5212532" progId="Excel.Chart.8">
                  <p:embed/>
                </p:oleObj>
              </mc:Choice>
              <mc:Fallback>
                <p:oleObj name="Chart" r:id="rId3" imgW="9041152" imgH="5212532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950" y="1463675"/>
                        <a:ext cx="9036050" cy="520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DF9D68C-EA4B-4E39-BFB9-ABE65DC606C8}"/>
              </a:ext>
            </a:extLst>
          </p:cNvPr>
          <p:cNvSpPr/>
          <p:nvPr/>
        </p:nvSpPr>
        <p:spPr>
          <a:xfrm>
            <a:off x="2327275" y="2941638"/>
            <a:ext cx="4308475" cy="3667125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BCF85E-CB0C-41D0-8D45-482341DB4669}"/>
              </a:ext>
            </a:extLst>
          </p:cNvPr>
          <p:cNvSpPr/>
          <p:nvPr/>
        </p:nvSpPr>
        <p:spPr>
          <a:xfrm>
            <a:off x="7213600" y="1528763"/>
            <a:ext cx="1920875" cy="5080000"/>
          </a:xfrm>
          <a:prstGeom prst="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C778F9D4-23DB-4978-91BF-131ED0885D30}"/>
              </a:ext>
            </a:extLst>
          </p:cNvPr>
          <p:cNvSpPr/>
          <p:nvPr/>
        </p:nvSpPr>
        <p:spPr>
          <a:xfrm>
            <a:off x="9886950" y="4173538"/>
            <a:ext cx="298450" cy="76993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31487BE-5201-461D-98B1-51FFEDBF829E}"/>
              </a:ext>
            </a:extLst>
          </p:cNvPr>
          <p:cNvSpPr/>
          <p:nvPr/>
        </p:nvSpPr>
        <p:spPr>
          <a:xfrm>
            <a:off x="3848100" y="3086100"/>
            <a:ext cx="12319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DB3A97-2DB4-42BA-9203-1231DE6E8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5600" y="3281363"/>
            <a:ext cx="596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>
                <a:solidFill>
                  <a:schemeClr val="bg1"/>
                </a:solidFill>
                <a:latin typeface="Arial" panose="020B0604020202020204" pitchFamily="34" charset="0"/>
              </a:rPr>
              <a:t>89</a:t>
            </a:r>
            <a:endParaRPr lang="en-US" altLang="it-IT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71261FE-26B3-444C-8945-CCCD148DE28E}"/>
              </a:ext>
            </a:extLst>
          </p:cNvPr>
          <p:cNvSpPr/>
          <p:nvPr/>
        </p:nvSpPr>
        <p:spPr>
          <a:xfrm>
            <a:off x="10036175" y="754063"/>
            <a:ext cx="1743075" cy="14478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8" name="TextBox 12">
            <a:extLst>
              <a:ext uri="{FF2B5EF4-FFF2-40B4-BE49-F238E27FC236}">
                <a16:creationId xmlns:a16="http://schemas.microsoft.com/office/drawing/2014/main" id="{E6033850-D7C9-4051-B345-FFA3C8658D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0325" y="1093788"/>
            <a:ext cx="13747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4400" b="1">
                <a:solidFill>
                  <a:schemeClr val="bg1"/>
                </a:solidFill>
                <a:latin typeface="Arial" panose="020B0604020202020204" pitchFamily="34" charset="0"/>
              </a:rPr>
              <a:t>196</a:t>
            </a:r>
            <a:endParaRPr lang="en-US" altLang="it-IT" sz="44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959B51B-3028-47CD-BAC5-B62D8D6FEAB6}"/>
              </a:ext>
            </a:extLst>
          </p:cNvPr>
          <p:cNvSpPr/>
          <p:nvPr/>
        </p:nvSpPr>
        <p:spPr>
          <a:xfrm>
            <a:off x="7931150" y="2393950"/>
            <a:ext cx="955675" cy="88741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37BB3B-D00D-4F9D-BBBD-7F7F09DB6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5450" y="2555875"/>
            <a:ext cx="728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b="1">
                <a:solidFill>
                  <a:schemeClr val="bg1"/>
                </a:solidFill>
                <a:latin typeface="Arial" panose="020B0604020202020204" pitchFamily="34" charset="0"/>
              </a:rPr>
              <a:t>88</a:t>
            </a:r>
            <a:endParaRPr lang="en-US" altLang="it-IT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4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7599F9C5-8837-4FCA-A85F-A1517D619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5725"/>
            <a:ext cx="10993438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Artrite reumatoide vs. Artrite psoriasica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- dal 2013 ad oggi-</a:t>
            </a:r>
          </a:p>
        </p:txBody>
      </p:sp>
      <p:graphicFrame>
        <p:nvGraphicFramePr>
          <p:cNvPr id="8195" name="Chart 14">
            <a:extLst>
              <a:ext uri="{FF2B5EF4-FFF2-40B4-BE49-F238E27FC236}">
                <a16:creationId xmlns:a16="http://schemas.microsoft.com/office/drawing/2014/main" id="{0716D4AA-75D0-4C90-8A8B-2CC8DF9F77E9}"/>
              </a:ext>
            </a:extLst>
          </p:cNvPr>
          <p:cNvGraphicFramePr>
            <a:graphicFrameLocks/>
          </p:cNvGraphicFramePr>
          <p:nvPr/>
        </p:nvGraphicFramePr>
        <p:xfrm>
          <a:off x="1038225" y="1531938"/>
          <a:ext cx="10139363" cy="525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Chart" r:id="rId3" imgW="10144623" imgH="5261304" progId="Excel.Chart.8">
                  <p:embed/>
                </p:oleObj>
              </mc:Choice>
              <mc:Fallback>
                <p:oleObj name="Chart" r:id="rId3" imgW="10144623" imgH="5261304" progId="Excel.Chart.8">
                  <p:embed/>
                  <p:pic>
                    <p:nvPicPr>
                      <p:cNvPr id="0" name="Chart 1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8225" y="1531938"/>
                        <a:ext cx="10139363" cy="5259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28C18D9C-8BC8-4631-8031-5C0CE4A3E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5725"/>
            <a:ext cx="10993438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Patologie non-artritiche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- dal 2013 ad oggi-</a:t>
            </a:r>
          </a:p>
        </p:txBody>
      </p:sp>
      <p:graphicFrame>
        <p:nvGraphicFramePr>
          <p:cNvPr id="9219" name="Chart 4">
            <a:extLst>
              <a:ext uri="{FF2B5EF4-FFF2-40B4-BE49-F238E27FC236}">
                <a16:creationId xmlns:a16="http://schemas.microsoft.com/office/drawing/2014/main" id="{F7110942-8EF6-4BE8-8DAE-9C30B01A8987}"/>
              </a:ext>
            </a:extLst>
          </p:cNvPr>
          <p:cNvGraphicFramePr>
            <a:graphicFrameLocks/>
          </p:cNvGraphicFramePr>
          <p:nvPr/>
        </p:nvGraphicFramePr>
        <p:xfrm>
          <a:off x="955675" y="1562100"/>
          <a:ext cx="10591800" cy="521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Chart" r:id="rId3" imgW="10601863" imgH="5224725" progId="Excel.Chart.8">
                  <p:embed/>
                </p:oleObj>
              </mc:Choice>
              <mc:Fallback>
                <p:oleObj name="Chart" r:id="rId3" imgW="10601863" imgH="5224725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675" y="1562100"/>
                        <a:ext cx="10591800" cy="5218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CB3ACA0B-45B3-4F67-A990-18E82D689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5725"/>
            <a:ext cx="10993438" cy="1295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1pPr>
            <a:lvl2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2pPr>
            <a:lvl3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3pPr>
            <a:lvl4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4pPr>
            <a:lvl5pPr algn="r" eaLnBrk="0" hangingPunct="0"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5pPr>
            <a:lvl6pPr marL="4572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6pPr>
            <a:lvl7pPr marL="9144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7pPr>
            <a:lvl8pPr marL="13716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8pPr>
            <a:lvl9pPr marL="1828800" algn="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F2D8F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Artrite vs. Non-artrite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- dal 2013 ad oggi-</a:t>
            </a:r>
          </a:p>
        </p:txBody>
      </p:sp>
      <p:graphicFrame>
        <p:nvGraphicFramePr>
          <p:cNvPr id="10243" name="Chart 5">
            <a:extLst>
              <a:ext uri="{FF2B5EF4-FFF2-40B4-BE49-F238E27FC236}">
                <a16:creationId xmlns:a16="http://schemas.microsoft.com/office/drawing/2014/main" id="{5666914D-2831-4929-A204-0C61B5548F56}"/>
              </a:ext>
            </a:extLst>
          </p:cNvPr>
          <p:cNvGraphicFramePr>
            <a:graphicFrameLocks/>
          </p:cNvGraphicFramePr>
          <p:nvPr/>
        </p:nvGraphicFramePr>
        <p:xfrm>
          <a:off x="965200" y="1330325"/>
          <a:ext cx="10510838" cy="541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Chart" r:id="rId3" imgW="10516511" imgH="5425910" progId="Excel.Chart.8">
                  <p:embed/>
                </p:oleObj>
              </mc:Choice>
              <mc:Fallback>
                <p:oleObj name="Chart" r:id="rId3" imgW="10516511" imgH="5425910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200" y="1330325"/>
                        <a:ext cx="10510838" cy="541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6335AD21-3410-4460-AE58-2D3949B4D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447675"/>
            <a:ext cx="6407150" cy="641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magine 3">
            <a:extLst>
              <a:ext uri="{FF2B5EF4-FFF2-40B4-BE49-F238E27FC236}">
                <a16:creationId xmlns:a16="http://schemas.microsoft.com/office/drawing/2014/main" id="{7624968B-5A4D-4812-A798-4A6B15F99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77788"/>
            <a:ext cx="9234487" cy="649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>
            <a:extLst>
              <a:ext uri="{FF2B5EF4-FFF2-40B4-BE49-F238E27FC236}">
                <a16:creationId xmlns:a16="http://schemas.microsoft.com/office/drawing/2014/main" id="{1B26BE6F-84F9-4F74-B2A9-8B1B8FA73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8400" y="6165850"/>
            <a:ext cx="863600" cy="692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Immagine 5">
            <a:extLst>
              <a:ext uri="{FF2B5EF4-FFF2-40B4-BE49-F238E27FC236}">
                <a16:creationId xmlns:a16="http://schemas.microsoft.com/office/drawing/2014/main" id="{97D8B8B1-B132-4A84-A49B-E6A36ADEB2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188" y="6580188"/>
            <a:ext cx="3097212" cy="27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3" name="Rectangle 5">
            <a:extLst>
              <a:ext uri="{FF2B5EF4-FFF2-40B4-BE49-F238E27FC236}">
                <a16:creationId xmlns:a16="http://schemas.microsoft.com/office/drawing/2014/main" id="{81BAC05C-4E97-4273-922B-AF6CB1F9F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275" y="3800475"/>
            <a:ext cx="8953500" cy="103822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2059</TotalTime>
  <Words>185</Words>
  <Application>Microsoft Office PowerPoint</Application>
  <PresentationFormat>Widescreen</PresentationFormat>
  <Paragraphs>40</Paragraphs>
  <Slides>18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7" baseType="lpstr">
      <vt:lpstr>Batang</vt:lpstr>
      <vt:lpstr>MS PGothic</vt:lpstr>
      <vt:lpstr>Arial</vt:lpstr>
      <vt:lpstr>Calibri</vt:lpstr>
      <vt:lpstr>Calibri Light</vt:lpstr>
      <vt:lpstr>Wingdings</vt:lpstr>
      <vt:lpstr>Wingdings 3</vt:lpstr>
      <vt:lpstr>Office Theme</vt:lpstr>
      <vt:lpstr>Chart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Locaputo Antonia</dc:creator>
  <cp:lastModifiedBy>pdiana</cp:lastModifiedBy>
  <cp:revision>87</cp:revision>
  <dcterms:created xsi:type="dcterms:W3CDTF">2016-09-30T13:28:12Z</dcterms:created>
  <dcterms:modified xsi:type="dcterms:W3CDTF">2018-10-04T06:44:32Z</dcterms:modified>
</cp:coreProperties>
</file>