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351" r:id="rId3"/>
    <p:sldId id="257" r:id="rId4"/>
    <p:sldId id="282" r:id="rId5"/>
    <p:sldId id="258" r:id="rId6"/>
    <p:sldId id="279" r:id="rId7"/>
    <p:sldId id="273" r:id="rId8"/>
    <p:sldId id="276" r:id="rId9"/>
    <p:sldId id="277" r:id="rId10"/>
    <p:sldId id="332" r:id="rId11"/>
    <p:sldId id="290" r:id="rId12"/>
    <p:sldId id="281" r:id="rId13"/>
    <p:sldId id="338" r:id="rId14"/>
    <p:sldId id="344" r:id="rId15"/>
    <p:sldId id="331" r:id="rId16"/>
    <p:sldId id="289" r:id="rId17"/>
    <p:sldId id="293" r:id="rId18"/>
    <p:sldId id="291" r:id="rId19"/>
    <p:sldId id="278" r:id="rId20"/>
    <p:sldId id="280" r:id="rId21"/>
    <p:sldId id="296" r:id="rId22"/>
    <p:sldId id="343" r:id="rId23"/>
    <p:sldId id="345" r:id="rId24"/>
    <p:sldId id="305" r:id="rId25"/>
    <p:sldId id="307" r:id="rId26"/>
    <p:sldId id="308" r:id="rId27"/>
    <p:sldId id="288" r:id="rId28"/>
    <p:sldId id="259" r:id="rId29"/>
    <p:sldId id="349" r:id="rId30"/>
    <p:sldId id="271" r:id="rId31"/>
    <p:sldId id="295" r:id="rId32"/>
    <p:sldId id="348" r:id="rId33"/>
    <p:sldId id="326" r:id="rId34"/>
    <p:sldId id="285" r:id="rId35"/>
    <p:sldId id="327" r:id="rId36"/>
    <p:sldId id="323" r:id="rId37"/>
    <p:sldId id="329" r:id="rId38"/>
    <p:sldId id="352" r:id="rId39"/>
    <p:sldId id="347" r:id="rId40"/>
    <p:sldId id="346" r:id="rId4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1103" autoAdjust="0"/>
  </p:normalViewPr>
  <p:slideViewPr>
    <p:cSldViewPr>
      <p:cViewPr>
        <p:scale>
          <a:sx n="60" d="100"/>
          <a:sy n="60" d="100"/>
        </p:scale>
        <p:origin x="-1272" y="-15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8B7F31-A4DB-4142-BCE9-DC3598248743}" type="datetimeFigureOut">
              <a:rPr lang="it-IT" smtClean="0"/>
              <a:t>05/10/2018</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50A820-D7AB-4AD0-AC03-8DBE2FBD627F}" type="slidenum">
              <a:rPr lang="it-IT" smtClean="0"/>
              <a:t>‹N›</a:t>
            </a:fld>
            <a:endParaRPr lang="it-IT"/>
          </a:p>
        </p:txBody>
      </p:sp>
    </p:spTree>
    <p:extLst>
      <p:ext uri="{BB962C8B-B14F-4D97-AF65-F5344CB8AC3E}">
        <p14:creationId xmlns:p14="http://schemas.microsoft.com/office/powerpoint/2010/main" val="40801754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a:t>
            </a:fld>
            <a:endParaRPr lang="it-IT"/>
          </a:p>
        </p:txBody>
      </p:sp>
    </p:spTree>
    <p:extLst>
      <p:ext uri="{BB962C8B-B14F-4D97-AF65-F5344CB8AC3E}">
        <p14:creationId xmlns:p14="http://schemas.microsoft.com/office/powerpoint/2010/main" val="15798562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egnaposto immagine diapositiva 1"/>
          <p:cNvSpPr>
            <a:spLocks noGrp="1" noRot="1" noChangeAspect="1"/>
          </p:cNvSpPr>
          <p:nvPr>
            <p:ph type="sldImg"/>
          </p:nvPr>
        </p:nvSpPr>
        <p:spPr bwMode="auto">
          <a:noFill/>
          <a:ln>
            <a:solidFill>
              <a:srgbClr val="000000"/>
            </a:solidFill>
            <a:miter lim="800000"/>
            <a:headEnd/>
            <a:tailEnd/>
          </a:ln>
        </p:spPr>
      </p:sp>
      <p:sp>
        <p:nvSpPr>
          <p:cNvPr id="23554"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it-IT" dirty="0" err="1" smtClean="0"/>
              <a:t>About</a:t>
            </a:r>
            <a:r>
              <a:rPr lang="it-IT" dirty="0" smtClean="0"/>
              <a:t> </a:t>
            </a:r>
            <a:r>
              <a:rPr lang="it-IT" dirty="0" err="1" smtClean="0"/>
              <a:t>risk</a:t>
            </a:r>
            <a:r>
              <a:rPr lang="it-IT" dirty="0" smtClean="0"/>
              <a:t> of </a:t>
            </a:r>
            <a:r>
              <a:rPr lang="it-IT" dirty="0" err="1" smtClean="0"/>
              <a:t>infection</a:t>
            </a:r>
            <a:r>
              <a:rPr lang="it-IT" dirty="0" smtClean="0"/>
              <a:t>, 1</a:t>
            </a:r>
            <a:r>
              <a:rPr lang="it-IT" baseline="0" dirty="0" smtClean="0"/>
              <a:t> </a:t>
            </a:r>
            <a:r>
              <a:rPr lang="it-IT" baseline="0" dirty="0" err="1" smtClean="0"/>
              <a:t>prospective</a:t>
            </a:r>
            <a:r>
              <a:rPr lang="it-IT" baseline="0" dirty="0" smtClean="0"/>
              <a:t> </a:t>
            </a:r>
            <a:r>
              <a:rPr lang="it-IT" baseline="0" dirty="0" err="1" smtClean="0"/>
              <a:t>study</a:t>
            </a:r>
            <a:r>
              <a:rPr lang="it-IT" baseline="0" dirty="0" smtClean="0"/>
              <a:t> </a:t>
            </a:r>
            <a:r>
              <a:rPr lang="it-IT" baseline="0" dirty="0" err="1" smtClean="0"/>
              <a:t>has</a:t>
            </a:r>
            <a:r>
              <a:rPr lang="it-IT" baseline="0" dirty="0" smtClean="0"/>
              <a:t> </a:t>
            </a:r>
            <a:r>
              <a:rPr lang="it-IT" baseline="0" dirty="0" err="1" smtClean="0"/>
              <a:t>shown</a:t>
            </a:r>
            <a:r>
              <a:rPr lang="it-IT" baseline="0" dirty="0" smtClean="0"/>
              <a:t> a </a:t>
            </a:r>
            <a:r>
              <a:rPr lang="it-IT" baseline="0" dirty="0" err="1" smtClean="0"/>
              <a:t>slight</a:t>
            </a:r>
            <a:r>
              <a:rPr lang="it-IT" baseline="0" dirty="0" smtClean="0"/>
              <a:t> </a:t>
            </a:r>
            <a:r>
              <a:rPr lang="it-IT" baseline="0" dirty="0" err="1" smtClean="0"/>
              <a:t>increase</a:t>
            </a:r>
            <a:r>
              <a:rPr lang="it-IT" baseline="0" dirty="0" smtClean="0"/>
              <a:t> of self </a:t>
            </a:r>
            <a:r>
              <a:rPr lang="it-IT" baseline="0" dirty="0" err="1" smtClean="0"/>
              <a:t>reported</a:t>
            </a:r>
            <a:r>
              <a:rPr lang="it-IT" baseline="0" dirty="0" smtClean="0"/>
              <a:t> </a:t>
            </a:r>
            <a:r>
              <a:rPr lang="it-IT" baseline="0" dirty="0" err="1" smtClean="0"/>
              <a:t>infections</a:t>
            </a:r>
            <a:r>
              <a:rPr lang="it-IT" baseline="0" dirty="0" smtClean="0"/>
              <a:t> (</a:t>
            </a:r>
            <a:r>
              <a:rPr lang="it-IT" baseline="0" dirty="0" err="1" smtClean="0"/>
              <a:t>mainly</a:t>
            </a:r>
            <a:r>
              <a:rPr lang="it-IT" baseline="0" dirty="0" smtClean="0"/>
              <a:t> </a:t>
            </a:r>
            <a:r>
              <a:rPr lang="it-IT" baseline="0" dirty="0" err="1" smtClean="0"/>
              <a:t>skin</a:t>
            </a:r>
            <a:r>
              <a:rPr lang="it-IT" baseline="0" dirty="0" smtClean="0"/>
              <a:t> and </a:t>
            </a:r>
            <a:r>
              <a:rPr lang="it-IT" baseline="0" dirty="0" err="1" smtClean="0"/>
              <a:t>respiratory</a:t>
            </a:r>
            <a:r>
              <a:rPr lang="it-IT" baseline="0" dirty="0" smtClean="0"/>
              <a:t> </a:t>
            </a:r>
            <a:r>
              <a:rPr lang="it-IT" baseline="0" dirty="0" err="1" smtClean="0"/>
              <a:t>tract</a:t>
            </a:r>
            <a:r>
              <a:rPr lang="it-IT" baseline="0" dirty="0" smtClean="0"/>
              <a:t> </a:t>
            </a:r>
            <a:r>
              <a:rPr lang="it-IT" baseline="0" dirty="0" err="1" smtClean="0"/>
              <a:t>infections</a:t>
            </a:r>
            <a:r>
              <a:rPr lang="it-IT" baseline="0" dirty="0" smtClean="0"/>
              <a:t>)</a:t>
            </a:r>
          </a:p>
          <a:p>
            <a:pPr algn="just"/>
            <a:r>
              <a:rPr lang="it-IT" b="1" u="sng" dirty="0" smtClean="0">
                <a:solidFill>
                  <a:srgbClr val="C00000"/>
                </a:solidFill>
                <a:latin typeface="Calibri" pitchFamily="34" charset="0"/>
              </a:rPr>
              <a:t>A Large </a:t>
            </a:r>
            <a:r>
              <a:rPr lang="it-IT" b="1" u="sng" dirty="0" err="1" smtClean="0">
                <a:solidFill>
                  <a:srgbClr val="C00000"/>
                </a:solidFill>
                <a:latin typeface="Calibri" pitchFamily="34" charset="0"/>
              </a:rPr>
              <a:t>retrospective</a:t>
            </a:r>
            <a:r>
              <a:rPr lang="it-IT" b="1" u="sng" dirty="0" smtClean="0">
                <a:solidFill>
                  <a:srgbClr val="C00000"/>
                </a:solidFill>
                <a:latin typeface="Calibri" pitchFamily="34" charset="0"/>
              </a:rPr>
              <a:t> </a:t>
            </a:r>
            <a:r>
              <a:rPr lang="en-US" b="1" u="sng" dirty="0" smtClean="0">
                <a:solidFill>
                  <a:srgbClr val="C00000"/>
                </a:solidFill>
                <a:latin typeface="Calibri" pitchFamily="34" charset="0"/>
              </a:rPr>
              <a:t>study</a:t>
            </a:r>
            <a:r>
              <a:rPr lang="en-US" b="1" dirty="0" smtClean="0">
                <a:solidFill>
                  <a:srgbClr val="C00000"/>
                </a:solidFill>
                <a:latin typeface="Calibri" pitchFamily="34" charset="0"/>
              </a:rPr>
              <a:t> </a:t>
            </a:r>
            <a:r>
              <a:rPr lang="en-US" dirty="0" smtClean="0">
                <a:latin typeface="Calibri" pitchFamily="34" charset="0"/>
              </a:rPr>
              <a:t>of infections requiring admission to hospital in </a:t>
            </a:r>
            <a:r>
              <a:rPr lang="en-US" b="1" dirty="0" smtClean="0">
                <a:solidFill>
                  <a:srgbClr val="C00000"/>
                </a:solidFill>
                <a:latin typeface="Calibri" pitchFamily="34" charset="0"/>
              </a:rPr>
              <a:t>23.733</a:t>
            </a:r>
            <a:r>
              <a:rPr lang="en-US" dirty="0" smtClean="0">
                <a:latin typeface="Calibri" pitchFamily="34" charset="0"/>
              </a:rPr>
              <a:t> patients </a:t>
            </a:r>
            <a:r>
              <a:rPr lang="en-US" b="1" dirty="0" smtClean="0">
                <a:latin typeface="Calibri" pitchFamily="34" charset="0"/>
              </a:rPr>
              <a:t>between 1980 and 2003 has shown a </a:t>
            </a:r>
            <a:r>
              <a:rPr lang="en-US" sz="1200" b="1" dirty="0" smtClean="0">
                <a:latin typeface="Calibri" pitchFamily="34" charset="0"/>
              </a:rPr>
              <a:t>Not significant increased risk</a:t>
            </a:r>
            <a:r>
              <a:rPr lang="en-US" sz="1200" b="1" baseline="0" dirty="0" smtClean="0">
                <a:latin typeface="Calibri" pitchFamily="34" charset="0"/>
              </a:rPr>
              <a:t> in patients treated with </a:t>
            </a:r>
            <a:r>
              <a:rPr lang="en-US" sz="1200" b="1" dirty="0" smtClean="0">
                <a:latin typeface="Calibri" pitchFamily="34" charset="0"/>
              </a:rPr>
              <a:t>MTX RR </a:t>
            </a:r>
            <a:r>
              <a:rPr lang="en-US" sz="1200" dirty="0" smtClean="0">
                <a:latin typeface="Calibri" pitchFamily="34" charset="0"/>
              </a:rPr>
              <a:t>= </a:t>
            </a:r>
            <a:r>
              <a:rPr lang="en-US" sz="1200" b="1" dirty="0" smtClean="0">
                <a:solidFill>
                  <a:srgbClr val="C00000"/>
                </a:solidFill>
                <a:latin typeface="Calibri" pitchFamily="34" charset="0"/>
              </a:rPr>
              <a:t>1.10</a:t>
            </a:r>
            <a:r>
              <a:rPr lang="en-US" sz="1200" dirty="0" smtClean="0">
                <a:latin typeface="Calibri" pitchFamily="34" charset="0"/>
              </a:rPr>
              <a:t> </a:t>
            </a:r>
            <a:r>
              <a:rPr lang="en-US" sz="1100" dirty="0" smtClean="0">
                <a:latin typeface="Calibri" pitchFamily="34" charset="0"/>
              </a:rPr>
              <a:t>(95% CI 0.9.8-1.23). Only </a:t>
            </a:r>
            <a:r>
              <a:rPr lang="en-US" sz="1100" dirty="0" err="1" smtClean="0">
                <a:latin typeface="Calibri" pitchFamily="34" charset="0"/>
              </a:rPr>
              <a:t>a</a:t>
            </a:r>
            <a:r>
              <a:rPr lang="en-US" sz="1200" dirty="0" err="1" smtClean="0">
                <a:latin typeface="Calibri" pitchFamily="34" charset="0"/>
              </a:rPr>
              <a:t>Moderately</a:t>
            </a:r>
            <a:r>
              <a:rPr lang="en-US" sz="1200" dirty="0" smtClean="0">
                <a:latin typeface="Calibri" pitchFamily="34" charset="0"/>
              </a:rPr>
              <a:t> increased risk for pneumonia has</a:t>
            </a:r>
            <a:r>
              <a:rPr lang="en-US" sz="1200" baseline="0" dirty="0" smtClean="0">
                <a:latin typeface="Calibri" pitchFamily="34" charset="0"/>
              </a:rPr>
              <a:t> been observed</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200" b="1" baseline="0" dirty="0" smtClean="0">
                <a:latin typeface="Calibri" pitchFamily="34" charset="0"/>
              </a:rPr>
              <a:t>Overall </a:t>
            </a:r>
            <a:r>
              <a:rPr lang="en-US" sz="1200" b="1" dirty="0" smtClean="0">
                <a:solidFill>
                  <a:schemeClr val="bg1"/>
                </a:solidFill>
                <a:latin typeface="+mn-lt"/>
              </a:rPr>
              <a:t>Other studies failed to show any link between low-dose MTX and infection in RA patients</a:t>
            </a:r>
            <a:endParaRPr lang="it-IT" sz="1200" b="1" dirty="0" smtClean="0">
              <a:solidFill>
                <a:schemeClr val="bg1"/>
              </a:solidFill>
              <a:latin typeface="+mn-lt"/>
            </a:endParaRPr>
          </a:p>
          <a:p>
            <a:pPr algn="just"/>
            <a:endParaRPr lang="en-US" b="1" dirty="0" smtClean="0">
              <a:latin typeface="Calibri" pitchFamily="34" charset="0"/>
            </a:endParaRPr>
          </a:p>
        </p:txBody>
      </p:sp>
      <p:sp>
        <p:nvSpPr>
          <p:cNvPr id="23555" name="Segnaposto numero diapositiva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BC2D05A-7347-4BFF-8FC5-A43D3ED4B6AE}" type="slidenum">
              <a:rPr lang="it-IT"/>
              <a:pPr fontAlgn="base">
                <a:spcBef>
                  <a:spcPct val="0"/>
                </a:spcBef>
                <a:spcAft>
                  <a:spcPct val="0"/>
                </a:spcAft>
              </a:pPr>
              <a:t>11</a:t>
            </a:fld>
            <a:endParaRPr lang="it-IT"/>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A</a:t>
            </a:r>
            <a:r>
              <a:rPr lang="it-IT" baseline="0" dirty="0" smtClean="0"/>
              <a:t> </a:t>
            </a:r>
            <a:r>
              <a:rPr lang="it-IT" baseline="0" dirty="0" err="1" smtClean="0"/>
              <a:t>recent</a:t>
            </a:r>
            <a:r>
              <a:rPr lang="it-IT" baseline="0" dirty="0" smtClean="0"/>
              <a:t> </a:t>
            </a:r>
            <a:r>
              <a:rPr lang="it-IT" baseline="0" dirty="0" err="1" smtClean="0"/>
              <a:t>study</a:t>
            </a:r>
            <a:r>
              <a:rPr lang="it-IT" baseline="0" dirty="0" smtClean="0"/>
              <a:t> from </a:t>
            </a:r>
            <a:r>
              <a:rPr lang="it-IT" baseline="0" dirty="0" err="1" smtClean="0"/>
              <a:t>our</a:t>
            </a:r>
            <a:r>
              <a:rPr lang="it-IT" baseline="0" dirty="0" smtClean="0"/>
              <a:t> </a:t>
            </a:r>
            <a:r>
              <a:rPr lang="it-IT" baseline="0" dirty="0" err="1" smtClean="0"/>
              <a:t>group</a:t>
            </a:r>
            <a:r>
              <a:rPr lang="it-IT" baseline="0" dirty="0" smtClean="0"/>
              <a:t> </a:t>
            </a:r>
            <a:r>
              <a:rPr lang="it-IT" baseline="0" dirty="0" err="1" smtClean="0"/>
              <a:t>performed</a:t>
            </a:r>
            <a:r>
              <a:rPr lang="it-IT" baseline="0" dirty="0" smtClean="0"/>
              <a:t> </a:t>
            </a:r>
            <a:r>
              <a:rPr lang="it-IT" baseline="0" dirty="0" err="1" smtClean="0"/>
              <a:t>analyzing</a:t>
            </a:r>
            <a:r>
              <a:rPr lang="it-IT" baseline="0" dirty="0" smtClean="0"/>
              <a:t> </a:t>
            </a:r>
            <a:r>
              <a:rPr lang="en-US" dirty="0" smtClean="0"/>
              <a:t>Data extracted from health databases of Lombardy Region, Italy (2004-2013)</a:t>
            </a:r>
            <a:endParaRPr lang="it-IT"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it-IT" dirty="0" err="1" smtClean="0"/>
              <a:t>Including</a:t>
            </a:r>
            <a:r>
              <a:rPr lang="it-IT" dirty="0" smtClean="0"/>
              <a:t> more </a:t>
            </a:r>
            <a:r>
              <a:rPr lang="it-IT" dirty="0" err="1" smtClean="0"/>
              <a:t>than</a:t>
            </a:r>
            <a:r>
              <a:rPr lang="it-IT" dirty="0" smtClean="0"/>
              <a:t> 4600 RA </a:t>
            </a:r>
            <a:r>
              <a:rPr lang="it-IT" dirty="0" err="1" smtClean="0"/>
              <a:t>patients</a:t>
            </a:r>
            <a:r>
              <a:rPr lang="it-IT" dirty="0" smtClean="0"/>
              <a:t> </a:t>
            </a:r>
            <a:r>
              <a:rPr lang="it-IT" dirty="0" err="1" smtClean="0"/>
              <a:t>treated</a:t>
            </a:r>
            <a:r>
              <a:rPr lang="it-IT" dirty="0" smtClean="0"/>
              <a:t> with </a:t>
            </a:r>
            <a:r>
              <a:rPr lang="it-IT" dirty="0" err="1" smtClean="0"/>
              <a:t>biologic</a:t>
            </a:r>
            <a:r>
              <a:rPr lang="it-IT" dirty="0" smtClean="0"/>
              <a:t> </a:t>
            </a:r>
            <a:r>
              <a:rPr lang="it-IT" dirty="0" err="1" smtClean="0"/>
              <a:t>DMARDs</a:t>
            </a:r>
            <a:r>
              <a:rPr lang="it-IT" dirty="0" smtClean="0"/>
              <a:t> </a:t>
            </a:r>
            <a:r>
              <a:rPr lang="it-IT" dirty="0" err="1" smtClean="0"/>
              <a:t>has</a:t>
            </a:r>
            <a:r>
              <a:rPr lang="it-IT" dirty="0" smtClean="0"/>
              <a:t> </a:t>
            </a:r>
            <a:r>
              <a:rPr lang="it-IT" dirty="0" err="1" smtClean="0"/>
              <a:t>shown</a:t>
            </a:r>
            <a:r>
              <a:rPr lang="it-IT" dirty="0" smtClean="0"/>
              <a:t> </a:t>
            </a:r>
            <a:r>
              <a:rPr lang="it-IT" dirty="0" err="1" smtClean="0"/>
              <a:t>that</a:t>
            </a:r>
            <a:r>
              <a:rPr lang="it-IT" dirty="0" smtClean="0"/>
              <a:t> </a:t>
            </a:r>
            <a:r>
              <a:rPr lang="it-IT" sz="1200" b="1" dirty="0" err="1" smtClean="0"/>
              <a:t>Infections</a:t>
            </a:r>
            <a:r>
              <a:rPr lang="it-IT" sz="1200" b="1" dirty="0" smtClean="0"/>
              <a:t> </a:t>
            </a:r>
            <a:r>
              <a:rPr lang="it-IT" sz="1200" b="1" dirty="0" err="1" smtClean="0"/>
              <a:t>ocurring</a:t>
            </a:r>
            <a:r>
              <a:rPr lang="it-IT" sz="1200" b="1" dirty="0" smtClean="0"/>
              <a:t> 1 </a:t>
            </a:r>
            <a:r>
              <a:rPr lang="it-IT" sz="1200" b="1" dirty="0" err="1" smtClean="0"/>
              <a:t>year</a:t>
            </a:r>
            <a:r>
              <a:rPr lang="it-IT" sz="1200" b="1" dirty="0" smtClean="0"/>
              <a:t> </a:t>
            </a:r>
            <a:r>
              <a:rPr lang="it-IT" sz="1200" b="1" dirty="0" err="1" smtClean="0"/>
              <a:t>before</a:t>
            </a:r>
            <a:r>
              <a:rPr lang="it-IT" sz="1200" b="1" dirty="0" smtClean="0"/>
              <a:t>, </a:t>
            </a:r>
            <a:r>
              <a:rPr lang="it-IT" sz="1200" b="1" dirty="0" err="1" smtClean="0"/>
              <a:t>advanced</a:t>
            </a:r>
            <a:r>
              <a:rPr lang="it-IT" sz="1200" b="1" dirty="0" smtClean="0"/>
              <a:t> </a:t>
            </a:r>
            <a:r>
              <a:rPr lang="it-IT" sz="1200" b="1" dirty="0" err="1" smtClean="0"/>
              <a:t>age</a:t>
            </a:r>
            <a:r>
              <a:rPr lang="it-IT" sz="1200" b="1" dirty="0" smtClean="0"/>
              <a:t> and </a:t>
            </a:r>
            <a:r>
              <a:rPr lang="it-IT" sz="1200" b="1" dirty="0" err="1" smtClean="0"/>
              <a:t>concomitant</a:t>
            </a:r>
            <a:r>
              <a:rPr lang="it-IT" sz="1200" b="1" dirty="0" smtClean="0"/>
              <a:t> GC </a:t>
            </a:r>
            <a:r>
              <a:rPr lang="it-IT" sz="1200" b="1" dirty="0" err="1" smtClean="0"/>
              <a:t>increase</a:t>
            </a:r>
            <a:r>
              <a:rPr lang="it-IT" sz="1200" b="1" dirty="0" smtClean="0"/>
              <a:t> the </a:t>
            </a:r>
            <a:r>
              <a:rPr lang="it-IT" sz="1200" b="1" dirty="0" err="1" smtClean="0"/>
              <a:t>infectious</a:t>
            </a:r>
            <a:r>
              <a:rPr lang="it-IT" sz="1200" b="1" dirty="0" smtClean="0"/>
              <a:t> </a:t>
            </a:r>
            <a:r>
              <a:rPr lang="it-IT" sz="1200" b="1" dirty="0" err="1" smtClean="0"/>
              <a:t>risk</a:t>
            </a:r>
            <a:r>
              <a:rPr lang="it-IT" sz="1200" b="1" dirty="0" smtClean="0"/>
              <a:t>, </a:t>
            </a:r>
            <a:r>
              <a:rPr lang="it-IT" sz="1200" b="1" dirty="0" err="1" smtClean="0"/>
              <a:t>while</a:t>
            </a:r>
            <a:r>
              <a:rPr lang="it-IT" sz="1200" b="1" dirty="0" smtClean="0"/>
              <a:t> </a:t>
            </a:r>
            <a:r>
              <a:rPr lang="en-US" sz="1200" b="1" dirty="0" smtClean="0"/>
              <a:t>Concurrent treatment with methotrexate reduced the overall risk of infection</a:t>
            </a:r>
            <a:endParaRPr lang="it-IT"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it-IT" sz="1200" b="1"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12</a:t>
            </a:fld>
            <a:endParaRPr lang="it-IT"/>
          </a:p>
        </p:txBody>
      </p:sp>
    </p:spTree>
    <p:extLst>
      <p:ext uri="{BB962C8B-B14F-4D97-AF65-F5344CB8AC3E}">
        <p14:creationId xmlns:p14="http://schemas.microsoft.com/office/powerpoint/2010/main" val="387257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lgn="just"/>
            <a:r>
              <a:rPr lang="it-IT" dirty="0" err="1" smtClean="0"/>
              <a:t>What</a:t>
            </a:r>
            <a:r>
              <a:rPr lang="it-IT" dirty="0" smtClean="0"/>
              <a:t> </a:t>
            </a:r>
            <a:r>
              <a:rPr lang="it-IT" dirty="0" err="1" smtClean="0"/>
              <a:t>about</a:t>
            </a:r>
            <a:r>
              <a:rPr lang="it-IT" dirty="0" smtClean="0"/>
              <a:t> </a:t>
            </a:r>
            <a:r>
              <a:rPr lang="it-IT" dirty="0" err="1" smtClean="0"/>
              <a:t>malignancies</a:t>
            </a:r>
            <a:r>
              <a:rPr lang="it-IT" dirty="0" smtClean="0"/>
              <a:t> ? </a:t>
            </a:r>
            <a:r>
              <a:rPr lang="it-IT" dirty="0" err="1" smtClean="0"/>
              <a:t>We</a:t>
            </a:r>
            <a:r>
              <a:rPr lang="it-IT" dirty="0" smtClean="0"/>
              <a:t> </a:t>
            </a:r>
            <a:r>
              <a:rPr lang="it-IT" dirty="0" err="1" smtClean="0"/>
              <a:t>know</a:t>
            </a:r>
            <a:r>
              <a:rPr lang="it-IT" dirty="0" smtClean="0"/>
              <a:t> </a:t>
            </a:r>
            <a:r>
              <a:rPr lang="it-IT" dirty="0" err="1" smtClean="0"/>
              <a:t>that</a:t>
            </a:r>
            <a:r>
              <a:rPr lang="it-IT" dirty="0" smtClean="0"/>
              <a:t> </a:t>
            </a:r>
            <a:r>
              <a:rPr lang="it-IT" dirty="0" err="1" smtClean="0"/>
              <a:t>compared</a:t>
            </a:r>
            <a:r>
              <a:rPr lang="it-IT" dirty="0" smtClean="0"/>
              <a:t> with</a:t>
            </a:r>
            <a:r>
              <a:rPr lang="it-IT" baseline="0" dirty="0" smtClean="0"/>
              <a:t> general </a:t>
            </a:r>
            <a:r>
              <a:rPr lang="it-IT" baseline="0" dirty="0" err="1" smtClean="0"/>
              <a:t>population</a:t>
            </a:r>
            <a:r>
              <a:rPr lang="it-IT" baseline="0" dirty="0" smtClean="0"/>
              <a:t> RA </a:t>
            </a:r>
            <a:r>
              <a:rPr lang="it-IT" baseline="0" dirty="0" err="1" smtClean="0"/>
              <a:t>patients</a:t>
            </a:r>
            <a:r>
              <a:rPr lang="it-IT" baseline="0" dirty="0" smtClean="0"/>
              <a:t> </a:t>
            </a:r>
            <a:r>
              <a:rPr lang="it-IT" baseline="0" dirty="0" err="1" smtClean="0"/>
              <a:t>have</a:t>
            </a:r>
            <a:r>
              <a:rPr lang="it-IT" baseline="0" dirty="0" smtClean="0"/>
              <a:t> a </a:t>
            </a:r>
            <a:r>
              <a:rPr lang="en-US" sz="1200" dirty="0" smtClean="0">
                <a:solidFill>
                  <a:prstClr val="black"/>
                </a:solidFill>
              </a:rPr>
              <a:t>Modest increased risk in overall malignancy : </a:t>
            </a:r>
          </a:p>
          <a:p>
            <a:pPr marL="0" marR="0" lvl="0" indent="0" algn="just" defTabSz="914400" rtl="0" eaLnBrk="1" fontAlgn="auto" latinLnBrk="0" hangingPunct="1">
              <a:lnSpc>
                <a:spcPct val="100000"/>
              </a:lnSpc>
              <a:spcBef>
                <a:spcPts val="0"/>
              </a:spcBef>
              <a:spcAft>
                <a:spcPts val="0"/>
              </a:spcAft>
              <a:buClrTx/>
              <a:buSzTx/>
              <a:buFontTx/>
              <a:buNone/>
              <a:tabLst/>
              <a:defRPr/>
            </a:pPr>
            <a:r>
              <a:rPr lang="en-US" sz="1200" dirty="0" smtClean="0">
                <a:solidFill>
                  <a:prstClr val="black"/>
                </a:solidFill>
              </a:rPr>
              <a:t>SIR = </a:t>
            </a:r>
            <a:r>
              <a:rPr lang="it-IT" sz="1200" b="1" dirty="0" smtClean="0">
                <a:solidFill>
                  <a:srgbClr val="C00000"/>
                </a:solidFill>
              </a:rPr>
              <a:t>1.09</a:t>
            </a:r>
            <a:r>
              <a:rPr lang="it-IT" sz="1200" b="1" dirty="0" smtClean="0"/>
              <a:t> (95% CI 1.06- 1.13). The </a:t>
            </a:r>
            <a:r>
              <a:rPr lang="it-IT" sz="1200" b="1" dirty="0" err="1" smtClean="0"/>
              <a:t>risk</a:t>
            </a:r>
            <a:r>
              <a:rPr lang="it-IT" sz="1200" b="1" dirty="0" smtClean="0"/>
              <a:t> </a:t>
            </a:r>
            <a:r>
              <a:rPr lang="it-IT" sz="1200" b="1" dirty="0" err="1" smtClean="0"/>
              <a:t>is</a:t>
            </a:r>
            <a:r>
              <a:rPr lang="it-IT" sz="1200" b="1" dirty="0" smtClean="0"/>
              <a:t> </a:t>
            </a:r>
            <a:r>
              <a:rPr lang="it-IT" sz="1200" b="1" dirty="0" err="1" smtClean="0"/>
              <a:t>different</a:t>
            </a:r>
            <a:r>
              <a:rPr lang="it-IT" sz="1200" b="1" dirty="0" smtClean="0"/>
              <a:t> for </a:t>
            </a:r>
            <a:r>
              <a:rPr lang="it-IT" sz="1200" b="1" dirty="0" err="1" smtClean="0"/>
              <a:t>different</a:t>
            </a:r>
            <a:r>
              <a:rPr lang="it-IT" sz="1200" b="1" dirty="0" smtClean="0"/>
              <a:t> </a:t>
            </a:r>
            <a:r>
              <a:rPr lang="it-IT" sz="1200" b="1" dirty="0" err="1" smtClean="0"/>
              <a:t>kind</a:t>
            </a:r>
            <a:r>
              <a:rPr lang="it-IT" sz="1200" b="1" dirty="0" smtClean="0"/>
              <a:t> of </a:t>
            </a:r>
            <a:r>
              <a:rPr lang="it-IT" sz="1200" b="1" dirty="0" err="1" smtClean="0"/>
              <a:t>malignancies</a:t>
            </a:r>
            <a:r>
              <a:rPr lang="it-IT" sz="1200" b="1" dirty="0" smtClean="0"/>
              <a:t>. </a:t>
            </a:r>
            <a:r>
              <a:rPr lang="it-IT" sz="1200" b="1" dirty="0" err="1" smtClean="0"/>
              <a:t>Being</a:t>
            </a:r>
            <a:r>
              <a:rPr lang="it-IT" sz="1200" b="1" dirty="0" smtClean="0"/>
              <a:t> </a:t>
            </a:r>
            <a:r>
              <a:rPr lang="en-US" sz="1200" b="1" dirty="0" smtClean="0"/>
              <a:t>Increased risk for </a:t>
            </a:r>
            <a:r>
              <a:rPr lang="en-US" sz="1200" b="1" dirty="0" smtClean="0">
                <a:solidFill>
                  <a:srgbClr val="C00000"/>
                </a:solidFill>
              </a:rPr>
              <a:t>lymphoma*</a:t>
            </a:r>
            <a:r>
              <a:rPr lang="en-US" sz="1200" dirty="0" smtClean="0"/>
              <a:t> and </a:t>
            </a:r>
            <a:r>
              <a:rPr lang="en-US" sz="1200" b="1" dirty="0" smtClean="0">
                <a:solidFill>
                  <a:srgbClr val="C00000"/>
                </a:solidFill>
              </a:rPr>
              <a:t>lung cancer°, decreased for  colorectal^ </a:t>
            </a:r>
            <a:r>
              <a:rPr lang="en-US" sz="1200" dirty="0" smtClean="0"/>
              <a:t>and </a:t>
            </a:r>
            <a:r>
              <a:rPr lang="en-US" sz="1200" b="1" dirty="0" smtClean="0">
                <a:solidFill>
                  <a:srgbClr val="C00000"/>
                </a:solidFill>
              </a:rPr>
              <a:t>breast cancers and indifferent for cervical ca.</a:t>
            </a:r>
            <a:r>
              <a:rPr lang="en-US" sz="1200" dirty="0" smtClean="0"/>
              <a:t>, </a:t>
            </a:r>
            <a:r>
              <a:rPr lang="en-US" sz="1200" b="1" dirty="0" smtClean="0">
                <a:solidFill>
                  <a:srgbClr val="C00000"/>
                </a:solidFill>
              </a:rPr>
              <a:t>prostate ca.</a:t>
            </a:r>
            <a:r>
              <a:rPr lang="en-US" sz="1200" dirty="0" smtClean="0"/>
              <a:t> and </a:t>
            </a:r>
            <a:r>
              <a:rPr lang="en-US" sz="1200" b="1" dirty="0" smtClean="0">
                <a:solidFill>
                  <a:srgbClr val="C00000"/>
                </a:solidFill>
              </a:rPr>
              <a:t>melanoma</a:t>
            </a:r>
          </a:p>
          <a:p>
            <a:pPr marL="0" marR="0" lvl="0" indent="0" algn="just" defTabSz="914400" rtl="0" eaLnBrk="1" fontAlgn="auto" latinLnBrk="0" hangingPunct="1">
              <a:lnSpc>
                <a:spcPct val="100000"/>
              </a:lnSpc>
              <a:spcBef>
                <a:spcPts val="0"/>
              </a:spcBef>
              <a:spcAft>
                <a:spcPts val="0"/>
              </a:spcAft>
              <a:buClrTx/>
              <a:buSzTx/>
              <a:buFontTx/>
              <a:buNone/>
              <a:tabLst/>
              <a:defRPr/>
            </a:pPr>
            <a:endParaRPr lang="en-US" sz="1200" b="1" dirty="0" smtClean="0">
              <a:solidFill>
                <a:srgbClr val="C00000"/>
              </a:solidFill>
            </a:endParaRPr>
          </a:p>
          <a:p>
            <a:pPr lvl="0" algn="just"/>
            <a:endParaRPr lang="en-US" sz="1200" dirty="0" smtClean="0">
              <a:solidFill>
                <a:prstClr val="black"/>
              </a:solidFill>
            </a:endParaRP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13</a:t>
            </a:fld>
            <a:endParaRPr lang="it-IT"/>
          </a:p>
        </p:txBody>
      </p:sp>
    </p:spTree>
    <p:extLst>
      <p:ext uri="{BB962C8B-B14F-4D97-AF65-F5344CB8AC3E}">
        <p14:creationId xmlns:p14="http://schemas.microsoft.com/office/powerpoint/2010/main" val="1265527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In patients taking MTX No significantly increased risk of breast cancer recurrence with use of MTX </a:t>
            </a:r>
            <a:r>
              <a:rPr lang="en-US" sz="1200" b="1" dirty="0" err="1" smtClean="0"/>
              <a:t>adj</a:t>
            </a:r>
            <a:r>
              <a:rPr lang="en-US" sz="1200" b="1" dirty="0" smtClean="0"/>
              <a:t>-HR </a:t>
            </a:r>
            <a:r>
              <a:rPr lang="en-US" sz="1200" b="1" dirty="0" smtClean="0">
                <a:solidFill>
                  <a:srgbClr val="C00000"/>
                </a:solidFill>
              </a:rPr>
              <a:t>1.07</a:t>
            </a:r>
            <a:r>
              <a:rPr lang="en-US" sz="1200" b="1" dirty="0" smtClean="0"/>
              <a:t>, [95% CI 0.67-1.69]</a:t>
            </a:r>
            <a:endParaRPr lang="it-IT"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MTX alone or combined with </a:t>
            </a:r>
            <a:r>
              <a:rPr lang="en-US" sz="1200" b="1" dirty="0" err="1" smtClean="0"/>
              <a:t>csDMARD</a:t>
            </a:r>
            <a:r>
              <a:rPr lang="en-US" sz="1200" b="1" dirty="0" smtClean="0"/>
              <a:t> (CSA or D-Pen) is associated with an increased risk of </a:t>
            </a:r>
            <a:r>
              <a:rPr lang="it-IT" sz="1200" b="1" dirty="0" smtClean="0"/>
              <a:t>NMSC.</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Increased risk of second NMSC with MTX and MTX + anti-TNF. Therefore for these cancers tight observation</a:t>
            </a:r>
            <a:r>
              <a:rPr lang="en-US" sz="1200" b="1" baseline="0" dirty="0" smtClean="0"/>
              <a:t> is advised.</a:t>
            </a:r>
            <a:endParaRPr lang="it-IT" sz="1200" b="1"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14</a:t>
            </a:fld>
            <a:endParaRPr lang="it-IT"/>
          </a:p>
        </p:txBody>
      </p:sp>
    </p:spTree>
    <p:extLst>
      <p:ext uri="{BB962C8B-B14F-4D97-AF65-F5344CB8AC3E}">
        <p14:creationId xmlns:p14="http://schemas.microsoft.com/office/powerpoint/2010/main" val="12969313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An</a:t>
            </a:r>
            <a:r>
              <a:rPr lang="it-IT" baseline="0" dirty="0" smtClean="0"/>
              <a:t> </a:t>
            </a:r>
            <a:r>
              <a:rPr lang="it-IT" baseline="0" dirty="0" err="1" smtClean="0"/>
              <a:t>important</a:t>
            </a:r>
            <a:r>
              <a:rPr lang="it-IT" baseline="0" dirty="0" smtClean="0"/>
              <a:t> </a:t>
            </a:r>
            <a:r>
              <a:rPr lang="it-IT" baseline="0" dirty="0" err="1" smtClean="0"/>
              <a:t>additional</a:t>
            </a:r>
            <a:r>
              <a:rPr lang="it-IT" baseline="0" dirty="0" smtClean="0"/>
              <a:t> </a:t>
            </a:r>
            <a:r>
              <a:rPr lang="it-IT" baseline="0" dirty="0" err="1" smtClean="0"/>
              <a:t>value</a:t>
            </a:r>
            <a:r>
              <a:rPr lang="it-IT" baseline="0" dirty="0" smtClean="0"/>
              <a:t> of MTX </a:t>
            </a:r>
            <a:r>
              <a:rPr lang="it-IT" baseline="0" dirty="0" err="1" smtClean="0"/>
              <a:t>is</a:t>
            </a:r>
            <a:r>
              <a:rPr lang="it-IT" baseline="0" dirty="0" smtClean="0"/>
              <a:t> </a:t>
            </a:r>
            <a:r>
              <a:rPr lang="it-IT" baseline="0" dirty="0" err="1" smtClean="0"/>
              <a:t>that</a:t>
            </a:r>
            <a:r>
              <a:rPr lang="it-IT" baseline="0" dirty="0" smtClean="0"/>
              <a:t> </a:t>
            </a:r>
            <a:r>
              <a:rPr lang="it-IT" baseline="0" dirty="0" err="1" smtClean="0"/>
              <a:t>it</a:t>
            </a:r>
            <a:r>
              <a:rPr lang="it-IT" baseline="0" dirty="0" smtClean="0"/>
              <a:t> </a:t>
            </a:r>
            <a:r>
              <a:rPr lang="it-IT" baseline="0" dirty="0" err="1" smtClean="0"/>
              <a:t>reduces</a:t>
            </a:r>
            <a:r>
              <a:rPr lang="it-IT" baseline="0" dirty="0" smtClean="0"/>
              <a:t> </a:t>
            </a:r>
            <a:r>
              <a:rPr lang="it-IT" baseline="0" dirty="0" err="1" smtClean="0"/>
              <a:t>mortality</a:t>
            </a:r>
            <a:r>
              <a:rPr lang="it-IT" baseline="0" dirty="0" smtClean="0"/>
              <a:t> (of </a:t>
            </a:r>
            <a:r>
              <a:rPr lang="it-IT" baseline="0" dirty="0" err="1" smtClean="0"/>
              <a:t>about</a:t>
            </a:r>
            <a:r>
              <a:rPr lang="it-IT" baseline="0" dirty="0" smtClean="0"/>
              <a:t> 70%) </a:t>
            </a:r>
            <a:r>
              <a:rPr lang="it-IT" baseline="0" dirty="0" err="1" smtClean="0"/>
              <a:t>interestingly</a:t>
            </a:r>
            <a:r>
              <a:rPr lang="it-IT" baseline="0" dirty="0" smtClean="0"/>
              <a:t> </a:t>
            </a:r>
            <a:r>
              <a:rPr lang="it-IT" baseline="0" dirty="0" err="1" smtClean="0"/>
              <a:t>This</a:t>
            </a:r>
            <a:r>
              <a:rPr lang="it-IT" baseline="0" dirty="0" smtClean="0"/>
              <a:t> </a:t>
            </a:r>
            <a:r>
              <a:rPr lang="it-IT" baseline="0" dirty="0" err="1" smtClean="0"/>
              <a:t>effect</a:t>
            </a:r>
            <a:r>
              <a:rPr lang="it-IT" baseline="0" dirty="0" smtClean="0"/>
              <a:t> </a:t>
            </a:r>
            <a:r>
              <a:rPr lang="it-IT" baseline="0" dirty="0" err="1" smtClean="0"/>
              <a:t>is</a:t>
            </a:r>
            <a:r>
              <a:rPr lang="it-IT" baseline="0" dirty="0" smtClean="0"/>
              <a:t> </a:t>
            </a:r>
            <a:r>
              <a:rPr lang="it-IT" baseline="0" dirty="0" err="1" smtClean="0"/>
              <a:t>independent</a:t>
            </a:r>
            <a:r>
              <a:rPr lang="it-IT" baseline="0" dirty="0" smtClean="0"/>
              <a:t> from </a:t>
            </a:r>
            <a:r>
              <a:rPr lang="it-IT" baseline="0" dirty="0" err="1" smtClean="0"/>
              <a:t>clinical</a:t>
            </a:r>
            <a:r>
              <a:rPr lang="it-IT" baseline="0" dirty="0" smtClean="0"/>
              <a:t> </a:t>
            </a:r>
            <a:r>
              <a:rPr lang="it-IT" baseline="0" dirty="0" err="1" smtClean="0"/>
              <a:t>response</a:t>
            </a:r>
            <a:r>
              <a:rPr lang="it-IT" baseline="0" dirty="0" smtClean="0"/>
              <a:t> </a:t>
            </a:r>
            <a:r>
              <a:rPr lang="it-IT" baseline="0" dirty="0" err="1" smtClean="0"/>
              <a:t>when</a:t>
            </a:r>
            <a:r>
              <a:rPr lang="it-IT" baseline="0" dirty="0" smtClean="0"/>
              <a:t> MTX </a:t>
            </a:r>
            <a:r>
              <a:rPr lang="it-IT" baseline="0" dirty="0" err="1" smtClean="0"/>
              <a:t>is</a:t>
            </a:r>
            <a:r>
              <a:rPr lang="it-IT" baseline="0" dirty="0" smtClean="0"/>
              <a:t> </a:t>
            </a:r>
            <a:r>
              <a:rPr lang="it-IT" baseline="0" dirty="0" err="1" smtClean="0"/>
              <a:t>used</a:t>
            </a:r>
            <a:r>
              <a:rPr lang="it-IT" baseline="0" dirty="0" smtClean="0"/>
              <a:t> for long </a:t>
            </a:r>
            <a:r>
              <a:rPr lang="it-IT" baseline="0" smtClean="0"/>
              <a:t>period</a:t>
            </a:r>
            <a:endParaRPr lang="it-IT" baseline="0" dirty="0" smtClean="0"/>
          </a:p>
        </p:txBody>
      </p:sp>
      <p:sp>
        <p:nvSpPr>
          <p:cNvPr id="4" name="Segnaposto numero diapositiva 3"/>
          <p:cNvSpPr>
            <a:spLocks noGrp="1"/>
          </p:cNvSpPr>
          <p:nvPr>
            <p:ph type="sldNum" sz="quarter" idx="10"/>
          </p:nvPr>
        </p:nvSpPr>
        <p:spPr/>
        <p:txBody>
          <a:bodyPr/>
          <a:lstStyle/>
          <a:p>
            <a:fld id="{EC50A820-D7AB-4AD0-AC03-8DBE2FBD627F}" type="slidenum">
              <a:rPr lang="it-IT" smtClean="0"/>
              <a:t>15</a:t>
            </a:fld>
            <a:endParaRPr lang="it-IT"/>
          </a:p>
        </p:txBody>
      </p:sp>
    </p:spTree>
    <p:extLst>
      <p:ext uri="{BB962C8B-B14F-4D97-AF65-F5344CB8AC3E}">
        <p14:creationId xmlns:p14="http://schemas.microsoft.com/office/powerpoint/2010/main" val="1289614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What</a:t>
            </a:r>
            <a:r>
              <a:rPr lang="it-IT" sz="1200" b="1" dirty="0" smtClean="0"/>
              <a:t> </a:t>
            </a:r>
            <a:r>
              <a:rPr lang="it-IT" sz="1200" b="1" dirty="0" err="1" smtClean="0"/>
              <a:t>we</a:t>
            </a:r>
            <a:r>
              <a:rPr lang="it-IT" sz="1200" b="1" dirty="0" smtClean="0"/>
              <a:t> </a:t>
            </a:r>
            <a:r>
              <a:rPr lang="it-IT" sz="1200" b="1" dirty="0" err="1" smtClean="0"/>
              <a:t>still</a:t>
            </a:r>
            <a:r>
              <a:rPr lang="it-IT" sz="1200" b="1" dirty="0" smtClean="0"/>
              <a:t> </a:t>
            </a:r>
            <a:r>
              <a:rPr lang="it-IT" sz="1200" b="1" dirty="0" err="1" smtClean="0"/>
              <a:t>don’t</a:t>
            </a:r>
            <a:r>
              <a:rPr lang="it-IT" sz="1200" b="1" dirty="0" smtClean="0"/>
              <a:t> </a:t>
            </a:r>
            <a:r>
              <a:rPr lang="it-IT" sz="1200" b="1" dirty="0" err="1" smtClean="0"/>
              <a:t>know</a:t>
            </a:r>
            <a:endParaRPr lang="it-IT" sz="1200" b="1" dirty="0" smtClean="0"/>
          </a:p>
          <a:p>
            <a:pPr marL="342900" indent="-342900">
              <a:buFont typeface="Wingdings" panose="05000000000000000000" pitchFamily="2" charset="2"/>
              <a:buChar char="§"/>
            </a:pPr>
            <a:r>
              <a:rPr lang="it-IT" sz="1200" b="1" dirty="0" err="1" smtClean="0"/>
              <a:t>Mechanism</a:t>
            </a:r>
            <a:r>
              <a:rPr lang="it-IT" sz="1200" b="1" dirty="0" smtClean="0"/>
              <a:t> of </a:t>
            </a:r>
            <a:r>
              <a:rPr lang="it-IT" sz="1200" b="1" dirty="0" err="1" smtClean="0"/>
              <a:t>action</a:t>
            </a:r>
            <a:endParaRPr lang="it-IT" sz="1200" b="1" dirty="0" smtClean="0"/>
          </a:p>
          <a:p>
            <a:pPr marL="342900" indent="-342900">
              <a:buFont typeface="Wingdings" panose="05000000000000000000" pitchFamily="2" charset="2"/>
              <a:buChar char="§"/>
            </a:pPr>
            <a:r>
              <a:rPr lang="it-IT" sz="1200" b="1" dirty="0" err="1" smtClean="0"/>
              <a:t>optimal</a:t>
            </a:r>
            <a:r>
              <a:rPr lang="it-IT" sz="1200" b="1" dirty="0" smtClean="0"/>
              <a:t> </a:t>
            </a:r>
            <a:r>
              <a:rPr lang="it-IT" sz="1200" b="1" dirty="0" err="1" smtClean="0"/>
              <a:t>dosage</a:t>
            </a:r>
            <a:endParaRPr lang="it-IT" sz="1200" b="1" dirty="0" smtClean="0"/>
          </a:p>
          <a:p>
            <a:pPr marL="342900" indent="-342900">
              <a:buFont typeface="Wingdings" panose="05000000000000000000" pitchFamily="2" charset="2"/>
              <a:buChar char="§"/>
            </a:pPr>
            <a:r>
              <a:rPr lang="it-IT" sz="1200" b="1" dirty="0" err="1" smtClean="0"/>
              <a:t>Tapering</a:t>
            </a:r>
            <a:r>
              <a:rPr lang="it-IT" sz="1200" b="1" dirty="0" smtClean="0"/>
              <a:t> MTX</a:t>
            </a: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16</a:t>
            </a:fld>
            <a:endParaRPr lang="it-IT"/>
          </a:p>
        </p:txBody>
      </p:sp>
    </p:spTree>
    <p:extLst>
      <p:ext uri="{BB962C8B-B14F-4D97-AF65-F5344CB8AC3E}">
        <p14:creationId xmlns:p14="http://schemas.microsoft.com/office/powerpoint/2010/main" val="2737397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About</a:t>
            </a:r>
            <a:r>
              <a:rPr lang="it-IT" dirty="0" smtClean="0"/>
              <a:t> MOA </a:t>
            </a:r>
            <a:r>
              <a:rPr lang="it-IT" dirty="0" err="1" smtClean="0"/>
              <a:t>we</a:t>
            </a:r>
            <a:r>
              <a:rPr lang="it-IT" dirty="0" smtClean="0"/>
              <a:t> </a:t>
            </a:r>
            <a:r>
              <a:rPr lang="it-IT" dirty="0" err="1" smtClean="0"/>
              <a:t>know</a:t>
            </a:r>
            <a:r>
              <a:rPr lang="it-IT" baseline="0" dirty="0" smtClean="0"/>
              <a:t> </a:t>
            </a:r>
            <a:r>
              <a:rPr lang="it-IT" baseline="0" dirty="0" err="1" smtClean="0"/>
              <a:t>that</a:t>
            </a:r>
            <a:r>
              <a:rPr lang="it-IT" baseline="0" dirty="0" smtClean="0"/>
              <a:t> MTX </a:t>
            </a:r>
            <a:r>
              <a:rPr lang="it-IT" baseline="0" dirty="0" err="1" smtClean="0"/>
              <a:t>has</a:t>
            </a:r>
            <a:r>
              <a:rPr lang="it-IT" baseline="0" dirty="0" smtClean="0"/>
              <a:t> an anti-proliferative </a:t>
            </a:r>
            <a:r>
              <a:rPr lang="it-IT" baseline="0" dirty="0" err="1" smtClean="0"/>
              <a:t>activity</a:t>
            </a:r>
            <a:r>
              <a:rPr lang="it-IT" baseline="0" dirty="0" smtClean="0"/>
              <a:t> </a:t>
            </a:r>
            <a:r>
              <a:rPr lang="it-IT" baseline="0" dirty="0" err="1" smtClean="0"/>
              <a:t>mainly</a:t>
            </a:r>
            <a:r>
              <a:rPr lang="it-IT" baseline="0" dirty="0" smtClean="0"/>
              <a:t> due to </a:t>
            </a:r>
            <a:r>
              <a:rPr lang="it-IT" baseline="0" dirty="0" err="1" smtClean="0"/>
              <a:t>interference</a:t>
            </a:r>
            <a:r>
              <a:rPr lang="it-IT" baseline="0" dirty="0" smtClean="0"/>
              <a:t> with folate </a:t>
            </a:r>
            <a:r>
              <a:rPr lang="it-IT" baseline="0" dirty="0" err="1" smtClean="0"/>
              <a:t>pathways</a:t>
            </a:r>
            <a:r>
              <a:rPr lang="it-IT" baseline="0" dirty="0" smtClean="0"/>
              <a:t>.</a:t>
            </a:r>
          </a:p>
          <a:p>
            <a:r>
              <a:rPr lang="it-IT" baseline="0" dirty="0" smtClean="0"/>
              <a:t>MTX </a:t>
            </a:r>
            <a:r>
              <a:rPr lang="it-IT" baseline="0" dirty="0" err="1" smtClean="0"/>
              <a:t>has</a:t>
            </a:r>
            <a:r>
              <a:rPr lang="it-IT" baseline="0" dirty="0" smtClean="0"/>
              <a:t> </a:t>
            </a:r>
            <a:r>
              <a:rPr lang="it-IT" baseline="0" dirty="0" err="1" smtClean="0"/>
              <a:t>also</a:t>
            </a:r>
            <a:r>
              <a:rPr lang="it-IT" baseline="0" dirty="0" smtClean="0"/>
              <a:t> an anti-</a:t>
            </a:r>
            <a:r>
              <a:rPr lang="it-IT" baseline="0" dirty="0" err="1" smtClean="0"/>
              <a:t>inflammatory</a:t>
            </a:r>
            <a:r>
              <a:rPr lang="it-IT" baseline="0" dirty="0" smtClean="0"/>
              <a:t> </a:t>
            </a:r>
            <a:r>
              <a:rPr lang="it-IT" baseline="0" dirty="0" err="1" smtClean="0"/>
              <a:t>effect</a:t>
            </a:r>
            <a:r>
              <a:rPr lang="it-IT" baseline="0" dirty="0" smtClean="0"/>
              <a:t> due to a </a:t>
            </a:r>
            <a:r>
              <a:rPr lang="it-IT" baseline="0" dirty="0" err="1" smtClean="0"/>
              <a:t>numeber</a:t>
            </a:r>
            <a:r>
              <a:rPr lang="it-IT" baseline="0" dirty="0" smtClean="0"/>
              <a:t> of </a:t>
            </a:r>
            <a:r>
              <a:rPr lang="it-IT" baseline="0" dirty="0" err="1" smtClean="0"/>
              <a:t>different</a:t>
            </a:r>
            <a:r>
              <a:rPr lang="it-IT" baseline="0" dirty="0" smtClean="0"/>
              <a:t> and </a:t>
            </a:r>
            <a:r>
              <a:rPr lang="it-IT" baseline="0" dirty="0" err="1" smtClean="0"/>
              <a:t>stil</a:t>
            </a:r>
            <a:r>
              <a:rPr lang="it-IT" baseline="0" dirty="0" smtClean="0"/>
              <a:t> </a:t>
            </a:r>
            <a:r>
              <a:rPr lang="it-IT" baseline="0" dirty="0" err="1" smtClean="0"/>
              <a:t>not</a:t>
            </a:r>
            <a:r>
              <a:rPr lang="it-IT" baseline="0" dirty="0" smtClean="0"/>
              <a:t> </a:t>
            </a:r>
            <a:r>
              <a:rPr lang="it-IT" baseline="0" dirty="0" err="1" smtClean="0"/>
              <a:t>well</a:t>
            </a:r>
            <a:r>
              <a:rPr lang="it-IT" baseline="0" dirty="0" smtClean="0"/>
              <a:t> </a:t>
            </a:r>
            <a:r>
              <a:rPr lang="it-IT" baseline="0" dirty="0" err="1" smtClean="0"/>
              <a:t>known</a:t>
            </a:r>
            <a:r>
              <a:rPr lang="it-IT" baseline="0" dirty="0" smtClean="0"/>
              <a:t> </a:t>
            </a:r>
            <a:r>
              <a:rPr lang="it-IT" baseline="0" dirty="0" err="1" smtClean="0"/>
              <a:t>mechanisms</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17</a:t>
            </a:fld>
            <a:endParaRPr lang="it-IT"/>
          </a:p>
        </p:txBody>
      </p:sp>
    </p:spTree>
    <p:extLst>
      <p:ext uri="{BB962C8B-B14F-4D97-AF65-F5344CB8AC3E}">
        <p14:creationId xmlns:p14="http://schemas.microsoft.com/office/powerpoint/2010/main" val="11410239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However</a:t>
            </a:r>
            <a:r>
              <a:rPr lang="it-IT" dirty="0" smtClean="0"/>
              <a:t>, Data </a:t>
            </a:r>
            <a:r>
              <a:rPr lang="it-IT" dirty="0" err="1" smtClean="0"/>
              <a:t>have</a:t>
            </a:r>
            <a:r>
              <a:rPr lang="it-IT" dirty="0" smtClean="0"/>
              <a:t> </a:t>
            </a:r>
            <a:r>
              <a:rPr lang="it-IT" dirty="0" err="1" smtClean="0"/>
              <a:t>accumulated</a:t>
            </a:r>
            <a:r>
              <a:rPr lang="it-IT" dirty="0" smtClean="0"/>
              <a:t> </a:t>
            </a:r>
            <a:r>
              <a:rPr lang="it-IT" dirty="0" err="1" smtClean="0"/>
              <a:t>attesting</a:t>
            </a:r>
            <a:r>
              <a:rPr lang="it-IT" dirty="0" smtClean="0"/>
              <a:t> </a:t>
            </a:r>
            <a:r>
              <a:rPr lang="it-IT" dirty="0" err="1" smtClean="0"/>
              <a:t>that</a:t>
            </a:r>
            <a:r>
              <a:rPr lang="it-IT" dirty="0" smtClean="0"/>
              <a:t> </a:t>
            </a:r>
            <a:r>
              <a:rPr lang="it-IT" dirty="0" err="1" smtClean="0"/>
              <a:t>one</a:t>
            </a:r>
            <a:r>
              <a:rPr lang="it-IT" dirty="0" smtClean="0"/>
              <a:t> of the </a:t>
            </a:r>
            <a:r>
              <a:rPr lang="it-IT" dirty="0" err="1" smtClean="0"/>
              <a:t>main</a:t>
            </a:r>
            <a:r>
              <a:rPr lang="it-IT" dirty="0" smtClean="0"/>
              <a:t> </a:t>
            </a:r>
            <a:r>
              <a:rPr lang="it-IT" dirty="0" err="1" smtClean="0"/>
              <a:t>mechanism</a:t>
            </a:r>
            <a:r>
              <a:rPr lang="it-IT" dirty="0" smtClean="0"/>
              <a:t> of the anti-</a:t>
            </a:r>
            <a:r>
              <a:rPr lang="it-IT" dirty="0" err="1" smtClean="0"/>
              <a:t>inflammatory</a:t>
            </a:r>
            <a:r>
              <a:rPr lang="it-IT" dirty="0" smtClean="0"/>
              <a:t> </a:t>
            </a:r>
            <a:r>
              <a:rPr lang="it-IT" dirty="0" err="1" smtClean="0"/>
              <a:t>effect</a:t>
            </a:r>
            <a:r>
              <a:rPr lang="it-IT" dirty="0" smtClean="0"/>
              <a:t> of MTX</a:t>
            </a:r>
            <a:r>
              <a:rPr lang="it-IT" baseline="0" dirty="0" smtClean="0"/>
              <a:t> </a:t>
            </a:r>
            <a:r>
              <a:rPr lang="it-IT" baseline="0" dirty="0" err="1" smtClean="0"/>
              <a:t>is</a:t>
            </a:r>
            <a:r>
              <a:rPr lang="it-IT" baseline="0" dirty="0" smtClean="0"/>
              <a:t> adenosine </a:t>
            </a:r>
            <a:r>
              <a:rPr lang="it-IT" baseline="0" dirty="0" err="1" smtClean="0"/>
              <a:t>mediated</a:t>
            </a:r>
            <a:r>
              <a:rPr lang="it-IT" baseline="0" dirty="0" smtClean="0"/>
              <a:t> and, </a:t>
            </a:r>
            <a:r>
              <a:rPr lang="it-IT" baseline="0" dirty="0" err="1" smtClean="0"/>
              <a:t>indeed</a:t>
            </a:r>
            <a:r>
              <a:rPr lang="it-IT" baseline="0" dirty="0" smtClean="0"/>
              <a:t>, MTX </a:t>
            </a:r>
            <a:r>
              <a:rPr lang="it-IT" baseline="0" dirty="0" err="1" smtClean="0"/>
              <a:t>increases</a:t>
            </a:r>
            <a:r>
              <a:rPr lang="it-IT" baseline="0" dirty="0" smtClean="0"/>
              <a:t> adenosine </a:t>
            </a:r>
            <a:r>
              <a:rPr lang="it-IT" baseline="0" dirty="0" err="1" smtClean="0"/>
              <a:t>levels</a:t>
            </a:r>
            <a:r>
              <a:rPr lang="it-IT" baseline="0" dirty="0" smtClean="0"/>
              <a:t> a </a:t>
            </a:r>
            <a:r>
              <a:rPr lang="it-IT" baseline="0" dirty="0" err="1" smtClean="0"/>
              <a:t>well</a:t>
            </a:r>
            <a:r>
              <a:rPr lang="it-IT" baseline="0" dirty="0" smtClean="0"/>
              <a:t> </a:t>
            </a:r>
            <a:r>
              <a:rPr lang="it-IT" baseline="0" dirty="0" err="1" smtClean="0"/>
              <a:t>known</a:t>
            </a:r>
            <a:r>
              <a:rPr lang="it-IT" baseline="0" dirty="0" smtClean="0"/>
              <a:t> modulator of </a:t>
            </a:r>
            <a:r>
              <a:rPr lang="it-IT" baseline="0" dirty="0" err="1" smtClean="0"/>
              <a:t>inflammation</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18</a:t>
            </a:fld>
            <a:endParaRPr lang="it-IT"/>
          </a:p>
        </p:txBody>
      </p:sp>
    </p:spTree>
    <p:extLst>
      <p:ext uri="{BB962C8B-B14F-4D97-AF65-F5344CB8AC3E}">
        <p14:creationId xmlns:p14="http://schemas.microsoft.com/office/powerpoint/2010/main" val="2216338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err="1" smtClean="0"/>
              <a:t>While</a:t>
            </a:r>
            <a:r>
              <a:rPr lang="it-IT" baseline="0" dirty="0" smtClean="0"/>
              <a:t> </a:t>
            </a:r>
            <a:r>
              <a:rPr lang="it-IT" baseline="0" dirty="0" err="1" smtClean="0"/>
              <a:t>using</a:t>
            </a:r>
            <a:r>
              <a:rPr lang="it-IT" baseline="0" dirty="0" smtClean="0"/>
              <a:t> MTX and </a:t>
            </a:r>
            <a:r>
              <a:rPr lang="it-IT" baseline="0" dirty="0" err="1" smtClean="0"/>
              <a:t>taking</a:t>
            </a:r>
            <a:r>
              <a:rPr lang="it-IT" baseline="0" dirty="0" smtClean="0"/>
              <a:t> </a:t>
            </a:r>
            <a:r>
              <a:rPr lang="it-IT" baseline="0" dirty="0" err="1" smtClean="0"/>
              <a:t>increasing</a:t>
            </a:r>
            <a:r>
              <a:rPr lang="it-IT" baseline="0" dirty="0" smtClean="0"/>
              <a:t> </a:t>
            </a:r>
            <a:r>
              <a:rPr lang="it-IT" baseline="0" dirty="0" err="1" smtClean="0"/>
              <a:t>confidence</a:t>
            </a:r>
            <a:r>
              <a:rPr lang="it-IT" baseline="0" dirty="0" smtClean="0"/>
              <a:t> with </a:t>
            </a:r>
            <a:r>
              <a:rPr lang="it-IT" baseline="0" dirty="0" err="1" smtClean="0"/>
              <a:t>this</a:t>
            </a:r>
            <a:r>
              <a:rPr lang="it-IT" baseline="0" dirty="0" smtClean="0"/>
              <a:t> </a:t>
            </a:r>
            <a:r>
              <a:rPr lang="it-IT" baseline="0" dirty="0" err="1" smtClean="0"/>
              <a:t>drug</a:t>
            </a:r>
            <a:r>
              <a:rPr lang="it-IT" baseline="0" dirty="0" smtClean="0"/>
              <a:t>,  </a:t>
            </a:r>
            <a:r>
              <a:rPr lang="it-IT" baseline="0" dirty="0" err="1" smtClean="0"/>
              <a:t>we</a:t>
            </a:r>
            <a:r>
              <a:rPr lang="it-IT" baseline="0" dirty="0" smtClean="0"/>
              <a:t> </a:t>
            </a:r>
            <a:r>
              <a:rPr lang="it-IT" baseline="0" dirty="0" err="1" smtClean="0"/>
              <a:t>now</a:t>
            </a:r>
            <a:r>
              <a:rPr lang="it-IT" baseline="0" dirty="0" smtClean="0"/>
              <a:t> </a:t>
            </a:r>
            <a:r>
              <a:rPr lang="it-IT" baseline="0" dirty="0" err="1" smtClean="0"/>
              <a:t>prescribe</a:t>
            </a:r>
            <a:r>
              <a:rPr lang="it-IT" baseline="0" dirty="0" smtClean="0"/>
              <a:t> MTX </a:t>
            </a:r>
            <a:r>
              <a:rPr lang="it-IT" baseline="0" dirty="0" err="1" smtClean="0"/>
              <a:t>at</a:t>
            </a:r>
            <a:r>
              <a:rPr lang="it-IT" baseline="0" dirty="0" smtClean="0"/>
              <a:t> </a:t>
            </a:r>
            <a:r>
              <a:rPr lang="it-IT" baseline="0" dirty="0" err="1" smtClean="0"/>
              <a:t>doses</a:t>
            </a:r>
            <a:r>
              <a:rPr lang="it-IT" baseline="0" dirty="0" smtClean="0"/>
              <a:t> </a:t>
            </a:r>
            <a:r>
              <a:rPr lang="it-IT" baseline="0" dirty="0" err="1" smtClean="0"/>
              <a:t>which</a:t>
            </a:r>
            <a:r>
              <a:rPr lang="it-IT" baseline="0" dirty="0" smtClean="0"/>
              <a:t> are </a:t>
            </a:r>
            <a:r>
              <a:rPr lang="it-IT" baseline="0" dirty="0" err="1" smtClean="0"/>
              <a:t>higher</a:t>
            </a:r>
            <a:r>
              <a:rPr lang="it-IT" baseline="0" dirty="0" smtClean="0"/>
              <a:t> </a:t>
            </a:r>
            <a:r>
              <a:rPr lang="it-IT" baseline="0" dirty="0" err="1" smtClean="0"/>
              <a:t>than</a:t>
            </a:r>
            <a:r>
              <a:rPr lang="it-IT" baseline="0" dirty="0" smtClean="0"/>
              <a:t> </a:t>
            </a:r>
            <a:r>
              <a:rPr lang="it-IT" baseline="0" dirty="0" err="1" smtClean="0"/>
              <a:t>those</a:t>
            </a:r>
            <a:r>
              <a:rPr lang="it-IT" baseline="0" dirty="0" smtClean="0"/>
              <a:t> </a:t>
            </a:r>
            <a:r>
              <a:rPr lang="it-IT" baseline="0" dirty="0" err="1" smtClean="0"/>
              <a:t>we</a:t>
            </a:r>
            <a:r>
              <a:rPr lang="it-IT" baseline="0" dirty="0" smtClean="0"/>
              <a:t> </a:t>
            </a:r>
            <a:r>
              <a:rPr lang="it-IT" baseline="0" dirty="0" err="1" smtClean="0"/>
              <a:t>were</a:t>
            </a:r>
            <a:r>
              <a:rPr lang="it-IT" baseline="0" dirty="0" smtClean="0"/>
              <a:t> </a:t>
            </a:r>
            <a:r>
              <a:rPr lang="it-IT" baseline="0" dirty="0" err="1" smtClean="0"/>
              <a:t>used</a:t>
            </a:r>
            <a:r>
              <a:rPr lang="it-IT" baseline="0" dirty="0" smtClean="0"/>
              <a:t> to </a:t>
            </a:r>
            <a:r>
              <a:rPr lang="it-IT" baseline="0" dirty="0" err="1" smtClean="0"/>
              <a:t>prescribe</a:t>
            </a:r>
            <a:r>
              <a:rPr lang="it-IT" baseline="0" dirty="0" smtClean="0"/>
              <a:t> some </a:t>
            </a:r>
            <a:r>
              <a:rPr lang="it-IT" baseline="0" dirty="0" err="1" smtClean="0"/>
              <a:t>years</a:t>
            </a:r>
            <a:r>
              <a:rPr lang="it-IT" baseline="0" dirty="0" smtClean="0"/>
              <a:t> ago. </a:t>
            </a:r>
            <a:r>
              <a:rPr lang="it-IT" baseline="0" dirty="0" err="1" smtClean="0"/>
              <a:t>We</a:t>
            </a:r>
            <a:r>
              <a:rPr lang="it-IT" baseline="0" dirty="0" smtClean="0"/>
              <a:t> </a:t>
            </a:r>
            <a:r>
              <a:rPr lang="it-IT" baseline="0" dirty="0" err="1" smtClean="0"/>
              <a:t>know</a:t>
            </a:r>
            <a:r>
              <a:rPr lang="it-IT" baseline="0" dirty="0" smtClean="0"/>
              <a:t> </a:t>
            </a:r>
            <a:r>
              <a:rPr lang="it-IT" baseline="0" dirty="0" err="1" smtClean="0"/>
              <a:t>that</a:t>
            </a:r>
            <a:r>
              <a:rPr lang="it-IT" baseline="0" dirty="0" smtClean="0"/>
              <a:t> </a:t>
            </a:r>
            <a:r>
              <a:rPr lang="en-US" altLang="it-IT" sz="1200" b="1" dirty="0" smtClean="0">
                <a:latin typeface="Calibri" pitchFamily="34" charset="0"/>
              </a:rPr>
              <a:t>Efficacy is greatest with a starting dosage &gt; </a:t>
            </a:r>
            <a:r>
              <a:rPr lang="it-IT" altLang="it-IT" sz="1200" b="1" dirty="0" smtClean="0">
                <a:latin typeface="Calibri" pitchFamily="34" charset="0"/>
              </a:rPr>
              <a:t>10 mg/week, </a:t>
            </a:r>
            <a:r>
              <a:rPr lang="en-US" altLang="it-IT" sz="1200" b="1" dirty="0" smtClean="0">
                <a:latin typeface="Calibri" pitchFamily="34" charset="0"/>
              </a:rPr>
              <a:t>Studies indicate that MTX is often well tolerated until </a:t>
            </a:r>
            <a:r>
              <a:rPr lang="it-IT" altLang="it-IT" sz="1200" b="1" dirty="0" smtClean="0">
                <a:latin typeface="Calibri" pitchFamily="34" charset="0"/>
              </a:rPr>
              <a:t>25 mg/week and </a:t>
            </a:r>
            <a:r>
              <a:rPr lang="it-IT" altLang="it-IT" sz="1200" b="1" dirty="0" err="1" smtClean="0">
                <a:latin typeface="Calibri" pitchFamily="34" charset="0"/>
              </a:rPr>
              <a:t>finally</a:t>
            </a:r>
            <a:r>
              <a:rPr lang="it-IT" altLang="it-IT" sz="1200" b="1" dirty="0" smtClean="0">
                <a:latin typeface="Calibri" pitchFamily="34" charset="0"/>
              </a:rPr>
              <a:t> </a:t>
            </a:r>
            <a:r>
              <a:rPr lang="en-US" altLang="it-IT" sz="1200" b="1" dirty="0" smtClean="0">
                <a:latin typeface="Calibri" pitchFamily="34" charset="0"/>
              </a:rPr>
              <a:t>Monthly increments of 5 mg up to 25 (30) mg/week based on clinical activity and tolerance</a:t>
            </a:r>
            <a:r>
              <a:rPr lang="it-IT" altLang="it-IT" sz="1200" b="1" dirty="0" smtClean="0">
                <a:latin typeface="Calibri" pitchFamily="34" charset="0"/>
              </a:rPr>
              <a:t>  can be </a:t>
            </a:r>
            <a:r>
              <a:rPr lang="it-IT" altLang="it-IT" sz="1200" b="1" dirty="0" err="1" smtClean="0">
                <a:latin typeface="Calibri" pitchFamily="34" charset="0"/>
              </a:rPr>
              <a:t>used</a:t>
            </a:r>
            <a:endParaRPr lang="it-IT" altLang="it-IT" sz="1200" b="1" dirty="0" smtClean="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altLang="it-IT" sz="1200" b="1" dirty="0" smtClean="0">
              <a:latin typeface="Calibri" pitchFamily="34" charset="0"/>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altLang="it-IT" sz="1200" b="1" dirty="0" smtClean="0">
              <a:latin typeface="Calibri" pitchFamily="34" charset="0"/>
            </a:endParaRP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19</a:t>
            </a:fld>
            <a:endParaRPr lang="it-IT"/>
          </a:p>
        </p:txBody>
      </p:sp>
    </p:spTree>
    <p:extLst>
      <p:ext uri="{BB962C8B-B14F-4D97-AF65-F5344CB8AC3E}">
        <p14:creationId xmlns:p14="http://schemas.microsoft.com/office/powerpoint/2010/main" val="10775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smtClean="0"/>
              <a:t>On the </a:t>
            </a:r>
            <a:r>
              <a:rPr lang="it-IT" dirty="0" err="1" smtClean="0"/>
              <a:t>basis</a:t>
            </a:r>
            <a:r>
              <a:rPr lang="it-IT" dirty="0" smtClean="0"/>
              <a:t> of </a:t>
            </a:r>
            <a:r>
              <a:rPr lang="it-IT" dirty="0" err="1" smtClean="0"/>
              <a:t>these</a:t>
            </a:r>
            <a:r>
              <a:rPr lang="it-IT" dirty="0" smtClean="0"/>
              <a:t> </a:t>
            </a:r>
            <a:r>
              <a:rPr lang="it-IT" dirty="0" err="1" smtClean="0"/>
              <a:t>reasuring</a:t>
            </a:r>
            <a:r>
              <a:rPr lang="it-IT" dirty="0" smtClean="0"/>
              <a:t> data, EULAR </a:t>
            </a:r>
            <a:r>
              <a:rPr lang="it-IT" dirty="0" err="1" smtClean="0"/>
              <a:t>recommendations</a:t>
            </a:r>
            <a:r>
              <a:rPr lang="it-IT" dirty="0" smtClean="0"/>
              <a:t> </a:t>
            </a:r>
            <a:r>
              <a:rPr lang="it-IT" dirty="0" err="1" smtClean="0"/>
              <a:t>tella</a:t>
            </a:r>
            <a:r>
              <a:rPr lang="it-IT" baseline="0" dirty="0" smtClean="0"/>
              <a:t> </a:t>
            </a:r>
            <a:r>
              <a:rPr lang="it-IT" baseline="0" dirty="0" err="1" smtClean="0"/>
              <a:t>us</a:t>
            </a:r>
            <a:r>
              <a:rPr lang="it-IT" baseline="0" dirty="0" smtClean="0"/>
              <a:t> </a:t>
            </a:r>
            <a:r>
              <a:rPr lang="it-IT" baseline="0" dirty="0" err="1" smtClean="0"/>
              <a:t>that</a:t>
            </a:r>
            <a:r>
              <a:rPr lang="it-IT" baseline="0" dirty="0" smtClean="0"/>
              <a:t> </a:t>
            </a:r>
            <a:r>
              <a:rPr lang="en-US" sz="1200" dirty="0" smtClean="0">
                <a:solidFill>
                  <a:prstClr val="black"/>
                </a:solidFill>
              </a:rPr>
              <a:t>MTX should be rapidly escalated, usually to </a:t>
            </a:r>
            <a:r>
              <a:rPr lang="en-US" sz="1200" b="1" dirty="0" smtClean="0">
                <a:solidFill>
                  <a:srgbClr val="C00000"/>
                </a:solidFill>
              </a:rPr>
              <a:t>25 - 30 mg/week</a:t>
            </a:r>
            <a:r>
              <a:rPr lang="en-US" sz="1200" dirty="0" smtClean="0">
                <a:solidFill>
                  <a:prstClr val="black"/>
                </a:solidFill>
              </a:rPr>
              <a:t>, </a:t>
            </a:r>
            <a:r>
              <a:rPr lang="en-US" sz="1200" b="1" dirty="0" smtClean="0">
                <a:solidFill>
                  <a:srgbClr val="C00000"/>
                </a:solidFill>
              </a:rPr>
              <a:t>orally</a:t>
            </a:r>
            <a:r>
              <a:rPr lang="en-US" sz="1200" dirty="0" smtClean="0">
                <a:solidFill>
                  <a:prstClr val="black"/>
                </a:solidFill>
              </a:rPr>
              <a:t> or </a:t>
            </a:r>
            <a:r>
              <a:rPr lang="en-US" sz="1200" b="1" dirty="0" smtClean="0">
                <a:solidFill>
                  <a:srgbClr val="C00000"/>
                </a:solidFill>
              </a:rPr>
              <a:t>subcutaneously</a:t>
            </a:r>
            <a:r>
              <a:rPr lang="en-US" sz="1200" dirty="0" smtClean="0">
                <a:solidFill>
                  <a:prstClr val="black"/>
                </a:solidFill>
              </a:rPr>
              <a:t> administered, with folic acid supplementation</a:t>
            </a:r>
            <a:r>
              <a:rPr lang="en-US" sz="1200" baseline="0" dirty="0" smtClean="0">
                <a:solidFill>
                  <a:prstClr val="black"/>
                </a:solidFill>
              </a:rPr>
              <a:t> and that  </a:t>
            </a:r>
            <a:r>
              <a:rPr lang="en-US" sz="1200" dirty="0" smtClean="0"/>
              <a:t>The maximal MTX dose, if tolerated, should be sustained for about </a:t>
            </a:r>
            <a:r>
              <a:rPr lang="en-US" sz="1200" b="1" dirty="0" smtClean="0"/>
              <a:t>8 - 12 weeks </a:t>
            </a:r>
            <a:r>
              <a:rPr lang="en-US" sz="1200" dirty="0" smtClean="0"/>
              <a:t>to judge the MTX treatment response</a:t>
            </a:r>
            <a:endParaRPr lang="en-US" sz="1200" dirty="0" smtClean="0">
              <a:solidFill>
                <a:prstClr val="black"/>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20</a:t>
            </a:fld>
            <a:endParaRPr lang="it-IT"/>
          </a:p>
        </p:txBody>
      </p:sp>
    </p:spTree>
    <p:extLst>
      <p:ext uri="{BB962C8B-B14F-4D97-AF65-F5344CB8AC3E}">
        <p14:creationId xmlns:p14="http://schemas.microsoft.com/office/powerpoint/2010/main" val="20539958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In </a:t>
            </a:r>
            <a:r>
              <a:rPr lang="it-IT" dirty="0" err="1" smtClean="0"/>
              <a:t>my</a:t>
            </a:r>
            <a:r>
              <a:rPr lang="it-IT" dirty="0" smtClean="0"/>
              <a:t> </a:t>
            </a:r>
            <a:r>
              <a:rPr lang="it-IT" dirty="0" err="1" smtClean="0"/>
              <a:t>presentation</a:t>
            </a:r>
            <a:r>
              <a:rPr lang="it-IT" dirty="0" smtClean="0"/>
              <a:t> I </a:t>
            </a:r>
            <a:r>
              <a:rPr lang="it-IT" dirty="0" err="1" smtClean="0"/>
              <a:t>will</a:t>
            </a:r>
            <a:r>
              <a:rPr lang="it-IT" baseline="0" dirty="0" smtClean="0"/>
              <a:t> </a:t>
            </a:r>
            <a:r>
              <a:rPr lang="it-IT" baseline="0" dirty="0" err="1" smtClean="0"/>
              <a:t>touch</a:t>
            </a:r>
            <a:r>
              <a:rPr lang="it-IT" baseline="0" dirty="0" smtClean="0"/>
              <a:t> some </a:t>
            </a:r>
            <a:r>
              <a:rPr lang="it-IT" baseline="0" dirty="0" err="1" smtClean="0"/>
              <a:t>practical</a:t>
            </a:r>
            <a:r>
              <a:rPr lang="it-IT" baseline="0" dirty="0" smtClean="0"/>
              <a:t> and </a:t>
            </a:r>
            <a:r>
              <a:rPr lang="it-IT" baseline="0" dirty="0" err="1" smtClean="0"/>
              <a:t>relevant</a:t>
            </a:r>
            <a:r>
              <a:rPr lang="it-IT" baseline="0" dirty="0" smtClean="0"/>
              <a:t> </a:t>
            </a:r>
            <a:r>
              <a:rPr lang="it-IT" baseline="0" dirty="0" err="1" smtClean="0"/>
              <a:t>issues</a:t>
            </a:r>
            <a:r>
              <a:rPr lang="it-IT" baseline="0" dirty="0" smtClean="0"/>
              <a:t> for the </a:t>
            </a:r>
            <a:r>
              <a:rPr lang="it-IT" baseline="0" dirty="0" err="1" smtClean="0"/>
              <a:t>clinicians</a:t>
            </a:r>
            <a:r>
              <a:rPr lang="it-IT" baseline="0" dirty="0" smtClean="0"/>
              <a:t>, </a:t>
            </a:r>
            <a:r>
              <a:rPr lang="it-IT" baseline="0" dirty="0" err="1" smtClean="0"/>
              <a:t>about</a:t>
            </a:r>
            <a:r>
              <a:rPr lang="it-IT" baseline="0" dirty="0" smtClean="0"/>
              <a:t> </a:t>
            </a:r>
            <a:r>
              <a:rPr lang="it-IT" baseline="0" dirty="0" smtClean="0"/>
              <a:t>MTX …</a:t>
            </a:r>
            <a:endParaRPr lang="it-IT" baseline="0"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a:t>
            </a:fld>
            <a:endParaRPr lang="it-IT"/>
          </a:p>
        </p:txBody>
      </p:sp>
    </p:spTree>
    <p:extLst>
      <p:ext uri="{BB962C8B-B14F-4D97-AF65-F5344CB8AC3E}">
        <p14:creationId xmlns:p14="http://schemas.microsoft.com/office/powerpoint/2010/main" val="3561324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An </a:t>
            </a:r>
            <a:r>
              <a:rPr lang="it-IT" dirty="0" err="1" smtClean="0"/>
              <a:t>important</a:t>
            </a:r>
            <a:r>
              <a:rPr lang="it-IT" dirty="0" smtClean="0"/>
              <a:t> </a:t>
            </a:r>
            <a:r>
              <a:rPr lang="it-IT" dirty="0" smtClean="0"/>
              <a:t> and </a:t>
            </a:r>
            <a:r>
              <a:rPr lang="it-IT" dirty="0" err="1" smtClean="0"/>
              <a:t>growing</a:t>
            </a:r>
            <a:r>
              <a:rPr lang="it-IT" dirty="0" smtClean="0"/>
              <a:t> up </a:t>
            </a:r>
            <a:r>
              <a:rPr lang="it-IT" dirty="0" err="1" smtClean="0"/>
              <a:t>issue</a:t>
            </a:r>
            <a:r>
              <a:rPr lang="it-IT" dirty="0" smtClean="0"/>
              <a:t> </a:t>
            </a:r>
            <a:r>
              <a:rPr lang="it-IT" dirty="0" smtClean="0"/>
              <a:t>for </a:t>
            </a:r>
            <a:r>
              <a:rPr lang="it-IT" dirty="0" err="1" smtClean="0"/>
              <a:t>patients</a:t>
            </a:r>
            <a:r>
              <a:rPr lang="it-IT" dirty="0" smtClean="0"/>
              <a:t> and </a:t>
            </a:r>
            <a:r>
              <a:rPr lang="it-IT" dirty="0" err="1" smtClean="0"/>
              <a:t>rheumatologists</a:t>
            </a:r>
            <a:r>
              <a:rPr lang="it-IT" dirty="0" smtClean="0"/>
              <a:t> </a:t>
            </a:r>
            <a:r>
              <a:rPr lang="it-IT" dirty="0" err="1" smtClean="0"/>
              <a:t>is</a:t>
            </a:r>
            <a:r>
              <a:rPr lang="it-IT" dirty="0" smtClean="0"/>
              <a:t> </a:t>
            </a:r>
            <a:r>
              <a:rPr lang="it-IT" dirty="0" err="1" smtClean="0"/>
              <a:t>whether</a:t>
            </a:r>
            <a:r>
              <a:rPr lang="it-IT" dirty="0" smtClean="0"/>
              <a:t> an </a:t>
            </a:r>
            <a:r>
              <a:rPr lang="it-IT" dirty="0" err="1" smtClean="0"/>
              <a:t>effective</a:t>
            </a:r>
            <a:r>
              <a:rPr lang="it-IT" dirty="0" smtClean="0"/>
              <a:t> </a:t>
            </a:r>
            <a:r>
              <a:rPr lang="it-IT" dirty="0" err="1" smtClean="0"/>
              <a:t>therapy</a:t>
            </a:r>
            <a:r>
              <a:rPr lang="it-IT" dirty="0" smtClean="0"/>
              <a:t> can </a:t>
            </a:r>
            <a:r>
              <a:rPr lang="it-IT" dirty="0" smtClean="0"/>
              <a:t>be </a:t>
            </a:r>
            <a:r>
              <a:rPr lang="it-IT" dirty="0" err="1" smtClean="0"/>
              <a:t>tapered</a:t>
            </a:r>
            <a:r>
              <a:rPr lang="it-IT" dirty="0" smtClean="0"/>
              <a:t> or </a:t>
            </a:r>
            <a:r>
              <a:rPr lang="it-IT" dirty="0" err="1" smtClean="0"/>
              <a:t>even</a:t>
            </a:r>
            <a:r>
              <a:rPr lang="it-IT" dirty="0" smtClean="0"/>
              <a:t> </a:t>
            </a:r>
            <a:r>
              <a:rPr lang="it-IT" dirty="0" err="1" smtClean="0"/>
              <a:t>wirìthdrawn</a:t>
            </a:r>
            <a:r>
              <a:rPr lang="it-IT" dirty="0" smtClean="0"/>
              <a:t> </a:t>
            </a:r>
            <a:r>
              <a:rPr lang="it-IT" dirty="0" err="1" smtClean="0"/>
              <a:t>when</a:t>
            </a:r>
            <a:r>
              <a:rPr lang="it-IT" dirty="0" smtClean="0"/>
              <a:t> the </a:t>
            </a:r>
            <a:r>
              <a:rPr lang="it-IT" dirty="0" err="1" smtClean="0"/>
              <a:t>patient</a:t>
            </a:r>
            <a:r>
              <a:rPr lang="it-IT" dirty="0" smtClean="0"/>
              <a:t> </a:t>
            </a:r>
            <a:r>
              <a:rPr lang="it-IT" dirty="0" err="1" smtClean="0"/>
              <a:t>is</a:t>
            </a:r>
            <a:r>
              <a:rPr lang="it-IT" dirty="0" smtClean="0"/>
              <a:t> on </a:t>
            </a:r>
            <a:r>
              <a:rPr lang="it-IT" dirty="0" err="1" smtClean="0"/>
              <a:t>stable</a:t>
            </a:r>
            <a:r>
              <a:rPr lang="it-IT" dirty="0" smtClean="0"/>
              <a:t> and </a:t>
            </a:r>
            <a:r>
              <a:rPr lang="it-IT" dirty="0" err="1" smtClean="0"/>
              <a:t>sustained</a:t>
            </a:r>
            <a:r>
              <a:rPr lang="it-IT" dirty="0" smtClean="0"/>
              <a:t> </a:t>
            </a:r>
            <a:r>
              <a:rPr lang="it-IT" dirty="0" err="1" smtClean="0"/>
              <a:t>remission</a:t>
            </a:r>
            <a:r>
              <a:rPr lang="it-IT" dirty="0" smtClean="0"/>
              <a:t>.</a:t>
            </a:r>
          </a:p>
          <a:p>
            <a:r>
              <a:rPr lang="it-IT" dirty="0" err="1" smtClean="0"/>
              <a:t>What</a:t>
            </a:r>
            <a:r>
              <a:rPr lang="it-IT" dirty="0" smtClean="0"/>
              <a:t> </a:t>
            </a:r>
            <a:r>
              <a:rPr lang="it-IT" dirty="0" err="1" smtClean="0"/>
              <a:t>we</a:t>
            </a:r>
            <a:r>
              <a:rPr lang="it-IT" dirty="0" smtClean="0"/>
              <a:t> </a:t>
            </a:r>
            <a:r>
              <a:rPr lang="it-IT" dirty="0" err="1" smtClean="0"/>
              <a:t>know</a:t>
            </a:r>
            <a:r>
              <a:rPr lang="it-IT" dirty="0" smtClean="0"/>
              <a:t> from</a:t>
            </a:r>
            <a:r>
              <a:rPr lang="it-IT" baseline="0" dirty="0" smtClean="0"/>
              <a:t> </a:t>
            </a:r>
            <a:r>
              <a:rPr lang="it-IT" baseline="0" dirty="0" err="1" smtClean="0"/>
              <a:t>old</a:t>
            </a:r>
            <a:r>
              <a:rPr lang="it-IT" baseline="0" dirty="0" smtClean="0"/>
              <a:t> </a:t>
            </a:r>
            <a:r>
              <a:rPr lang="it-IT" baseline="0" dirty="0" err="1" smtClean="0"/>
              <a:t>studies</a:t>
            </a:r>
            <a:r>
              <a:rPr lang="it-IT" baseline="0" dirty="0" smtClean="0"/>
              <a:t> </a:t>
            </a:r>
            <a:r>
              <a:rPr lang="it-IT" baseline="0" dirty="0" err="1" smtClean="0"/>
              <a:t>published</a:t>
            </a:r>
            <a:r>
              <a:rPr lang="it-IT" baseline="0" dirty="0" smtClean="0"/>
              <a:t> </a:t>
            </a:r>
            <a:r>
              <a:rPr lang="it-IT" baseline="0" dirty="0" err="1" smtClean="0"/>
              <a:t>between</a:t>
            </a:r>
            <a:r>
              <a:rPr lang="it-IT" baseline="0" dirty="0" smtClean="0"/>
              <a:t> </a:t>
            </a:r>
            <a:r>
              <a:rPr lang="it-IT" baseline="0" dirty="0" err="1" smtClean="0"/>
              <a:t>eighties</a:t>
            </a:r>
            <a:r>
              <a:rPr lang="it-IT" baseline="0" dirty="0" smtClean="0"/>
              <a:t> and </a:t>
            </a:r>
            <a:r>
              <a:rPr lang="it-IT" baseline="0" dirty="0" err="1" smtClean="0"/>
              <a:t>nineties</a:t>
            </a:r>
            <a:r>
              <a:rPr lang="it-IT" baseline="0" dirty="0" smtClean="0"/>
              <a:t> </a:t>
            </a:r>
            <a:r>
              <a:rPr lang="it-IT" dirty="0" err="1" smtClean="0"/>
              <a:t>is</a:t>
            </a:r>
            <a:r>
              <a:rPr lang="it-IT" dirty="0" smtClean="0"/>
              <a:t> </a:t>
            </a:r>
            <a:r>
              <a:rPr lang="it-IT" dirty="0" err="1" smtClean="0"/>
              <a:t>that</a:t>
            </a:r>
            <a:r>
              <a:rPr lang="it-IT" dirty="0" smtClean="0"/>
              <a:t> </a:t>
            </a:r>
            <a:r>
              <a:rPr lang="it-IT" dirty="0" err="1" smtClean="0"/>
              <a:t>There</a:t>
            </a:r>
            <a:r>
              <a:rPr lang="it-IT" dirty="0" smtClean="0"/>
              <a:t> </a:t>
            </a:r>
            <a:r>
              <a:rPr lang="it-IT" dirty="0" err="1" smtClean="0"/>
              <a:t>is</a:t>
            </a:r>
            <a:r>
              <a:rPr lang="it-IT" dirty="0" smtClean="0"/>
              <a:t> a</a:t>
            </a:r>
            <a:r>
              <a:rPr lang="it-IT" baseline="0" dirty="0" smtClean="0"/>
              <a:t> </a:t>
            </a:r>
            <a:r>
              <a:rPr lang="it-IT" baseline="0" dirty="0" err="1" smtClean="0"/>
              <a:t>real</a:t>
            </a:r>
            <a:r>
              <a:rPr lang="it-IT" baseline="0" dirty="0" smtClean="0"/>
              <a:t> </a:t>
            </a:r>
            <a:r>
              <a:rPr lang="it-IT" baseline="0" dirty="0" err="1" smtClean="0"/>
              <a:t>risk</a:t>
            </a:r>
            <a:r>
              <a:rPr lang="it-IT" baseline="0" dirty="0" smtClean="0"/>
              <a:t> of high relapse rate </a:t>
            </a:r>
            <a:r>
              <a:rPr lang="it-IT" baseline="0" dirty="0" err="1" smtClean="0"/>
              <a:t>after</a:t>
            </a:r>
            <a:r>
              <a:rPr lang="it-IT" baseline="0" dirty="0" smtClean="0"/>
              <a:t> </a:t>
            </a:r>
            <a:r>
              <a:rPr lang="it-IT" baseline="0" dirty="0" err="1" smtClean="0"/>
              <a:t>cessation</a:t>
            </a:r>
            <a:r>
              <a:rPr lang="it-IT" baseline="0" dirty="0" smtClean="0"/>
              <a:t> of </a:t>
            </a:r>
            <a:r>
              <a:rPr lang="it-IT" baseline="0" dirty="0" err="1" smtClean="0"/>
              <a:t>cs</a:t>
            </a:r>
            <a:r>
              <a:rPr lang="it-IT" baseline="0" dirty="0" smtClean="0"/>
              <a:t> </a:t>
            </a:r>
            <a:r>
              <a:rPr lang="it-IT" baseline="0" dirty="0" err="1" smtClean="0"/>
              <a:t>DMARDs</a:t>
            </a:r>
            <a:r>
              <a:rPr lang="it-IT" baseline="0" dirty="0" smtClean="0"/>
              <a:t> in </a:t>
            </a:r>
            <a:r>
              <a:rPr lang="it-IT" baseline="0" dirty="0" err="1" smtClean="0"/>
              <a:t>established</a:t>
            </a:r>
            <a:r>
              <a:rPr lang="it-IT" baseline="0" dirty="0" smtClean="0"/>
              <a:t> RA</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21</a:t>
            </a:fld>
            <a:endParaRPr lang="it-IT"/>
          </a:p>
        </p:txBody>
      </p:sp>
    </p:spTree>
    <p:extLst>
      <p:ext uri="{BB962C8B-B14F-4D97-AF65-F5344CB8AC3E}">
        <p14:creationId xmlns:p14="http://schemas.microsoft.com/office/powerpoint/2010/main" val="29432246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 </a:t>
            </a:r>
            <a:r>
              <a:rPr lang="it-IT" dirty="0" err="1" smtClean="0"/>
              <a:t>recent</a:t>
            </a:r>
            <a:r>
              <a:rPr lang="it-IT" dirty="0" smtClean="0"/>
              <a:t> </a:t>
            </a:r>
            <a:r>
              <a:rPr lang="it-IT" dirty="0" err="1" smtClean="0"/>
              <a:t>systematic</a:t>
            </a:r>
            <a:r>
              <a:rPr lang="it-IT" dirty="0" smtClean="0"/>
              <a:t> </a:t>
            </a:r>
            <a:r>
              <a:rPr lang="it-IT" dirty="0" err="1" smtClean="0"/>
              <a:t>review</a:t>
            </a:r>
            <a:r>
              <a:rPr lang="it-IT" dirty="0" smtClean="0"/>
              <a:t> by </a:t>
            </a:r>
            <a:r>
              <a:rPr lang="it-IT" dirty="0" err="1" smtClean="0"/>
              <a:t>Subesinghe</a:t>
            </a:r>
            <a:r>
              <a:rPr lang="it-IT" dirty="0" smtClean="0"/>
              <a:t> </a:t>
            </a:r>
            <a:r>
              <a:rPr lang="it-IT" dirty="0" err="1" smtClean="0"/>
              <a:t>has</a:t>
            </a:r>
            <a:r>
              <a:rPr lang="it-IT" dirty="0" smtClean="0"/>
              <a:t> </a:t>
            </a:r>
            <a:r>
              <a:rPr lang="it-IT" dirty="0" err="1" smtClean="0"/>
              <a:t>analyzed</a:t>
            </a:r>
            <a:r>
              <a:rPr lang="it-IT" dirty="0" smtClean="0"/>
              <a:t> the </a:t>
            </a:r>
            <a:r>
              <a:rPr lang="it-IT" dirty="0" err="1" smtClean="0"/>
              <a:t>possibility</a:t>
            </a:r>
            <a:r>
              <a:rPr lang="it-IT" dirty="0" smtClean="0"/>
              <a:t> to </a:t>
            </a:r>
            <a:r>
              <a:rPr lang="it-IT" dirty="0" err="1" smtClean="0"/>
              <a:t>withdraw</a:t>
            </a:r>
            <a:r>
              <a:rPr lang="it-IT" dirty="0" smtClean="0"/>
              <a:t> or </a:t>
            </a:r>
            <a:r>
              <a:rPr lang="it-IT" dirty="0" err="1" smtClean="0"/>
              <a:t>taper</a:t>
            </a:r>
            <a:r>
              <a:rPr lang="it-IT" dirty="0" smtClean="0"/>
              <a:t> MTX</a:t>
            </a:r>
            <a:r>
              <a:rPr lang="it-IT" baseline="0" dirty="0" smtClean="0"/>
              <a:t> in </a:t>
            </a:r>
            <a:r>
              <a:rPr lang="it-IT" baseline="0" dirty="0" err="1" smtClean="0"/>
              <a:t>patients</a:t>
            </a:r>
            <a:r>
              <a:rPr lang="it-IT" baseline="0" dirty="0" smtClean="0"/>
              <a:t> with </a:t>
            </a:r>
            <a:r>
              <a:rPr lang="it-IT" baseline="0" dirty="0" err="1" smtClean="0"/>
              <a:t>well</a:t>
            </a:r>
            <a:r>
              <a:rPr lang="it-IT" baseline="0" dirty="0" smtClean="0"/>
              <a:t> </a:t>
            </a:r>
            <a:r>
              <a:rPr lang="it-IT" baseline="0" dirty="0" err="1" smtClean="0"/>
              <a:t>controlled</a:t>
            </a:r>
            <a:r>
              <a:rPr lang="it-IT" baseline="0" dirty="0" smtClean="0"/>
              <a:t> </a:t>
            </a:r>
            <a:r>
              <a:rPr lang="it-IT" baseline="0" dirty="0" err="1" smtClean="0"/>
              <a:t>disease</a:t>
            </a:r>
            <a:r>
              <a:rPr lang="it-IT" baseline="0" dirty="0" smtClean="0"/>
              <a:t>.</a:t>
            </a:r>
          </a:p>
          <a:p>
            <a:r>
              <a:rPr lang="it-IT" baseline="0" dirty="0" smtClean="0"/>
              <a:t>The </a:t>
            </a:r>
            <a:r>
              <a:rPr lang="it-IT" baseline="0" dirty="0" err="1" smtClean="0"/>
              <a:t>results</a:t>
            </a:r>
            <a:r>
              <a:rPr lang="it-IT" baseline="0" dirty="0" smtClean="0"/>
              <a:t> show </a:t>
            </a:r>
            <a:r>
              <a:rPr lang="it-IT" baseline="0" dirty="0" err="1" smtClean="0"/>
              <a:t>that</a:t>
            </a:r>
            <a:r>
              <a:rPr lang="it-IT" baseline="0" dirty="0" smtClean="0"/>
              <a:t> </a:t>
            </a:r>
            <a:r>
              <a:rPr lang="it-IT" baseline="0" dirty="0" err="1" smtClean="0"/>
              <a:t>withdrawal</a:t>
            </a:r>
            <a:r>
              <a:rPr lang="it-IT" baseline="0" dirty="0" smtClean="0"/>
              <a:t> of MTX in </a:t>
            </a:r>
            <a:r>
              <a:rPr lang="it-IT" baseline="0" dirty="0" err="1" smtClean="0"/>
              <a:t>monotherapy</a:t>
            </a:r>
            <a:r>
              <a:rPr lang="it-IT" baseline="0" dirty="0" smtClean="0"/>
              <a:t> </a:t>
            </a:r>
            <a:r>
              <a:rPr lang="it-IT" baseline="0" dirty="0" err="1" smtClean="0"/>
              <a:t>is</a:t>
            </a:r>
            <a:r>
              <a:rPr lang="it-IT" baseline="0" dirty="0" smtClean="0"/>
              <a:t> </a:t>
            </a:r>
            <a:r>
              <a:rPr lang="it-IT" baseline="0" dirty="0" err="1" smtClean="0"/>
              <a:t>associated</a:t>
            </a:r>
            <a:r>
              <a:rPr lang="it-IT" baseline="0" dirty="0" smtClean="0"/>
              <a:t> with a high </a:t>
            </a:r>
            <a:r>
              <a:rPr lang="it-IT" baseline="0" dirty="0" err="1" smtClean="0"/>
              <a:t>flare</a:t>
            </a:r>
            <a:r>
              <a:rPr lang="it-IT" baseline="0" dirty="0" smtClean="0"/>
              <a:t> rate up to 100 %.</a:t>
            </a:r>
          </a:p>
          <a:p>
            <a:r>
              <a:rPr lang="it-IT" baseline="0" dirty="0" err="1" smtClean="0"/>
              <a:t>Conversely</a:t>
            </a:r>
            <a:r>
              <a:rPr lang="it-IT" baseline="0" dirty="0" smtClean="0"/>
              <a:t>, </a:t>
            </a:r>
            <a:r>
              <a:rPr lang="it-IT" baseline="0" dirty="0" err="1" smtClean="0"/>
              <a:t>especially</a:t>
            </a:r>
            <a:r>
              <a:rPr lang="it-IT" baseline="0" dirty="0" smtClean="0"/>
              <a:t> in ERA, the </a:t>
            </a:r>
            <a:r>
              <a:rPr lang="it-IT" baseline="0" dirty="0" err="1" smtClean="0"/>
              <a:t>flare</a:t>
            </a:r>
            <a:r>
              <a:rPr lang="it-IT" baseline="0" dirty="0" smtClean="0"/>
              <a:t> rate </a:t>
            </a:r>
            <a:r>
              <a:rPr lang="it-IT" baseline="0" dirty="0" err="1" smtClean="0"/>
              <a:t>after</a:t>
            </a:r>
            <a:r>
              <a:rPr lang="it-IT" baseline="0" dirty="0" smtClean="0"/>
              <a:t> </a:t>
            </a:r>
            <a:r>
              <a:rPr lang="it-IT" baseline="0" dirty="0" err="1" smtClean="0"/>
              <a:t>tapering</a:t>
            </a:r>
            <a:r>
              <a:rPr lang="it-IT" baseline="0" dirty="0" smtClean="0"/>
              <a:t> the </a:t>
            </a:r>
            <a:r>
              <a:rPr lang="it-IT" baseline="0" dirty="0" err="1" smtClean="0"/>
              <a:t>dosage</a:t>
            </a:r>
            <a:r>
              <a:rPr lang="it-IT" baseline="0" dirty="0" smtClean="0"/>
              <a:t> </a:t>
            </a:r>
            <a:r>
              <a:rPr lang="it-IT" baseline="0" dirty="0" err="1" smtClean="0"/>
              <a:t>is</a:t>
            </a:r>
            <a:r>
              <a:rPr lang="it-IT" baseline="0" dirty="0" smtClean="0"/>
              <a:t> </a:t>
            </a:r>
            <a:r>
              <a:rPr lang="it-IT" baseline="0" dirty="0" err="1" smtClean="0"/>
              <a:t>associated</a:t>
            </a:r>
            <a:r>
              <a:rPr lang="it-IT" baseline="0" dirty="0" smtClean="0"/>
              <a:t> with a </a:t>
            </a:r>
            <a:r>
              <a:rPr lang="it-IT" baseline="0" dirty="0" err="1" smtClean="0"/>
              <a:t>lower</a:t>
            </a:r>
            <a:r>
              <a:rPr lang="it-IT" baseline="0" dirty="0" smtClean="0"/>
              <a:t> </a:t>
            </a:r>
            <a:r>
              <a:rPr lang="it-IT" baseline="0" dirty="0" err="1" smtClean="0"/>
              <a:t>flare</a:t>
            </a:r>
            <a:r>
              <a:rPr lang="it-IT" baseline="0" dirty="0" smtClean="0"/>
              <a:t> rate.</a:t>
            </a:r>
          </a:p>
          <a:p>
            <a:r>
              <a:rPr lang="it-IT" baseline="0" dirty="0" err="1" smtClean="0"/>
              <a:t>Overall</a:t>
            </a:r>
            <a:r>
              <a:rPr lang="it-IT" baseline="0" dirty="0" smtClean="0"/>
              <a:t>, </a:t>
            </a:r>
            <a:r>
              <a:rPr lang="en-US" sz="1200" b="1" dirty="0" smtClean="0"/>
              <a:t>Evidence support the practice of methotrexate monotherapy tapering through reducing the frequency of administration from once weekly to alternate weeks, especially in patients with early disease in remission, but do not support the practice of complete methotrexate monotherapy withdrawal, which is associated with a significantly increased risk of flaring</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22</a:t>
            </a:fld>
            <a:endParaRPr lang="it-IT"/>
          </a:p>
        </p:txBody>
      </p:sp>
    </p:spTree>
    <p:extLst>
      <p:ext uri="{BB962C8B-B14F-4D97-AF65-F5344CB8AC3E}">
        <p14:creationId xmlns:p14="http://schemas.microsoft.com/office/powerpoint/2010/main" val="13074722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3 </a:t>
            </a:r>
            <a:r>
              <a:rPr lang="it-IT" dirty="0" err="1" smtClean="0"/>
              <a:t>well</a:t>
            </a:r>
            <a:r>
              <a:rPr lang="it-IT" dirty="0" smtClean="0"/>
              <a:t> </a:t>
            </a:r>
            <a:r>
              <a:rPr lang="it-IT" dirty="0" err="1" smtClean="0"/>
              <a:t>known</a:t>
            </a:r>
            <a:r>
              <a:rPr lang="it-IT" dirty="0" smtClean="0"/>
              <a:t> </a:t>
            </a:r>
            <a:r>
              <a:rPr lang="it-IT" dirty="0" err="1" smtClean="0"/>
              <a:t>studies</a:t>
            </a:r>
            <a:r>
              <a:rPr lang="it-IT" dirty="0" smtClean="0"/>
              <a:t> </a:t>
            </a:r>
            <a:r>
              <a:rPr lang="it-IT" dirty="0" err="1" smtClean="0"/>
              <a:t>included</a:t>
            </a:r>
            <a:r>
              <a:rPr lang="it-IT" dirty="0" smtClean="0"/>
              <a:t> in </a:t>
            </a:r>
            <a:r>
              <a:rPr lang="it-IT" dirty="0" err="1" smtClean="0"/>
              <a:t>this</a:t>
            </a:r>
            <a:r>
              <a:rPr lang="it-IT" dirty="0" smtClean="0"/>
              <a:t> </a:t>
            </a:r>
            <a:r>
              <a:rPr lang="it-IT" dirty="0" err="1" smtClean="0"/>
              <a:t>systematic</a:t>
            </a:r>
            <a:r>
              <a:rPr lang="it-IT" baseline="0" dirty="0" smtClean="0"/>
              <a:t> </a:t>
            </a:r>
            <a:r>
              <a:rPr lang="it-IT" baseline="0" dirty="0" err="1" smtClean="0"/>
              <a:t>review</a:t>
            </a:r>
            <a:r>
              <a:rPr lang="it-IT" baseline="0" dirty="0" smtClean="0"/>
              <a:t> </a:t>
            </a:r>
            <a:r>
              <a:rPr lang="it-IT" baseline="0" dirty="0" err="1" smtClean="0"/>
              <a:t>included</a:t>
            </a:r>
            <a:r>
              <a:rPr lang="it-IT" baseline="0" dirty="0" smtClean="0"/>
              <a:t> </a:t>
            </a:r>
            <a:r>
              <a:rPr lang="en-US" sz="1200" dirty="0" smtClean="0"/>
              <a:t>a treatment arm evaluating tapering MTX once disease control was established</a:t>
            </a:r>
            <a:endParaRPr lang="it-IT" sz="1200" dirty="0" smtClean="0"/>
          </a:p>
          <a:p>
            <a:r>
              <a:rPr lang="it-IT" dirty="0" smtClean="0"/>
              <a:t>COBRA </a:t>
            </a:r>
            <a:r>
              <a:rPr lang="it-IT" dirty="0" err="1" smtClean="0"/>
              <a:t>study</a:t>
            </a:r>
            <a:r>
              <a:rPr lang="it-IT" dirty="0" smtClean="0"/>
              <a:t>, </a:t>
            </a:r>
            <a:r>
              <a:rPr lang="it-IT" dirty="0" err="1" smtClean="0"/>
              <a:t>FinRaCo</a:t>
            </a:r>
            <a:r>
              <a:rPr lang="it-IT" dirty="0" smtClean="0"/>
              <a:t> </a:t>
            </a:r>
            <a:r>
              <a:rPr lang="it-IT" dirty="0" err="1" smtClean="0"/>
              <a:t>study</a:t>
            </a:r>
            <a:r>
              <a:rPr lang="it-IT" dirty="0" smtClean="0"/>
              <a:t> and the </a:t>
            </a:r>
            <a:r>
              <a:rPr lang="it-IT" dirty="0" err="1" smtClean="0"/>
              <a:t>BeSt</a:t>
            </a:r>
            <a:r>
              <a:rPr lang="it-IT" dirty="0" smtClean="0"/>
              <a:t> </a:t>
            </a:r>
            <a:r>
              <a:rPr lang="it-IT" dirty="0" err="1" smtClean="0"/>
              <a:t>study</a:t>
            </a:r>
            <a:r>
              <a:rPr lang="it-IT"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The message coming from these </a:t>
            </a:r>
            <a:r>
              <a:rPr lang="en-US" sz="1200" b="1" dirty="0" err="1" smtClean="0"/>
              <a:t>trals</a:t>
            </a:r>
            <a:r>
              <a:rPr lang="en-US" sz="1200" b="1" dirty="0" smtClean="0"/>
              <a:t> is that step-down combination DMARD therapy in which methotrexate is subsequently tapered and withdrawn indicate that this approach is superior to either initial monotherapy or step-up combination therapy.</a:t>
            </a:r>
            <a:endParaRPr lang="it-IT" sz="1200" b="1" dirty="0" smtClean="0"/>
          </a:p>
          <a:p>
            <a:endParaRPr lang="it-IT" dirty="0" smtClean="0"/>
          </a:p>
          <a:p>
            <a:endParaRPr lang="it-IT"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23</a:t>
            </a:fld>
            <a:endParaRPr lang="it-IT"/>
          </a:p>
        </p:txBody>
      </p:sp>
    </p:spTree>
    <p:extLst>
      <p:ext uri="{BB962C8B-B14F-4D97-AF65-F5344CB8AC3E}">
        <p14:creationId xmlns:p14="http://schemas.microsoft.com/office/powerpoint/2010/main" val="16058687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baseline="0" dirty="0" smtClean="0"/>
              <a:t>Some </a:t>
            </a:r>
            <a:r>
              <a:rPr lang="it-IT" baseline="0" dirty="0" err="1" smtClean="0"/>
              <a:t>interesting</a:t>
            </a:r>
            <a:r>
              <a:rPr lang="it-IT" baseline="0" dirty="0" smtClean="0"/>
              <a:t> RWD are </a:t>
            </a:r>
            <a:r>
              <a:rPr lang="it-IT" baseline="0" dirty="0" err="1" smtClean="0"/>
              <a:t>provided</a:t>
            </a:r>
            <a:r>
              <a:rPr lang="it-IT" baseline="0" dirty="0" smtClean="0"/>
              <a:t> by the DREAM </a:t>
            </a:r>
            <a:r>
              <a:rPr lang="it-IT" baseline="0" dirty="0" err="1" smtClean="0"/>
              <a:t>registry</a:t>
            </a:r>
            <a:r>
              <a:rPr lang="it-IT" baseline="0" dirty="0" smtClean="0"/>
              <a:t>. </a:t>
            </a:r>
          </a:p>
          <a:p>
            <a:r>
              <a:rPr lang="it-IT" baseline="0" dirty="0" err="1" smtClean="0"/>
              <a:t>Overall</a:t>
            </a:r>
            <a:r>
              <a:rPr lang="it-IT" baseline="0" dirty="0" smtClean="0"/>
              <a:t> 34 % and 10 % of </a:t>
            </a:r>
            <a:r>
              <a:rPr lang="it-IT" baseline="0" dirty="0" err="1" smtClean="0"/>
              <a:t>patients</a:t>
            </a:r>
            <a:r>
              <a:rPr lang="it-IT" baseline="0" dirty="0" smtClean="0"/>
              <a:t> </a:t>
            </a:r>
            <a:r>
              <a:rPr lang="it-IT" baseline="0" dirty="0" err="1" smtClean="0"/>
              <a:t>tapered</a:t>
            </a:r>
            <a:r>
              <a:rPr lang="it-IT" baseline="0" dirty="0" smtClean="0"/>
              <a:t> or </a:t>
            </a:r>
            <a:r>
              <a:rPr lang="it-IT" baseline="0" dirty="0" err="1" smtClean="0"/>
              <a:t>withdrew</a:t>
            </a:r>
            <a:r>
              <a:rPr lang="it-IT" baseline="0" dirty="0" smtClean="0"/>
              <a:t> MTX, </a:t>
            </a:r>
            <a:r>
              <a:rPr lang="it-IT" baseline="0" dirty="0" err="1" smtClean="0"/>
              <a:t>respectively</a:t>
            </a:r>
            <a:r>
              <a:rPr lang="it-IT" baseline="0" dirty="0" smtClean="0"/>
              <a:t> </a:t>
            </a:r>
            <a:r>
              <a:rPr lang="it-IT" baseline="0" dirty="0" err="1" smtClean="0"/>
              <a:t>without</a:t>
            </a:r>
            <a:r>
              <a:rPr lang="it-IT" baseline="0" dirty="0" smtClean="0"/>
              <a:t> a </a:t>
            </a:r>
            <a:r>
              <a:rPr lang="it-IT" baseline="0" dirty="0" err="1" smtClean="0"/>
              <a:t>significant</a:t>
            </a:r>
            <a:r>
              <a:rPr lang="it-IT" baseline="0" dirty="0" smtClean="0"/>
              <a:t> </a:t>
            </a:r>
            <a:r>
              <a:rPr lang="it-IT" baseline="0" dirty="0" err="1" smtClean="0"/>
              <a:t>different</a:t>
            </a:r>
            <a:r>
              <a:rPr lang="it-IT" baseline="0" dirty="0" smtClean="0"/>
              <a:t> rate of relapse </a:t>
            </a:r>
            <a:r>
              <a:rPr lang="it-IT" baseline="0" dirty="0" err="1" smtClean="0"/>
              <a:t>at</a:t>
            </a:r>
            <a:r>
              <a:rPr lang="it-IT" baseline="0" dirty="0" smtClean="0"/>
              <a:t> 6 and 12 </a:t>
            </a:r>
            <a:r>
              <a:rPr lang="it-IT" baseline="0" dirty="0" err="1" smtClean="0"/>
              <a:t>months</a:t>
            </a:r>
            <a:r>
              <a:rPr lang="it-IT" baseline="0" dirty="0" smtClean="0"/>
              <a:t>.</a:t>
            </a:r>
          </a:p>
          <a:p>
            <a:r>
              <a:rPr lang="it-IT" baseline="0" dirty="0" err="1" smtClean="0"/>
              <a:t>Again</a:t>
            </a:r>
            <a:r>
              <a:rPr lang="it-IT" baseline="0" dirty="0" smtClean="0"/>
              <a:t>, </a:t>
            </a:r>
            <a:r>
              <a:rPr lang="it-IT" baseline="0" dirty="0" err="1" smtClean="0"/>
              <a:t>after</a:t>
            </a:r>
            <a:r>
              <a:rPr lang="it-IT" baseline="0" dirty="0" smtClean="0"/>
              <a:t> </a:t>
            </a:r>
            <a:r>
              <a:rPr lang="it-IT" baseline="0" dirty="0" err="1" smtClean="0"/>
              <a:t>two</a:t>
            </a:r>
            <a:r>
              <a:rPr lang="it-IT" baseline="0" dirty="0" smtClean="0"/>
              <a:t> </a:t>
            </a:r>
            <a:r>
              <a:rPr lang="it-IT" baseline="0" dirty="0" err="1" smtClean="0"/>
              <a:t>years</a:t>
            </a:r>
            <a:r>
              <a:rPr lang="it-IT" baseline="0" dirty="0" smtClean="0"/>
              <a:t>,  </a:t>
            </a:r>
            <a:r>
              <a:rPr lang="it-IT" baseline="0" dirty="0" err="1" smtClean="0"/>
              <a:t>disease</a:t>
            </a:r>
            <a:r>
              <a:rPr lang="it-IT" baseline="0" dirty="0" smtClean="0"/>
              <a:t> </a:t>
            </a:r>
            <a:r>
              <a:rPr lang="it-IT" baseline="0" dirty="0" err="1" smtClean="0"/>
              <a:t>activity</a:t>
            </a:r>
            <a:r>
              <a:rPr lang="it-IT" baseline="0" dirty="0" smtClean="0"/>
              <a:t> </a:t>
            </a:r>
            <a:r>
              <a:rPr lang="it-IT" baseline="0" dirty="0" err="1" smtClean="0"/>
              <a:t>was</a:t>
            </a:r>
            <a:r>
              <a:rPr lang="it-IT" baseline="0" dirty="0" smtClean="0"/>
              <a:t> </a:t>
            </a:r>
            <a:r>
              <a:rPr lang="it-IT" baseline="0" dirty="0" err="1" smtClean="0"/>
              <a:t>lower</a:t>
            </a:r>
            <a:r>
              <a:rPr lang="it-IT" baseline="0" dirty="0" smtClean="0"/>
              <a:t> in </a:t>
            </a:r>
            <a:r>
              <a:rPr lang="it-IT" baseline="0" dirty="0" err="1" smtClean="0"/>
              <a:t>patients</a:t>
            </a:r>
            <a:r>
              <a:rPr lang="it-IT" baseline="0" dirty="0" smtClean="0"/>
              <a:t> </a:t>
            </a:r>
            <a:r>
              <a:rPr lang="it-IT" baseline="0" dirty="0" err="1" smtClean="0"/>
              <a:t>who</a:t>
            </a:r>
            <a:r>
              <a:rPr lang="it-IT" baseline="0" dirty="0" smtClean="0"/>
              <a:t> </a:t>
            </a:r>
            <a:r>
              <a:rPr lang="it-IT" baseline="0" dirty="0" err="1" smtClean="0"/>
              <a:t>tapered</a:t>
            </a:r>
            <a:r>
              <a:rPr lang="it-IT" baseline="0" dirty="0" smtClean="0"/>
              <a:t> MTX</a:t>
            </a:r>
          </a:p>
          <a:p>
            <a:r>
              <a:rPr lang="it-IT" baseline="0" dirty="0" err="1" smtClean="0"/>
              <a:t>Patients</a:t>
            </a:r>
            <a:r>
              <a:rPr lang="it-IT" baseline="0" dirty="0" smtClean="0"/>
              <a:t> </a:t>
            </a:r>
            <a:r>
              <a:rPr lang="it-IT" altLang="it-IT" sz="1200" dirty="0" err="1" smtClean="0">
                <a:cs typeface="Times New Roman" pitchFamily="18" charset="0"/>
              </a:rPr>
              <a:t>tapered</a:t>
            </a:r>
            <a:r>
              <a:rPr lang="it-IT" altLang="it-IT" sz="1200" dirty="0" smtClean="0">
                <a:cs typeface="Times New Roman" pitchFamily="18" charset="0"/>
              </a:rPr>
              <a:t> MTX </a:t>
            </a:r>
            <a:r>
              <a:rPr lang="it-IT" altLang="it-IT" sz="1200" dirty="0" err="1" smtClean="0">
                <a:cs typeface="Times New Roman" pitchFamily="18" charset="0"/>
              </a:rPr>
              <a:t>mainly</a:t>
            </a:r>
            <a:r>
              <a:rPr lang="it-IT" altLang="it-IT" sz="1200" dirty="0" smtClean="0">
                <a:cs typeface="Times New Roman" pitchFamily="18" charset="0"/>
              </a:rPr>
              <a:t> for </a:t>
            </a:r>
            <a:r>
              <a:rPr lang="it-IT" altLang="it-IT" sz="1200" dirty="0" err="1" smtClean="0">
                <a:cs typeface="Times New Roman" pitchFamily="18" charset="0"/>
              </a:rPr>
              <a:t>disease</a:t>
            </a:r>
            <a:r>
              <a:rPr lang="it-IT" altLang="it-IT" sz="1200" dirty="0" smtClean="0">
                <a:cs typeface="Times New Roman" pitchFamily="18" charset="0"/>
              </a:rPr>
              <a:t> control </a:t>
            </a:r>
            <a:r>
              <a:rPr lang="it-IT" altLang="it-IT" sz="1200" dirty="0" err="1" smtClean="0">
                <a:cs typeface="Times New Roman" pitchFamily="18" charset="0"/>
              </a:rPr>
              <a:t>rather</a:t>
            </a:r>
            <a:r>
              <a:rPr lang="it-IT" altLang="it-IT" sz="1200" dirty="0" smtClean="0">
                <a:cs typeface="Times New Roman" pitchFamily="18" charset="0"/>
              </a:rPr>
              <a:t> </a:t>
            </a:r>
            <a:r>
              <a:rPr lang="it-IT" altLang="it-IT" sz="1200" dirty="0" err="1" smtClean="0">
                <a:cs typeface="Times New Roman" pitchFamily="18" charset="0"/>
              </a:rPr>
              <a:t>than</a:t>
            </a:r>
            <a:r>
              <a:rPr lang="it-IT" altLang="it-IT" sz="1200" dirty="0" smtClean="0">
                <a:cs typeface="Times New Roman" pitchFamily="18" charset="0"/>
              </a:rPr>
              <a:t> </a:t>
            </a:r>
            <a:r>
              <a:rPr lang="it-IT" altLang="it-IT" sz="1200" dirty="0" err="1" smtClean="0">
                <a:cs typeface="Times New Roman" pitchFamily="18" charset="0"/>
              </a:rPr>
              <a:t>AEs</a:t>
            </a:r>
            <a:r>
              <a:rPr lang="it-IT" altLang="it-IT" sz="1200" dirty="0" smtClean="0">
                <a:cs typeface="Times New Roman" pitchFamily="18" charset="0"/>
              </a:rPr>
              <a:t> (vs MTX </a:t>
            </a:r>
            <a:r>
              <a:rPr lang="it-IT" altLang="it-IT" sz="1200" dirty="0" err="1" smtClean="0">
                <a:cs typeface="Times New Roman" pitchFamily="18" charset="0"/>
              </a:rPr>
              <a:t>discontinuation</a:t>
            </a:r>
            <a:r>
              <a:rPr lang="it-IT" altLang="it-IT" sz="1200" dirty="0" smtClean="0">
                <a:cs typeface="Times New Roman" pitchFamily="18" charset="0"/>
              </a:rPr>
              <a:t> </a:t>
            </a:r>
            <a:r>
              <a:rPr lang="it-IT" altLang="it-IT" sz="1200" dirty="0" err="1" smtClean="0">
                <a:cs typeface="Times New Roman" pitchFamily="18" charset="0"/>
              </a:rPr>
              <a:t>patients</a:t>
            </a:r>
            <a:r>
              <a:rPr lang="it-IT" altLang="it-IT" sz="1200" dirty="0" smtClean="0">
                <a:cs typeface="Times New Roman" pitchFamily="18" charset="0"/>
              </a:rPr>
              <a:t>)</a:t>
            </a:r>
          </a:p>
          <a:p>
            <a:pPr marL="0" marR="0" indent="0" algn="l" defTabSz="914400" rtl="0" eaLnBrk="1" fontAlgn="auto" latinLnBrk="0" hangingPunct="1">
              <a:lnSpc>
                <a:spcPct val="100000"/>
              </a:lnSpc>
              <a:spcBef>
                <a:spcPts val="0"/>
              </a:spcBef>
              <a:spcAft>
                <a:spcPts val="0"/>
              </a:spcAft>
              <a:buClrTx/>
              <a:buSzTx/>
              <a:buFontTx/>
              <a:buNone/>
              <a:tabLst/>
              <a:defRPr/>
            </a:pPr>
            <a:r>
              <a:rPr lang="it-IT" altLang="it-IT" sz="1200" dirty="0" err="1" smtClean="0">
                <a:cs typeface="Times New Roman" pitchFamily="18" charset="0"/>
              </a:rPr>
              <a:t>About</a:t>
            </a:r>
            <a:r>
              <a:rPr lang="it-IT" altLang="it-IT" sz="1200" dirty="0" smtClean="0">
                <a:cs typeface="Times New Roman" pitchFamily="18" charset="0"/>
              </a:rPr>
              <a:t> 90 % of </a:t>
            </a:r>
            <a:r>
              <a:rPr lang="it-IT" altLang="it-IT" sz="1200" dirty="0" err="1" smtClean="0">
                <a:cs typeface="Times New Roman" pitchFamily="18" charset="0"/>
              </a:rPr>
              <a:t>Those</a:t>
            </a:r>
            <a:r>
              <a:rPr lang="it-IT" altLang="it-IT" sz="1200" dirty="0" smtClean="0">
                <a:cs typeface="Times New Roman" pitchFamily="18" charset="0"/>
              </a:rPr>
              <a:t> </a:t>
            </a:r>
            <a:r>
              <a:rPr lang="it-IT" altLang="it-IT" sz="1200" dirty="0" err="1" smtClean="0">
                <a:cs typeface="Times New Roman" pitchFamily="18" charset="0"/>
              </a:rPr>
              <a:t>patients</a:t>
            </a:r>
            <a:r>
              <a:rPr lang="it-IT" altLang="it-IT" sz="1200" dirty="0" smtClean="0">
                <a:cs typeface="Times New Roman" pitchFamily="18" charset="0"/>
              </a:rPr>
              <a:t> </a:t>
            </a:r>
            <a:r>
              <a:rPr lang="it-IT" altLang="it-IT" sz="1200" dirty="0" err="1" smtClean="0">
                <a:cs typeface="Times New Roman" pitchFamily="18" charset="0"/>
              </a:rPr>
              <a:t>who</a:t>
            </a:r>
            <a:r>
              <a:rPr lang="it-IT" altLang="it-IT" sz="1200" dirty="0" smtClean="0">
                <a:cs typeface="Times New Roman" pitchFamily="18" charset="0"/>
              </a:rPr>
              <a:t> </a:t>
            </a:r>
            <a:r>
              <a:rPr lang="it-IT" altLang="it-IT" sz="1200" dirty="0" err="1" smtClean="0">
                <a:cs typeface="Times New Roman" pitchFamily="18" charset="0"/>
              </a:rPr>
              <a:t>tapered</a:t>
            </a:r>
            <a:r>
              <a:rPr lang="it-IT" altLang="it-IT" sz="1200" dirty="0" smtClean="0">
                <a:cs typeface="Times New Roman" pitchFamily="18" charset="0"/>
              </a:rPr>
              <a:t> MTX </a:t>
            </a:r>
            <a:r>
              <a:rPr lang="it-IT" altLang="it-IT" sz="1200" dirty="0" err="1" smtClean="0">
                <a:cs typeface="Times New Roman" pitchFamily="18" charset="0"/>
              </a:rPr>
              <a:t>maintained</a:t>
            </a:r>
            <a:r>
              <a:rPr lang="it-IT" altLang="it-IT" sz="1200" dirty="0" smtClean="0">
                <a:cs typeface="Times New Roman" pitchFamily="18" charset="0"/>
              </a:rPr>
              <a:t> </a:t>
            </a:r>
            <a:r>
              <a:rPr lang="it-IT" altLang="it-IT" sz="1200" b="1" dirty="0" smtClean="0">
                <a:latin typeface="+mn-lt"/>
                <a:cs typeface="Calibri"/>
              </a:rPr>
              <a:t>≥</a:t>
            </a:r>
            <a:r>
              <a:rPr lang="it-IT" altLang="it-IT" sz="1200" b="1" dirty="0" smtClean="0">
                <a:cs typeface="Times New Roman" pitchFamily="18" charset="0"/>
              </a:rPr>
              <a:t> 10 mg/week </a:t>
            </a:r>
            <a:r>
              <a:rPr lang="it-IT" altLang="it-IT" sz="1200" dirty="0" smtClean="0">
                <a:cs typeface="Times New Roman" pitchFamily="18" charset="0"/>
              </a:rPr>
              <a:t>MTX</a:t>
            </a: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24</a:t>
            </a:fld>
            <a:endParaRPr lang="it-IT"/>
          </a:p>
        </p:txBody>
      </p:sp>
    </p:spTree>
    <p:extLst>
      <p:ext uri="{BB962C8B-B14F-4D97-AF65-F5344CB8AC3E}">
        <p14:creationId xmlns:p14="http://schemas.microsoft.com/office/powerpoint/2010/main" val="22329859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err="1" smtClean="0"/>
              <a:t>But</a:t>
            </a:r>
            <a:r>
              <a:rPr lang="it-IT" dirty="0" smtClean="0"/>
              <a:t> the </a:t>
            </a:r>
            <a:r>
              <a:rPr lang="it-IT" dirty="0" err="1" smtClean="0"/>
              <a:t>most</a:t>
            </a:r>
            <a:r>
              <a:rPr lang="it-IT" dirty="0" smtClean="0"/>
              <a:t> </a:t>
            </a:r>
            <a:r>
              <a:rPr lang="it-IT" dirty="0" err="1" smtClean="0"/>
              <a:t>interesting</a:t>
            </a:r>
            <a:r>
              <a:rPr lang="it-IT" dirty="0" smtClean="0"/>
              <a:t> </a:t>
            </a:r>
            <a:r>
              <a:rPr lang="it-IT" dirty="0" err="1" smtClean="0"/>
              <a:t>obervation</a:t>
            </a:r>
            <a:r>
              <a:rPr lang="it-IT" dirty="0" smtClean="0"/>
              <a:t> </a:t>
            </a:r>
            <a:r>
              <a:rPr lang="it-IT" dirty="0" err="1" smtClean="0"/>
              <a:t>is</a:t>
            </a:r>
            <a:r>
              <a:rPr lang="it-IT" dirty="0" smtClean="0"/>
              <a:t> </a:t>
            </a:r>
            <a:r>
              <a:rPr lang="it-IT" dirty="0" err="1" smtClean="0"/>
              <a:t>that</a:t>
            </a:r>
            <a:r>
              <a:rPr lang="it-IT" dirty="0" smtClean="0"/>
              <a:t> </a:t>
            </a:r>
            <a:r>
              <a:rPr lang="it-IT" altLang="it-IT" sz="1200" dirty="0" smtClean="0">
                <a:solidFill>
                  <a:srgbClr val="000000"/>
                </a:solidFill>
                <a:latin typeface="+mn-lt"/>
              </a:rPr>
              <a:t>The long-</a:t>
            </a:r>
            <a:r>
              <a:rPr lang="it-IT" altLang="it-IT" sz="1200" dirty="0" err="1" smtClean="0">
                <a:solidFill>
                  <a:srgbClr val="000000"/>
                </a:solidFill>
                <a:latin typeface="+mn-lt"/>
              </a:rPr>
              <a:t>term</a:t>
            </a:r>
            <a:r>
              <a:rPr lang="it-IT" altLang="it-IT" sz="1200" dirty="0" smtClean="0">
                <a:solidFill>
                  <a:srgbClr val="000000"/>
                </a:solidFill>
                <a:latin typeface="+mn-lt"/>
              </a:rPr>
              <a:t> </a:t>
            </a:r>
            <a:r>
              <a:rPr lang="it-IT" altLang="it-IT" sz="1200" dirty="0" err="1" smtClean="0">
                <a:solidFill>
                  <a:srgbClr val="000000"/>
                </a:solidFill>
                <a:latin typeface="+mn-lt"/>
              </a:rPr>
              <a:t>drug</a:t>
            </a:r>
            <a:r>
              <a:rPr lang="it-IT" altLang="it-IT" sz="1200" dirty="0" smtClean="0">
                <a:solidFill>
                  <a:srgbClr val="000000"/>
                </a:solidFill>
                <a:latin typeface="+mn-lt"/>
              </a:rPr>
              <a:t> </a:t>
            </a:r>
            <a:r>
              <a:rPr lang="it-IT" altLang="it-IT" sz="1200" dirty="0" err="1" smtClean="0">
                <a:solidFill>
                  <a:srgbClr val="000000"/>
                </a:solidFill>
                <a:latin typeface="+mn-lt"/>
              </a:rPr>
              <a:t>TNFi</a:t>
            </a:r>
            <a:r>
              <a:rPr lang="it-IT" altLang="it-IT" sz="1200" dirty="0" smtClean="0">
                <a:solidFill>
                  <a:srgbClr val="000000"/>
                </a:solidFill>
                <a:latin typeface="+mn-lt"/>
              </a:rPr>
              <a:t> </a:t>
            </a:r>
            <a:r>
              <a:rPr lang="it-IT" altLang="it-IT" sz="1200" dirty="0" err="1" smtClean="0">
                <a:solidFill>
                  <a:srgbClr val="000000"/>
                </a:solidFill>
                <a:latin typeface="+mn-lt"/>
              </a:rPr>
              <a:t>survival</a:t>
            </a:r>
            <a:r>
              <a:rPr lang="it-IT" altLang="it-IT" sz="1200" dirty="0" smtClean="0">
                <a:solidFill>
                  <a:srgbClr val="000000"/>
                </a:solidFill>
                <a:latin typeface="+mn-lt"/>
              </a:rPr>
              <a:t> </a:t>
            </a:r>
            <a:r>
              <a:rPr lang="it-IT" altLang="it-IT" sz="1200" dirty="0" err="1" smtClean="0">
                <a:solidFill>
                  <a:srgbClr val="000000"/>
                </a:solidFill>
                <a:latin typeface="+mn-lt"/>
              </a:rPr>
              <a:t>is</a:t>
            </a:r>
            <a:r>
              <a:rPr lang="it-IT" altLang="it-IT" sz="1200" dirty="0" smtClean="0">
                <a:solidFill>
                  <a:srgbClr val="000000"/>
                </a:solidFill>
                <a:latin typeface="+mn-lt"/>
              </a:rPr>
              <a:t> </a:t>
            </a:r>
            <a:r>
              <a:rPr lang="it-IT" altLang="it-IT" sz="1200" dirty="0" err="1" smtClean="0">
                <a:solidFill>
                  <a:srgbClr val="000000"/>
                </a:solidFill>
                <a:latin typeface="+mn-lt"/>
              </a:rPr>
              <a:t>significantly</a:t>
            </a:r>
            <a:r>
              <a:rPr lang="it-IT" altLang="it-IT" sz="1200" dirty="0" smtClean="0">
                <a:solidFill>
                  <a:srgbClr val="000000"/>
                </a:solidFill>
                <a:latin typeface="+mn-lt"/>
              </a:rPr>
              <a:t> </a:t>
            </a:r>
            <a:r>
              <a:rPr lang="it-IT" altLang="it-IT" sz="1200" dirty="0" err="1" smtClean="0">
                <a:solidFill>
                  <a:srgbClr val="000000"/>
                </a:solidFill>
                <a:latin typeface="+mn-lt"/>
              </a:rPr>
              <a:t>different</a:t>
            </a:r>
            <a:r>
              <a:rPr lang="it-IT" altLang="it-IT" sz="1200" dirty="0" smtClean="0">
                <a:solidFill>
                  <a:srgbClr val="000000"/>
                </a:solidFill>
                <a:latin typeface="+mn-lt"/>
              </a:rPr>
              <a:t> </a:t>
            </a:r>
            <a:r>
              <a:rPr lang="it-IT" altLang="it-IT" sz="1200" dirty="0" err="1" smtClean="0">
                <a:solidFill>
                  <a:srgbClr val="000000"/>
                </a:solidFill>
                <a:latin typeface="+mn-lt"/>
              </a:rPr>
              <a:t>between</a:t>
            </a:r>
            <a:r>
              <a:rPr lang="it-IT" altLang="it-IT" sz="1200" dirty="0" smtClean="0">
                <a:solidFill>
                  <a:srgbClr val="000000"/>
                </a:solidFill>
                <a:latin typeface="+mn-lt"/>
              </a:rPr>
              <a:t>  the </a:t>
            </a:r>
            <a:r>
              <a:rPr lang="it-IT" altLang="it-IT" sz="1200" dirty="0" err="1" smtClean="0">
                <a:solidFill>
                  <a:srgbClr val="000000"/>
                </a:solidFill>
                <a:latin typeface="+mn-lt"/>
              </a:rPr>
              <a:t>patients</a:t>
            </a:r>
            <a:r>
              <a:rPr lang="it-IT" altLang="it-IT" sz="1200" dirty="0" smtClean="0">
                <a:solidFill>
                  <a:srgbClr val="000000"/>
                </a:solidFill>
                <a:latin typeface="+mn-lt"/>
              </a:rPr>
              <a:t> </a:t>
            </a:r>
            <a:r>
              <a:rPr lang="it-IT" altLang="it-IT" sz="1200" dirty="0" err="1" smtClean="0">
                <a:solidFill>
                  <a:srgbClr val="000000"/>
                </a:solidFill>
                <a:latin typeface="+mn-lt"/>
              </a:rPr>
              <a:t>tapering</a:t>
            </a:r>
            <a:r>
              <a:rPr lang="it-IT" altLang="it-IT" sz="1200" dirty="0" smtClean="0">
                <a:solidFill>
                  <a:srgbClr val="000000"/>
                </a:solidFill>
                <a:latin typeface="+mn-lt"/>
              </a:rPr>
              <a:t> and the </a:t>
            </a:r>
            <a:r>
              <a:rPr lang="it-IT" altLang="it-IT" sz="1200" dirty="0" err="1" smtClean="0">
                <a:solidFill>
                  <a:srgbClr val="000000"/>
                </a:solidFill>
                <a:latin typeface="+mn-lt"/>
              </a:rPr>
              <a:t>patients</a:t>
            </a:r>
            <a:r>
              <a:rPr lang="it-IT" altLang="it-IT" sz="1200" dirty="0" smtClean="0">
                <a:solidFill>
                  <a:srgbClr val="000000"/>
                </a:solidFill>
                <a:latin typeface="+mn-lt"/>
              </a:rPr>
              <a:t> </a:t>
            </a:r>
            <a:r>
              <a:rPr lang="it-IT" altLang="it-IT" sz="1200" dirty="0" err="1" smtClean="0">
                <a:solidFill>
                  <a:srgbClr val="000000"/>
                </a:solidFill>
                <a:latin typeface="+mn-lt"/>
              </a:rPr>
              <a:t>continuing</a:t>
            </a:r>
            <a:r>
              <a:rPr lang="it-IT" altLang="it-IT" sz="1200" dirty="0" smtClean="0">
                <a:solidFill>
                  <a:srgbClr val="000000"/>
                </a:solidFill>
                <a:latin typeface="+mn-lt"/>
              </a:rPr>
              <a:t> MTX. </a:t>
            </a:r>
            <a:r>
              <a:rPr lang="en-US" sz="1200" b="1" dirty="0" smtClean="0">
                <a:latin typeface="+mn-lt"/>
              </a:rPr>
              <a:t>Patients’ risk of stopping </a:t>
            </a:r>
            <a:r>
              <a:rPr lang="en-US" sz="1200" b="1" dirty="0" err="1" smtClean="0">
                <a:latin typeface="+mn-lt"/>
              </a:rPr>
              <a:t>TNFi</a:t>
            </a:r>
            <a:r>
              <a:rPr lang="en-US" sz="1200" b="1" dirty="0" smtClean="0">
                <a:latin typeface="+mn-lt"/>
              </a:rPr>
              <a:t> decreased by </a:t>
            </a:r>
            <a:r>
              <a:rPr lang="en-US" sz="1200" b="1" dirty="0" smtClean="0">
                <a:solidFill>
                  <a:srgbClr val="C00000"/>
                </a:solidFill>
                <a:latin typeface="+mn-lt"/>
              </a:rPr>
              <a:t>25.6 % </a:t>
            </a:r>
            <a:r>
              <a:rPr lang="en-US" sz="1200" b="1" dirty="0" smtClean="0">
                <a:latin typeface="+mn-lt"/>
              </a:rPr>
              <a:t>if patients tapered their MTX treatment.</a:t>
            </a:r>
            <a:r>
              <a:rPr lang="it-IT" altLang="it-IT" sz="1200" b="1" dirty="0" smtClean="0">
                <a:solidFill>
                  <a:srgbClr val="000000"/>
                </a:solidFill>
                <a:latin typeface="+mn-lt"/>
              </a:rPr>
              <a:t> </a:t>
            </a:r>
          </a:p>
          <a:p>
            <a:pPr marL="0" marR="0" indent="0" algn="l" defTabSz="914400" rtl="0" eaLnBrk="1" fontAlgn="auto" latinLnBrk="0" hangingPunct="1">
              <a:lnSpc>
                <a:spcPct val="100000"/>
              </a:lnSpc>
              <a:spcBef>
                <a:spcPts val="0"/>
              </a:spcBef>
              <a:spcAft>
                <a:spcPts val="0"/>
              </a:spcAft>
              <a:buClrTx/>
              <a:buSzTx/>
              <a:buFontTx/>
              <a:buNone/>
              <a:tabLst/>
              <a:defRPr/>
            </a:pPr>
            <a:r>
              <a:rPr lang="it-IT" altLang="it-IT" sz="1200" b="1" dirty="0" err="1" smtClean="0">
                <a:solidFill>
                  <a:srgbClr val="000000"/>
                </a:solidFill>
                <a:latin typeface="+mn-lt"/>
              </a:rPr>
              <a:t>Therefore</a:t>
            </a:r>
            <a:r>
              <a:rPr lang="it-IT" altLang="it-IT" sz="1200" b="1" dirty="0" smtClean="0">
                <a:solidFill>
                  <a:srgbClr val="000000"/>
                </a:solidFill>
                <a:latin typeface="+mn-lt"/>
              </a:rPr>
              <a:t> </a:t>
            </a:r>
            <a:r>
              <a:rPr lang="it-IT" altLang="it-IT" sz="1200" b="1" dirty="0" err="1" smtClean="0">
                <a:solidFill>
                  <a:srgbClr val="000000"/>
                </a:solidFill>
                <a:latin typeface="+mn-lt"/>
              </a:rPr>
              <a:t>tapering</a:t>
            </a:r>
            <a:r>
              <a:rPr lang="it-IT" altLang="it-IT" sz="1200" b="1" dirty="0" smtClean="0">
                <a:solidFill>
                  <a:srgbClr val="000000"/>
                </a:solidFill>
                <a:latin typeface="+mn-lt"/>
              </a:rPr>
              <a:t> (</a:t>
            </a:r>
            <a:r>
              <a:rPr lang="it-IT" altLang="it-IT" sz="1200" b="1" dirty="0" err="1" smtClean="0">
                <a:solidFill>
                  <a:srgbClr val="000000"/>
                </a:solidFill>
                <a:latin typeface="+mn-lt"/>
              </a:rPr>
              <a:t>not</a:t>
            </a:r>
            <a:r>
              <a:rPr lang="it-IT" altLang="it-IT" sz="1200" b="1" dirty="0" smtClean="0">
                <a:solidFill>
                  <a:srgbClr val="000000"/>
                </a:solidFill>
                <a:latin typeface="+mn-lt"/>
              </a:rPr>
              <a:t> </a:t>
            </a:r>
            <a:r>
              <a:rPr lang="it-IT" altLang="it-IT" sz="1200" b="1" dirty="0" err="1" smtClean="0">
                <a:solidFill>
                  <a:srgbClr val="000000"/>
                </a:solidFill>
                <a:latin typeface="+mn-lt"/>
              </a:rPr>
              <a:t>withdrawing</a:t>
            </a:r>
            <a:r>
              <a:rPr lang="it-IT" altLang="it-IT" sz="1200" b="1" dirty="0" smtClean="0">
                <a:solidFill>
                  <a:srgbClr val="000000"/>
                </a:solidFill>
                <a:latin typeface="+mn-lt"/>
              </a:rPr>
              <a:t>) MTX can </a:t>
            </a:r>
            <a:r>
              <a:rPr lang="it-IT" altLang="it-IT" sz="1200" b="1" dirty="0" err="1" smtClean="0">
                <a:solidFill>
                  <a:srgbClr val="000000"/>
                </a:solidFill>
                <a:latin typeface="+mn-lt"/>
              </a:rPr>
              <a:t>improve</a:t>
            </a:r>
            <a:r>
              <a:rPr lang="it-IT" altLang="it-IT" sz="1200" b="1" dirty="0" smtClean="0">
                <a:solidFill>
                  <a:srgbClr val="000000"/>
                </a:solidFill>
                <a:latin typeface="+mn-lt"/>
              </a:rPr>
              <a:t> </a:t>
            </a:r>
            <a:r>
              <a:rPr lang="it-IT" altLang="it-IT" sz="1200" b="1" dirty="0" err="1" smtClean="0">
                <a:solidFill>
                  <a:srgbClr val="000000"/>
                </a:solidFill>
                <a:latin typeface="+mn-lt"/>
              </a:rPr>
              <a:t>retention</a:t>
            </a:r>
            <a:r>
              <a:rPr lang="it-IT" altLang="it-IT" sz="1200" b="1" dirty="0" smtClean="0">
                <a:solidFill>
                  <a:srgbClr val="000000"/>
                </a:solidFill>
                <a:latin typeface="+mn-lt"/>
              </a:rPr>
              <a:t> rate of </a:t>
            </a:r>
            <a:r>
              <a:rPr lang="it-IT" altLang="it-IT" sz="1200" b="1" dirty="0" err="1" smtClean="0">
                <a:solidFill>
                  <a:srgbClr val="000000"/>
                </a:solidFill>
                <a:latin typeface="+mn-lt"/>
              </a:rPr>
              <a:t>TNFi</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probably</a:t>
            </a:r>
            <a:r>
              <a:rPr lang="it-IT" altLang="it-IT" sz="1200" b="1" baseline="0" dirty="0" smtClean="0">
                <a:solidFill>
                  <a:srgbClr val="000000"/>
                </a:solidFill>
                <a:latin typeface="+mn-lt"/>
              </a:rPr>
              <a:t> by </a:t>
            </a:r>
            <a:r>
              <a:rPr lang="it-IT" altLang="it-IT" sz="1200" b="1" baseline="0" dirty="0" err="1" smtClean="0">
                <a:solidFill>
                  <a:srgbClr val="000000"/>
                </a:solidFill>
                <a:latin typeface="+mn-lt"/>
              </a:rPr>
              <a:t>improving</a:t>
            </a:r>
            <a:r>
              <a:rPr lang="it-IT" altLang="it-IT" sz="1200" b="1" baseline="0" dirty="0" smtClean="0">
                <a:solidFill>
                  <a:srgbClr val="000000"/>
                </a:solidFill>
                <a:latin typeface="+mn-lt"/>
              </a:rPr>
              <a:t> the </a:t>
            </a:r>
            <a:r>
              <a:rPr lang="it-IT" altLang="it-IT" sz="1200" b="1" baseline="0" dirty="0" err="1" smtClean="0">
                <a:solidFill>
                  <a:srgbClr val="000000"/>
                </a:solidFill>
                <a:latin typeface="+mn-lt"/>
              </a:rPr>
              <a:t>overall</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adherence</a:t>
            </a:r>
            <a:r>
              <a:rPr lang="it-IT" altLang="it-IT" sz="1200" b="1" baseline="0" dirty="0" smtClean="0">
                <a:solidFill>
                  <a:srgbClr val="000000"/>
                </a:solidFill>
                <a:latin typeface="+mn-lt"/>
              </a:rPr>
              <a:t> to treatment.</a:t>
            </a:r>
          </a:p>
          <a:p>
            <a:pPr marL="0" marR="0" indent="0" algn="l" defTabSz="914400" rtl="0" eaLnBrk="1" fontAlgn="auto" latinLnBrk="0" hangingPunct="1">
              <a:lnSpc>
                <a:spcPct val="100000"/>
              </a:lnSpc>
              <a:spcBef>
                <a:spcPts val="0"/>
              </a:spcBef>
              <a:spcAft>
                <a:spcPts val="0"/>
              </a:spcAft>
              <a:buClrTx/>
              <a:buSzTx/>
              <a:buFontTx/>
              <a:buNone/>
              <a:tabLst/>
              <a:defRPr/>
            </a:pPr>
            <a:r>
              <a:rPr lang="it-IT" altLang="it-IT" sz="1200" b="1" baseline="0" dirty="0" err="1" smtClean="0">
                <a:solidFill>
                  <a:srgbClr val="000000"/>
                </a:solidFill>
                <a:latin typeface="+mn-lt"/>
              </a:rPr>
              <a:t>This</a:t>
            </a:r>
            <a:r>
              <a:rPr lang="it-IT" altLang="it-IT" sz="1200" b="1" baseline="0" dirty="0" smtClean="0">
                <a:solidFill>
                  <a:srgbClr val="000000"/>
                </a:solidFill>
                <a:latin typeface="+mn-lt"/>
              </a:rPr>
              <a:t> information </a:t>
            </a:r>
            <a:r>
              <a:rPr lang="it-IT" altLang="it-IT" sz="1200" b="1" baseline="0" dirty="0" err="1" smtClean="0">
                <a:solidFill>
                  <a:srgbClr val="000000"/>
                </a:solidFill>
                <a:latin typeface="+mn-lt"/>
              </a:rPr>
              <a:t>needs</a:t>
            </a:r>
            <a:r>
              <a:rPr lang="it-IT" altLang="it-IT" sz="1200" b="1" baseline="0" dirty="0" smtClean="0">
                <a:solidFill>
                  <a:srgbClr val="000000"/>
                </a:solidFill>
                <a:latin typeface="+mn-lt"/>
              </a:rPr>
              <a:t> to be </a:t>
            </a:r>
            <a:r>
              <a:rPr lang="it-IT" altLang="it-IT" sz="1200" b="1" baseline="0" dirty="0" err="1" smtClean="0">
                <a:solidFill>
                  <a:srgbClr val="000000"/>
                </a:solidFill>
                <a:latin typeface="+mn-lt"/>
              </a:rPr>
              <a:t>replicated</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before</a:t>
            </a:r>
            <a:r>
              <a:rPr lang="it-IT" altLang="it-IT" sz="1200" b="1" baseline="0" dirty="0" smtClean="0">
                <a:solidFill>
                  <a:srgbClr val="000000"/>
                </a:solidFill>
                <a:latin typeface="+mn-lt"/>
              </a:rPr>
              <a:t> to </a:t>
            </a:r>
            <a:r>
              <a:rPr lang="it-IT" altLang="it-IT" sz="1200" b="1" baseline="0" dirty="0" err="1" smtClean="0">
                <a:solidFill>
                  <a:srgbClr val="000000"/>
                </a:solidFill>
                <a:latin typeface="+mn-lt"/>
              </a:rPr>
              <a:t>endorse</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it</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as</a:t>
            </a:r>
            <a:r>
              <a:rPr lang="it-IT" altLang="it-IT" sz="1200" b="1" baseline="0" dirty="0" smtClean="0">
                <a:solidFill>
                  <a:srgbClr val="000000"/>
                </a:solidFill>
                <a:latin typeface="+mn-lt"/>
              </a:rPr>
              <a:t> a </a:t>
            </a:r>
            <a:r>
              <a:rPr lang="it-IT" altLang="it-IT" sz="1200" b="1" baseline="0" dirty="0" err="1" smtClean="0">
                <a:solidFill>
                  <a:srgbClr val="000000"/>
                </a:solidFill>
                <a:latin typeface="+mn-lt"/>
              </a:rPr>
              <a:t>useful</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strategy</a:t>
            </a:r>
            <a:r>
              <a:rPr lang="it-IT" altLang="it-IT" sz="1200" b="1" baseline="0" dirty="0" smtClean="0">
                <a:solidFill>
                  <a:srgbClr val="000000"/>
                </a:solidFill>
                <a:latin typeface="+mn-lt"/>
              </a:rPr>
              <a:t> to </a:t>
            </a:r>
            <a:r>
              <a:rPr lang="it-IT" altLang="it-IT" sz="1200" b="1" baseline="0" dirty="0" err="1" smtClean="0">
                <a:solidFill>
                  <a:srgbClr val="000000"/>
                </a:solidFill>
                <a:latin typeface="+mn-lt"/>
              </a:rPr>
              <a:t>preserve</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TNFi</a:t>
            </a:r>
            <a:r>
              <a:rPr lang="it-IT" altLang="it-IT" sz="1200" b="1" baseline="0" dirty="0" smtClean="0">
                <a:solidFill>
                  <a:srgbClr val="000000"/>
                </a:solidFill>
                <a:latin typeface="+mn-lt"/>
              </a:rPr>
              <a:t> </a:t>
            </a:r>
            <a:r>
              <a:rPr lang="it-IT" altLang="it-IT" sz="1200" b="1" baseline="0" dirty="0" err="1" smtClean="0">
                <a:solidFill>
                  <a:srgbClr val="000000"/>
                </a:solidFill>
                <a:latin typeface="+mn-lt"/>
              </a:rPr>
              <a:t>retention</a:t>
            </a:r>
            <a:r>
              <a:rPr lang="it-IT" altLang="it-IT" sz="1200" b="1" baseline="0" dirty="0" smtClean="0">
                <a:solidFill>
                  <a:srgbClr val="000000"/>
                </a:solidFill>
                <a:latin typeface="+mn-lt"/>
              </a:rPr>
              <a:t> rate.</a:t>
            </a:r>
            <a:endParaRPr lang="it-IT" altLang="it-IT" sz="1200" dirty="0" smtClean="0">
              <a:solidFill>
                <a:srgbClr val="000000"/>
              </a:solidFill>
              <a:latin typeface="+mn-l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25</a:t>
            </a:fld>
            <a:endParaRPr lang="it-IT"/>
          </a:p>
        </p:txBody>
      </p:sp>
    </p:spTree>
    <p:extLst>
      <p:ext uri="{BB962C8B-B14F-4D97-AF65-F5344CB8AC3E}">
        <p14:creationId xmlns:p14="http://schemas.microsoft.com/office/powerpoint/2010/main" val="20672914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altLang="it-IT" sz="1200" b="1" dirty="0" err="1" smtClean="0">
                <a:latin typeface="+mn-lt"/>
              </a:rPr>
              <a:t>One</a:t>
            </a:r>
            <a:r>
              <a:rPr lang="it-IT" altLang="it-IT" sz="1200" b="1" dirty="0" smtClean="0">
                <a:latin typeface="+mn-lt"/>
              </a:rPr>
              <a:t> </a:t>
            </a:r>
            <a:r>
              <a:rPr lang="it-IT" altLang="it-IT" sz="1200" b="1" dirty="0" err="1" smtClean="0">
                <a:latin typeface="+mn-lt"/>
              </a:rPr>
              <a:t>message</a:t>
            </a:r>
            <a:r>
              <a:rPr lang="it-IT" altLang="it-IT" sz="1200" b="1" dirty="0" smtClean="0">
                <a:latin typeface="+mn-lt"/>
              </a:rPr>
              <a:t> from </a:t>
            </a:r>
            <a:r>
              <a:rPr lang="it-IT" altLang="it-IT" sz="1200" b="1" dirty="0" err="1" smtClean="0">
                <a:latin typeface="+mn-lt"/>
              </a:rPr>
              <a:t>this</a:t>
            </a:r>
            <a:r>
              <a:rPr lang="it-IT" altLang="it-IT" sz="1200" b="1" dirty="0" smtClean="0">
                <a:latin typeface="+mn-lt"/>
              </a:rPr>
              <a:t> </a:t>
            </a:r>
            <a:r>
              <a:rPr lang="it-IT" altLang="it-IT" sz="1200" b="1" dirty="0" err="1" smtClean="0">
                <a:latin typeface="+mn-lt"/>
              </a:rPr>
              <a:t>study</a:t>
            </a:r>
            <a:r>
              <a:rPr lang="it-IT" altLang="it-IT" sz="1200" b="1" dirty="0" smtClean="0">
                <a:latin typeface="+mn-lt"/>
              </a:rPr>
              <a:t> can be </a:t>
            </a:r>
            <a:r>
              <a:rPr lang="it-IT" altLang="it-IT" sz="1200" b="1" dirty="0" err="1" smtClean="0">
                <a:latin typeface="+mn-lt"/>
              </a:rPr>
              <a:t>that</a:t>
            </a:r>
            <a:r>
              <a:rPr lang="it-IT" altLang="it-IT" sz="1200" b="1" dirty="0" smtClean="0">
                <a:latin typeface="+mn-lt"/>
              </a:rPr>
              <a:t> In </a:t>
            </a:r>
            <a:r>
              <a:rPr lang="it-IT" altLang="it-IT" sz="1200" b="1" dirty="0" err="1" smtClean="0">
                <a:latin typeface="+mn-lt"/>
              </a:rPr>
              <a:t>patients</a:t>
            </a:r>
            <a:r>
              <a:rPr lang="it-IT" altLang="it-IT" sz="1200" b="1" dirty="0" smtClean="0">
                <a:latin typeface="+mn-lt"/>
              </a:rPr>
              <a:t> on </a:t>
            </a:r>
            <a:r>
              <a:rPr lang="it-IT" altLang="it-IT" sz="1200" b="1" dirty="0" err="1" smtClean="0">
                <a:latin typeface="+mn-lt"/>
              </a:rPr>
              <a:t>bDMARD</a:t>
            </a:r>
            <a:r>
              <a:rPr lang="it-IT" altLang="it-IT" sz="1200" b="1" dirty="0" smtClean="0">
                <a:latin typeface="+mn-lt"/>
              </a:rPr>
              <a:t>, </a:t>
            </a:r>
            <a:r>
              <a:rPr lang="it-IT" altLang="it-IT" sz="1200" b="1" dirty="0" err="1" smtClean="0">
                <a:latin typeface="+mn-lt"/>
              </a:rPr>
              <a:t>tapering</a:t>
            </a:r>
            <a:r>
              <a:rPr lang="it-IT" altLang="it-IT" sz="1200" b="1" dirty="0" smtClean="0">
                <a:latin typeface="+mn-lt"/>
              </a:rPr>
              <a:t> MTX to 10 mg/week </a:t>
            </a:r>
            <a:r>
              <a:rPr lang="it-IT" altLang="it-IT" sz="1200" b="1" dirty="0" err="1" smtClean="0">
                <a:latin typeface="+mn-lt"/>
              </a:rPr>
              <a:t>could</a:t>
            </a:r>
            <a:r>
              <a:rPr lang="it-IT" altLang="it-IT" sz="1200" b="1" dirty="0" smtClean="0">
                <a:latin typeface="+mn-lt"/>
              </a:rPr>
              <a:t> be </a:t>
            </a:r>
            <a:r>
              <a:rPr lang="it-IT" altLang="it-IT" sz="1200" b="1" dirty="0" err="1" smtClean="0">
                <a:latin typeface="+mn-lt"/>
              </a:rPr>
              <a:t>sufficient</a:t>
            </a:r>
            <a:r>
              <a:rPr lang="it-IT" altLang="it-IT" sz="1200" b="1" dirty="0" smtClean="0">
                <a:latin typeface="+mn-lt"/>
              </a:rPr>
              <a:t>  to </a:t>
            </a:r>
            <a:r>
              <a:rPr lang="it-IT" altLang="it-IT" sz="1200" b="1" dirty="0" err="1" smtClean="0">
                <a:latin typeface="+mn-lt"/>
              </a:rPr>
              <a:t>maintain</a:t>
            </a:r>
            <a:r>
              <a:rPr lang="it-IT" altLang="it-IT" sz="1200" b="1" dirty="0" smtClean="0">
                <a:latin typeface="+mn-lt"/>
              </a:rPr>
              <a:t> </a:t>
            </a:r>
            <a:r>
              <a:rPr lang="it-IT" altLang="it-IT" sz="1200" b="1" dirty="0" err="1" smtClean="0">
                <a:latin typeface="+mn-lt"/>
              </a:rPr>
              <a:t>clinical</a:t>
            </a:r>
            <a:r>
              <a:rPr lang="it-IT" altLang="it-IT" sz="1200" b="1" dirty="0" smtClean="0">
                <a:latin typeface="+mn-lt"/>
              </a:rPr>
              <a:t> control with an </a:t>
            </a:r>
            <a:r>
              <a:rPr lang="it-IT" altLang="it-IT" sz="1200" b="1" dirty="0" err="1" smtClean="0">
                <a:latin typeface="+mn-lt"/>
              </a:rPr>
              <a:t>acceptable</a:t>
            </a:r>
            <a:r>
              <a:rPr lang="it-IT" altLang="it-IT" sz="1200" b="1" dirty="0" smtClean="0">
                <a:latin typeface="+mn-lt"/>
              </a:rPr>
              <a:t> </a:t>
            </a:r>
            <a:r>
              <a:rPr lang="it-IT" altLang="it-IT" sz="1200" b="1" dirty="0" err="1" smtClean="0">
                <a:latin typeface="+mn-lt"/>
              </a:rPr>
              <a:t>safety</a:t>
            </a:r>
            <a:r>
              <a:rPr lang="it-IT" altLang="it-IT" sz="1200" b="1" dirty="0" smtClean="0">
                <a:latin typeface="+mn-lt"/>
              </a:rPr>
              <a:t> </a:t>
            </a:r>
            <a:r>
              <a:rPr lang="it-IT" altLang="it-IT" sz="1200" b="1" dirty="0" err="1" smtClean="0">
                <a:latin typeface="+mn-lt"/>
              </a:rPr>
              <a:t>profile</a:t>
            </a:r>
            <a:r>
              <a:rPr lang="it-IT" altLang="it-IT" sz="1200" b="1" dirty="0" smtClean="0">
                <a:latin typeface="+mn-lt"/>
              </a:rPr>
              <a:t>.</a:t>
            </a:r>
          </a:p>
          <a:p>
            <a:pPr marL="0" marR="0" indent="0" algn="l" defTabSz="914400" rtl="0" eaLnBrk="1" fontAlgn="auto" latinLnBrk="0" hangingPunct="1">
              <a:lnSpc>
                <a:spcPct val="100000"/>
              </a:lnSpc>
              <a:spcBef>
                <a:spcPts val="0"/>
              </a:spcBef>
              <a:spcAft>
                <a:spcPts val="0"/>
              </a:spcAft>
              <a:buClrTx/>
              <a:buSzTx/>
              <a:buFontTx/>
              <a:buNone/>
              <a:tabLst/>
              <a:defRPr/>
            </a:pPr>
            <a:r>
              <a:rPr lang="it-IT" altLang="it-IT" sz="1200" b="1" dirty="0" smtClean="0">
                <a:solidFill>
                  <a:srgbClr val="FF0000"/>
                </a:solidFill>
                <a:latin typeface="+mn-lt"/>
              </a:rPr>
              <a:t>the </a:t>
            </a:r>
            <a:r>
              <a:rPr lang="it-IT" altLang="it-IT" sz="1200" b="1" dirty="0" err="1" smtClean="0">
                <a:solidFill>
                  <a:srgbClr val="FF0000"/>
                </a:solidFill>
                <a:latin typeface="+mn-lt"/>
              </a:rPr>
              <a:t>same</a:t>
            </a:r>
            <a:r>
              <a:rPr lang="it-IT" altLang="it-IT" sz="1200" b="1" dirty="0" smtClean="0">
                <a:solidFill>
                  <a:srgbClr val="FF0000"/>
                </a:solidFill>
                <a:latin typeface="+mn-lt"/>
              </a:rPr>
              <a:t> </a:t>
            </a:r>
            <a:r>
              <a:rPr lang="it-IT" altLang="it-IT" sz="1200" b="1" dirty="0" err="1" smtClean="0">
                <a:solidFill>
                  <a:srgbClr val="FF0000"/>
                </a:solidFill>
                <a:latin typeface="+mn-lt"/>
              </a:rPr>
              <a:t>conclusion</a:t>
            </a:r>
            <a:r>
              <a:rPr lang="it-IT" altLang="it-IT" sz="1200" b="1" dirty="0" smtClean="0">
                <a:solidFill>
                  <a:srgbClr val="FF0000"/>
                </a:solidFill>
                <a:latin typeface="+mn-lt"/>
              </a:rPr>
              <a:t> </a:t>
            </a:r>
            <a:r>
              <a:rPr lang="it-IT" altLang="it-IT" sz="1200" b="1" dirty="0" err="1" smtClean="0">
                <a:solidFill>
                  <a:srgbClr val="FF0000"/>
                </a:solidFill>
                <a:latin typeface="+mn-lt"/>
              </a:rPr>
              <a:t>has</a:t>
            </a:r>
            <a:r>
              <a:rPr lang="it-IT" altLang="it-IT" sz="1200" b="1" dirty="0" smtClean="0">
                <a:solidFill>
                  <a:srgbClr val="FF0000"/>
                </a:solidFill>
                <a:latin typeface="+mn-lt"/>
              </a:rPr>
              <a:t> </a:t>
            </a:r>
            <a:r>
              <a:rPr lang="it-IT" altLang="it-IT" sz="1200" b="1" dirty="0" err="1" smtClean="0">
                <a:solidFill>
                  <a:srgbClr val="FF0000"/>
                </a:solidFill>
                <a:latin typeface="+mn-lt"/>
              </a:rPr>
              <a:t>been</a:t>
            </a:r>
            <a:r>
              <a:rPr lang="it-IT" altLang="it-IT" sz="1200" b="1" dirty="0" smtClean="0">
                <a:solidFill>
                  <a:srgbClr val="FF0000"/>
                </a:solidFill>
                <a:latin typeface="+mn-lt"/>
              </a:rPr>
              <a:t> </a:t>
            </a:r>
            <a:r>
              <a:rPr lang="it-IT" altLang="it-IT" sz="1200" b="1" dirty="0" err="1" smtClean="0">
                <a:solidFill>
                  <a:srgbClr val="FF0000"/>
                </a:solidFill>
                <a:latin typeface="+mn-lt"/>
              </a:rPr>
              <a:t>achieved</a:t>
            </a:r>
            <a:r>
              <a:rPr lang="it-IT" altLang="it-IT" sz="1200" b="1" dirty="0" smtClean="0">
                <a:solidFill>
                  <a:srgbClr val="FF0000"/>
                </a:solidFill>
                <a:latin typeface="+mn-lt"/>
              </a:rPr>
              <a:t> by the CONCERTO </a:t>
            </a:r>
            <a:r>
              <a:rPr lang="it-IT" altLang="it-IT" sz="1200" b="1" dirty="0" err="1" smtClean="0">
                <a:solidFill>
                  <a:srgbClr val="FF0000"/>
                </a:solidFill>
                <a:latin typeface="+mn-lt"/>
              </a:rPr>
              <a:t>study</a:t>
            </a:r>
            <a:r>
              <a:rPr lang="it-IT" altLang="it-IT" sz="1200" b="1" dirty="0" smtClean="0">
                <a:solidFill>
                  <a:srgbClr val="FF0000"/>
                </a:solidFill>
                <a:latin typeface="+mn-lt"/>
              </a:rPr>
              <a:t> </a:t>
            </a:r>
            <a:r>
              <a:rPr lang="it-IT" altLang="it-IT" sz="1200" b="1" dirty="0" err="1" smtClean="0">
                <a:solidFill>
                  <a:srgbClr val="FF0000"/>
                </a:solidFill>
                <a:latin typeface="+mn-lt"/>
              </a:rPr>
              <a:t>where</a:t>
            </a:r>
            <a:r>
              <a:rPr lang="it-IT" altLang="it-IT" sz="1200" b="1" dirty="0" smtClean="0">
                <a:solidFill>
                  <a:srgbClr val="FF0000"/>
                </a:solidFill>
                <a:latin typeface="+mn-lt"/>
              </a:rPr>
              <a:t> 10 mg or 20 mg/</a:t>
            </a:r>
            <a:r>
              <a:rPr lang="it-IT" altLang="it-IT" sz="1200" b="1" dirty="0" err="1" smtClean="0">
                <a:solidFill>
                  <a:srgbClr val="FF0000"/>
                </a:solidFill>
                <a:latin typeface="+mn-lt"/>
              </a:rPr>
              <a:t>weekly</a:t>
            </a:r>
            <a:r>
              <a:rPr lang="it-IT" altLang="it-IT" sz="1200" b="1" dirty="0" smtClean="0">
                <a:solidFill>
                  <a:srgbClr val="FF0000"/>
                </a:solidFill>
                <a:latin typeface="+mn-lt"/>
              </a:rPr>
              <a:t> of MTX </a:t>
            </a:r>
            <a:r>
              <a:rPr lang="it-IT" altLang="it-IT" sz="1200" b="1" dirty="0" err="1" smtClean="0">
                <a:solidFill>
                  <a:srgbClr val="FF0000"/>
                </a:solidFill>
                <a:latin typeface="+mn-lt"/>
              </a:rPr>
              <a:t>were</a:t>
            </a:r>
            <a:r>
              <a:rPr lang="it-IT" altLang="it-IT" sz="1200" b="1" dirty="0" smtClean="0">
                <a:solidFill>
                  <a:srgbClr val="FF0000"/>
                </a:solidFill>
                <a:latin typeface="+mn-lt"/>
              </a:rPr>
              <a:t> </a:t>
            </a:r>
            <a:r>
              <a:rPr lang="it-IT" altLang="it-IT" sz="1200" b="1" dirty="0" err="1" smtClean="0">
                <a:solidFill>
                  <a:srgbClr val="FF0000"/>
                </a:solidFill>
                <a:latin typeface="+mn-lt"/>
              </a:rPr>
              <a:t>associated</a:t>
            </a:r>
            <a:r>
              <a:rPr lang="it-IT" altLang="it-IT" sz="1200" b="1" dirty="0" smtClean="0">
                <a:solidFill>
                  <a:srgbClr val="FF0000"/>
                </a:solidFill>
                <a:latin typeface="+mn-lt"/>
              </a:rPr>
              <a:t> with the </a:t>
            </a:r>
            <a:r>
              <a:rPr lang="it-IT" altLang="it-IT" sz="1200" b="1" dirty="0" err="1" smtClean="0">
                <a:solidFill>
                  <a:srgbClr val="FF0000"/>
                </a:solidFill>
                <a:latin typeface="+mn-lt"/>
              </a:rPr>
              <a:t>same</a:t>
            </a:r>
            <a:r>
              <a:rPr lang="it-IT" altLang="it-IT" sz="1200" b="1" dirty="0" smtClean="0">
                <a:solidFill>
                  <a:srgbClr val="FF0000"/>
                </a:solidFill>
                <a:latin typeface="+mn-lt"/>
              </a:rPr>
              <a:t> </a:t>
            </a:r>
            <a:r>
              <a:rPr lang="it-IT" altLang="it-IT" sz="1200" b="1" dirty="0" err="1" smtClean="0">
                <a:solidFill>
                  <a:srgbClr val="FF0000"/>
                </a:solidFill>
                <a:latin typeface="+mn-lt"/>
              </a:rPr>
              <a:t>probability</a:t>
            </a:r>
            <a:r>
              <a:rPr lang="it-IT" altLang="it-IT" sz="1200" b="1" dirty="0" smtClean="0">
                <a:solidFill>
                  <a:srgbClr val="FF0000"/>
                </a:solidFill>
                <a:latin typeface="+mn-lt"/>
              </a:rPr>
              <a:t> to </a:t>
            </a:r>
            <a:r>
              <a:rPr lang="it-IT" altLang="it-IT" sz="1200" b="1" dirty="0" err="1" smtClean="0">
                <a:solidFill>
                  <a:srgbClr val="FF0000"/>
                </a:solidFill>
                <a:latin typeface="+mn-lt"/>
              </a:rPr>
              <a:t>attain</a:t>
            </a:r>
            <a:r>
              <a:rPr lang="it-IT" altLang="it-IT" sz="1200" b="1" dirty="0" smtClean="0">
                <a:solidFill>
                  <a:srgbClr val="FF0000"/>
                </a:solidFill>
                <a:latin typeface="+mn-lt"/>
              </a:rPr>
              <a:t> LDA.</a:t>
            </a:r>
          </a:p>
          <a:p>
            <a:pPr marL="0" indent="0" eaLnBrk="1" hangingPunct="1">
              <a:buFont typeface="Wingdings" panose="05000000000000000000" pitchFamily="2" charset="2"/>
              <a:buNone/>
            </a:pPr>
            <a:r>
              <a:rPr lang="it-IT" altLang="it-IT" sz="1200" b="1" dirty="0" err="1" smtClean="0">
                <a:solidFill>
                  <a:srgbClr val="FF0000"/>
                </a:solidFill>
                <a:latin typeface="+mn-lt"/>
              </a:rPr>
              <a:t>There</a:t>
            </a:r>
            <a:r>
              <a:rPr lang="it-IT" altLang="it-IT" sz="1200" b="1" dirty="0" smtClean="0">
                <a:solidFill>
                  <a:srgbClr val="FF0000"/>
                </a:solidFill>
                <a:latin typeface="+mn-lt"/>
              </a:rPr>
              <a:t> are some</a:t>
            </a:r>
            <a:r>
              <a:rPr lang="it-IT" altLang="it-IT" sz="1200" b="1" baseline="0" dirty="0" smtClean="0">
                <a:solidFill>
                  <a:srgbClr val="FF0000"/>
                </a:solidFill>
                <a:latin typeface="+mn-lt"/>
              </a:rPr>
              <a:t> </a:t>
            </a:r>
            <a:r>
              <a:rPr lang="it-IT" altLang="it-IT" sz="1200" b="1" baseline="0" dirty="0" err="1" smtClean="0">
                <a:solidFill>
                  <a:srgbClr val="FF0000"/>
                </a:solidFill>
                <a:latin typeface="+mn-lt"/>
              </a:rPr>
              <a:t>unsolved</a:t>
            </a:r>
            <a:r>
              <a:rPr lang="it-IT" altLang="it-IT" sz="1200" b="1" baseline="0" dirty="0" smtClean="0">
                <a:solidFill>
                  <a:srgbClr val="FF0000"/>
                </a:solidFill>
                <a:latin typeface="+mn-lt"/>
              </a:rPr>
              <a:t> </a:t>
            </a:r>
            <a:r>
              <a:rPr lang="it-IT" altLang="it-IT" sz="1200" b="1" baseline="0" dirty="0" err="1" smtClean="0">
                <a:solidFill>
                  <a:srgbClr val="FF0000"/>
                </a:solidFill>
                <a:latin typeface="+mn-lt"/>
              </a:rPr>
              <a:t>questions</a:t>
            </a:r>
            <a:r>
              <a:rPr lang="it-IT" altLang="it-IT" sz="1200" b="1" baseline="0" dirty="0" smtClean="0">
                <a:solidFill>
                  <a:srgbClr val="FF0000"/>
                </a:solidFill>
                <a:latin typeface="+mn-lt"/>
              </a:rPr>
              <a:t> </a:t>
            </a:r>
            <a:r>
              <a:rPr lang="it-IT" altLang="it-IT" sz="1200" b="1" baseline="0" dirty="0" err="1" smtClean="0">
                <a:solidFill>
                  <a:srgbClr val="FF0000"/>
                </a:solidFill>
                <a:latin typeface="+mn-lt"/>
              </a:rPr>
              <a:t>about</a:t>
            </a:r>
            <a:r>
              <a:rPr lang="it-IT" altLang="it-IT" sz="1200" b="1" baseline="0" dirty="0" smtClean="0">
                <a:solidFill>
                  <a:srgbClr val="FF0000"/>
                </a:solidFill>
                <a:latin typeface="+mn-lt"/>
              </a:rPr>
              <a:t> </a:t>
            </a:r>
            <a:r>
              <a:rPr lang="it-IT" altLang="it-IT" sz="1200" b="1" baseline="0" dirty="0" err="1" smtClean="0">
                <a:solidFill>
                  <a:srgbClr val="FF0000"/>
                </a:solidFill>
                <a:latin typeface="+mn-lt"/>
              </a:rPr>
              <a:t>this</a:t>
            </a:r>
            <a:r>
              <a:rPr lang="it-IT" altLang="it-IT" sz="1200" b="1" baseline="0" dirty="0" smtClean="0">
                <a:solidFill>
                  <a:srgbClr val="FF0000"/>
                </a:solidFill>
                <a:latin typeface="+mn-lt"/>
              </a:rPr>
              <a:t> </a:t>
            </a:r>
            <a:r>
              <a:rPr lang="it-IT" altLang="it-IT" sz="1200" b="1" baseline="0" dirty="0" err="1" smtClean="0">
                <a:solidFill>
                  <a:srgbClr val="FF0000"/>
                </a:solidFill>
                <a:latin typeface="+mn-lt"/>
              </a:rPr>
              <a:t>issue</a:t>
            </a:r>
            <a:r>
              <a:rPr lang="it-IT" altLang="it-IT" sz="1200" b="1" baseline="0" dirty="0" smtClean="0">
                <a:solidFill>
                  <a:srgbClr val="FF0000"/>
                </a:solidFill>
                <a:latin typeface="+mn-lt"/>
              </a:rPr>
              <a:t> : </a:t>
            </a:r>
          </a:p>
          <a:p>
            <a:pPr marL="342900" indent="-342900" eaLnBrk="1" hangingPunct="1">
              <a:buFont typeface="Wingdings" panose="05000000000000000000" pitchFamily="2" charset="2"/>
              <a:buChar char="§"/>
            </a:pPr>
            <a:r>
              <a:rPr lang="it-IT" altLang="it-IT" sz="1200" b="1" dirty="0" smtClean="0">
                <a:latin typeface="+mn-lt"/>
                <a:cs typeface="Times New Roman" pitchFamily="18" charset="0"/>
              </a:rPr>
              <a:t>In </a:t>
            </a:r>
            <a:r>
              <a:rPr lang="it-IT" altLang="it-IT" sz="1200" b="1" dirty="0" err="1" smtClean="0">
                <a:latin typeface="+mn-lt"/>
                <a:cs typeface="Times New Roman" pitchFamily="18" charset="0"/>
              </a:rPr>
              <a:t>which</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patients</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is</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this</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possible</a:t>
            </a:r>
            <a:r>
              <a:rPr lang="it-IT" altLang="it-IT" sz="1200" b="1" dirty="0" smtClean="0">
                <a:latin typeface="+mn-lt"/>
                <a:cs typeface="Times New Roman" pitchFamily="18" charset="0"/>
              </a:rPr>
              <a:t>?</a:t>
            </a:r>
          </a:p>
          <a:p>
            <a:pPr marL="342900" indent="-342900" eaLnBrk="1" hangingPunct="1">
              <a:buFont typeface="Wingdings" panose="05000000000000000000" pitchFamily="2" charset="2"/>
              <a:buChar char="§"/>
            </a:pPr>
            <a:r>
              <a:rPr lang="it-IT" altLang="it-IT" sz="1200" b="1" dirty="0" err="1" smtClean="0">
                <a:latin typeface="+mn-lt"/>
                <a:cs typeface="Times New Roman" pitchFamily="18" charset="0"/>
              </a:rPr>
              <a:t>Could</a:t>
            </a:r>
            <a:r>
              <a:rPr lang="it-IT" altLang="it-IT" sz="1200" b="1" dirty="0" smtClean="0">
                <a:latin typeface="+mn-lt"/>
                <a:cs typeface="Times New Roman" pitchFamily="18" charset="0"/>
              </a:rPr>
              <a:t> SC MTX </a:t>
            </a:r>
            <a:r>
              <a:rPr lang="it-IT" altLang="it-IT" sz="1200" b="1" dirty="0" err="1" smtClean="0">
                <a:latin typeface="+mn-lt"/>
                <a:cs typeface="Times New Roman" pitchFamily="18" charset="0"/>
              </a:rPr>
              <a:t>improve</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such</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results</a:t>
            </a:r>
            <a:r>
              <a:rPr lang="it-IT" altLang="it-IT" sz="1200" b="1" dirty="0" smtClean="0">
                <a:latin typeface="+mn-lt"/>
                <a:cs typeface="Times New Roman" pitchFamily="18" charset="0"/>
              </a:rPr>
              <a:t>?</a:t>
            </a:r>
          </a:p>
          <a:p>
            <a:pPr marL="342900" indent="-342900" eaLnBrk="1" hangingPunct="1">
              <a:buFont typeface="Wingdings" panose="05000000000000000000" pitchFamily="2" charset="2"/>
              <a:buChar char="§"/>
            </a:pPr>
            <a:r>
              <a:rPr lang="it-IT" altLang="it-IT" sz="1200" b="1" dirty="0" err="1" smtClean="0">
                <a:latin typeface="+mn-lt"/>
                <a:cs typeface="Times New Roman" pitchFamily="18" charset="0"/>
              </a:rPr>
              <a:t>Which</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is</a:t>
            </a:r>
            <a:r>
              <a:rPr lang="it-IT" altLang="it-IT" sz="1200" b="1" dirty="0" smtClean="0">
                <a:latin typeface="+mn-lt"/>
                <a:cs typeface="Times New Roman" pitchFamily="18" charset="0"/>
              </a:rPr>
              <a:t> the best </a:t>
            </a:r>
            <a:r>
              <a:rPr lang="it-IT" altLang="it-IT" sz="1200" b="1" dirty="0" err="1" smtClean="0">
                <a:latin typeface="+mn-lt"/>
                <a:cs typeface="Times New Roman" pitchFamily="18" charset="0"/>
              </a:rPr>
              <a:t>cost-effectiveness</a:t>
            </a:r>
            <a:r>
              <a:rPr lang="it-IT" altLang="it-IT" sz="1200" b="1" dirty="0" smtClean="0">
                <a:latin typeface="+mn-lt"/>
                <a:cs typeface="Times New Roman" pitchFamily="18" charset="0"/>
              </a:rPr>
              <a:t> ratio </a:t>
            </a:r>
            <a:r>
              <a:rPr lang="it-IT" altLang="it-IT" sz="1200" b="1" dirty="0" err="1" smtClean="0">
                <a:latin typeface="+mn-lt"/>
                <a:cs typeface="Times New Roman" pitchFamily="18" charset="0"/>
              </a:rPr>
              <a:t>between</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tapering</a:t>
            </a:r>
            <a:r>
              <a:rPr lang="it-IT" altLang="it-IT" sz="1200" b="1" dirty="0" smtClean="0">
                <a:latin typeface="+mn-lt"/>
                <a:cs typeface="Times New Roman" pitchFamily="18" charset="0"/>
              </a:rPr>
              <a:t> </a:t>
            </a:r>
            <a:r>
              <a:rPr lang="it-IT" altLang="it-IT" sz="1200" b="1" dirty="0" err="1" smtClean="0">
                <a:latin typeface="+mn-lt"/>
                <a:cs typeface="Times New Roman" pitchFamily="18" charset="0"/>
              </a:rPr>
              <a:t>TNFi</a:t>
            </a:r>
            <a:r>
              <a:rPr lang="it-IT" altLang="it-IT" sz="1200" b="1" dirty="0" smtClean="0">
                <a:latin typeface="+mn-lt"/>
                <a:cs typeface="Times New Roman" pitchFamily="18" charset="0"/>
              </a:rPr>
              <a:t> vs MTX ?</a:t>
            </a:r>
          </a:p>
          <a:p>
            <a:pPr marL="0" marR="0" indent="0" algn="l" defTabSz="914400" rtl="0" eaLnBrk="1" fontAlgn="auto" latinLnBrk="0" hangingPunct="1">
              <a:lnSpc>
                <a:spcPct val="100000"/>
              </a:lnSpc>
              <a:spcBef>
                <a:spcPts val="0"/>
              </a:spcBef>
              <a:spcAft>
                <a:spcPts val="0"/>
              </a:spcAft>
              <a:buClrTx/>
              <a:buSzTx/>
              <a:buFontTx/>
              <a:buNone/>
              <a:tabLst/>
              <a:defRPr/>
            </a:pPr>
            <a:endParaRPr lang="it-IT" altLang="it-IT" sz="1200" b="1" dirty="0" smtClean="0">
              <a:solidFill>
                <a:srgbClr val="FF0000"/>
              </a:solidFill>
              <a:latin typeface="+mn-lt"/>
            </a:endParaRPr>
          </a:p>
          <a:p>
            <a:endParaRPr lang="it-IT" altLang="it-IT" dirty="0" smtClean="0"/>
          </a:p>
          <a:p>
            <a:r>
              <a:rPr lang="it-IT" altLang="it-IT" dirty="0" smtClean="0"/>
              <a:t>Nello studio </a:t>
            </a:r>
            <a:r>
              <a:rPr lang="it-IT" altLang="it-IT" dirty="0" err="1" smtClean="0"/>
              <a:t>dream</a:t>
            </a:r>
            <a:r>
              <a:rPr lang="it-IT" altLang="it-IT" dirty="0" smtClean="0"/>
              <a:t> i pazienti che </a:t>
            </a:r>
            <a:r>
              <a:rPr lang="it-IT" altLang="it-IT" dirty="0" err="1" smtClean="0"/>
              <a:t>relapsano</a:t>
            </a:r>
            <a:r>
              <a:rPr lang="it-IT" altLang="it-IT" dirty="0" smtClean="0"/>
              <a:t> sono quelli che al </a:t>
            </a:r>
            <a:r>
              <a:rPr lang="it-IT" altLang="it-IT" dirty="0" err="1" smtClean="0"/>
              <a:t>tapering</a:t>
            </a:r>
            <a:r>
              <a:rPr lang="it-IT" altLang="it-IT" dirty="0" smtClean="0"/>
              <a:t> hanno dose di MTX&lt;10 mg/</a:t>
            </a:r>
            <a:r>
              <a:rPr lang="it-IT" altLang="it-IT" dirty="0" err="1" smtClean="0"/>
              <a:t>wk</a:t>
            </a:r>
            <a:r>
              <a:rPr lang="it-IT" altLang="it-IT" dirty="0" smtClean="0"/>
              <a:t>, che praticano il </a:t>
            </a:r>
            <a:r>
              <a:rPr lang="it-IT" altLang="it-IT" dirty="0" err="1" smtClean="0"/>
              <a:t>tapering</a:t>
            </a:r>
            <a:r>
              <a:rPr lang="it-IT" altLang="it-IT" dirty="0" smtClean="0"/>
              <a:t> più tardivamente e che al </a:t>
            </a:r>
            <a:r>
              <a:rPr lang="it-IT" altLang="it-IT" dirty="0" err="1" smtClean="0"/>
              <a:t>tapering</a:t>
            </a:r>
            <a:r>
              <a:rPr lang="it-IT" altLang="it-IT" dirty="0" smtClean="0"/>
              <a:t> hanno un das28 più basso!!!!</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algn="just"/>
            <a:r>
              <a:rPr lang="it-IT" sz="1200" b="1" dirty="0" err="1" smtClean="0"/>
              <a:t>What</a:t>
            </a:r>
            <a:r>
              <a:rPr lang="it-IT" sz="1200" b="1" dirty="0" smtClean="0"/>
              <a:t> </a:t>
            </a:r>
            <a:r>
              <a:rPr lang="it-IT" sz="1200" b="1" dirty="0" err="1" smtClean="0"/>
              <a:t>we</a:t>
            </a:r>
            <a:r>
              <a:rPr lang="it-IT" sz="1200" b="1" dirty="0" smtClean="0"/>
              <a:t> </a:t>
            </a:r>
            <a:r>
              <a:rPr lang="it-IT" sz="1200" b="1" dirty="0" err="1" smtClean="0"/>
              <a:t>need</a:t>
            </a:r>
            <a:r>
              <a:rPr lang="it-IT" sz="1200" b="1" dirty="0" smtClean="0"/>
              <a:t> </a:t>
            </a:r>
            <a:r>
              <a:rPr lang="it-IT" sz="1200" b="1" dirty="0" smtClean="0"/>
              <a:t>to </a:t>
            </a:r>
            <a:r>
              <a:rPr lang="it-IT" sz="1200" b="1" dirty="0" err="1" smtClean="0"/>
              <a:t>know</a:t>
            </a:r>
            <a:r>
              <a:rPr lang="it-IT" sz="1200" b="1" dirty="0" smtClean="0"/>
              <a:t>. «</a:t>
            </a:r>
            <a:r>
              <a:rPr lang="it-IT" sz="1200" b="1" dirty="0" err="1" smtClean="0"/>
              <a:t>Unmet</a:t>
            </a:r>
            <a:r>
              <a:rPr lang="it-IT" sz="1200" b="1" dirty="0" smtClean="0"/>
              <a:t> </a:t>
            </a:r>
            <a:r>
              <a:rPr lang="it-IT" sz="1200" b="1" dirty="0" err="1" smtClean="0"/>
              <a:t>needs</a:t>
            </a:r>
            <a:r>
              <a:rPr lang="it-IT" sz="1200" b="1" dirty="0" smtClean="0"/>
              <a:t>» </a:t>
            </a:r>
          </a:p>
          <a:p>
            <a:pPr marL="285750" indent="-285750">
              <a:buFont typeface="Wingdings" panose="05000000000000000000" pitchFamily="2" charset="2"/>
              <a:buChar char="§"/>
            </a:pPr>
            <a:r>
              <a:rPr lang="it-IT" sz="1200" b="1" dirty="0" smtClean="0"/>
              <a:t>To </a:t>
            </a:r>
            <a:r>
              <a:rPr lang="it-IT" sz="1200" b="1" dirty="0" err="1" smtClean="0"/>
              <a:t>otpimize</a:t>
            </a:r>
            <a:r>
              <a:rPr lang="it-IT" sz="1200" b="1" dirty="0" smtClean="0"/>
              <a:t> </a:t>
            </a:r>
            <a:r>
              <a:rPr lang="it-IT" sz="1200" b="1" dirty="0" err="1" smtClean="0"/>
              <a:t>usage</a:t>
            </a:r>
            <a:endParaRPr lang="it-IT" sz="1200" b="1" dirty="0" smtClean="0"/>
          </a:p>
          <a:p>
            <a:pPr marL="285750" indent="-285750">
              <a:buFont typeface="Wingdings" panose="05000000000000000000" pitchFamily="2" charset="2"/>
              <a:buChar char="§"/>
            </a:pPr>
            <a:r>
              <a:rPr lang="it-IT" sz="1200" b="1" dirty="0" smtClean="0"/>
              <a:t>To </a:t>
            </a:r>
            <a:r>
              <a:rPr lang="it-IT" sz="1200" b="1" dirty="0" err="1" smtClean="0"/>
              <a:t>manage</a:t>
            </a:r>
            <a:r>
              <a:rPr lang="it-IT" sz="1200" b="1" dirty="0" smtClean="0"/>
              <a:t> </a:t>
            </a:r>
            <a:r>
              <a:rPr lang="it-IT" sz="1200" b="1" dirty="0" err="1" smtClean="0"/>
              <a:t>intolerance</a:t>
            </a:r>
            <a:endParaRPr lang="it-IT" sz="1200" b="1" dirty="0" smtClean="0"/>
          </a:p>
          <a:p>
            <a:pPr marL="285750" indent="-285750">
              <a:buFont typeface="Wingdings" panose="05000000000000000000" pitchFamily="2" charset="2"/>
              <a:buChar char="§"/>
            </a:pPr>
            <a:r>
              <a:rPr lang="it-IT" sz="1200" b="1" dirty="0" smtClean="0"/>
              <a:t>To </a:t>
            </a:r>
            <a:r>
              <a:rPr lang="it-IT" sz="1200" b="1" dirty="0" err="1" smtClean="0"/>
              <a:t>improve</a:t>
            </a:r>
            <a:r>
              <a:rPr lang="it-IT" sz="1200" b="1" dirty="0" smtClean="0"/>
              <a:t> </a:t>
            </a:r>
            <a:r>
              <a:rPr lang="it-IT" sz="1200" b="1" dirty="0" err="1" smtClean="0"/>
              <a:t>adherence</a:t>
            </a:r>
            <a:endParaRPr lang="it-IT" sz="1200" b="1" dirty="0" smtClean="0"/>
          </a:p>
          <a:p>
            <a:pPr marL="285750" indent="-285750">
              <a:buFont typeface="Wingdings" panose="05000000000000000000" pitchFamily="2" charset="2"/>
              <a:buChar char="§"/>
            </a:pPr>
            <a:r>
              <a:rPr lang="it-IT" sz="1200" b="1" dirty="0" smtClean="0"/>
              <a:t>To </a:t>
            </a:r>
            <a:r>
              <a:rPr lang="it-IT" sz="1200" b="1" dirty="0" err="1" smtClean="0"/>
              <a:t>predict</a:t>
            </a:r>
            <a:r>
              <a:rPr lang="it-IT" sz="1200" b="1" dirty="0" smtClean="0"/>
              <a:t> </a:t>
            </a:r>
            <a:r>
              <a:rPr lang="it-IT" sz="1200" b="1" dirty="0" err="1" smtClean="0"/>
              <a:t>response</a:t>
            </a:r>
            <a:r>
              <a:rPr lang="it-IT" sz="1200" b="1" dirty="0" smtClean="0"/>
              <a:t> and </a:t>
            </a:r>
            <a:r>
              <a:rPr lang="it-IT" sz="1200" b="1" dirty="0" err="1" smtClean="0"/>
              <a:t>toxicity</a:t>
            </a:r>
            <a:endParaRPr lang="it-IT" sz="1200" b="1" dirty="0" smtClean="0"/>
          </a:p>
          <a:p>
            <a:pPr algn="just"/>
            <a:endParaRPr lang="it-IT" sz="1200" b="1"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27</a:t>
            </a:fld>
            <a:endParaRPr lang="it-IT"/>
          </a:p>
        </p:txBody>
      </p:sp>
    </p:spTree>
    <p:extLst>
      <p:ext uri="{BB962C8B-B14F-4D97-AF65-F5344CB8AC3E}">
        <p14:creationId xmlns:p14="http://schemas.microsoft.com/office/powerpoint/2010/main" val="265217805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dirty="0" err="1" smtClean="0"/>
              <a:t>Despite</a:t>
            </a:r>
            <a:r>
              <a:rPr lang="it-IT" dirty="0" smtClean="0"/>
              <a:t> MTX </a:t>
            </a:r>
            <a:r>
              <a:rPr lang="it-IT" dirty="0" err="1" smtClean="0"/>
              <a:t>is</a:t>
            </a:r>
            <a:r>
              <a:rPr lang="it-IT" dirty="0" smtClean="0"/>
              <a:t> </a:t>
            </a:r>
            <a:r>
              <a:rPr lang="it-IT" dirty="0" err="1" smtClean="0"/>
              <a:t>still</a:t>
            </a:r>
            <a:r>
              <a:rPr lang="it-IT" dirty="0" smtClean="0"/>
              <a:t> </a:t>
            </a:r>
            <a:r>
              <a:rPr lang="it-IT" dirty="0" err="1" smtClean="0"/>
              <a:t>perceived</a:t>
            </a:r>
            <a:r>
              <a:rPr lang="it-IT" dirty="0" smtClean="0"/>
              <a:t> and </a:t>
            </a:r>
            <a:r>
              <a:rPr lang="it-IT" dirty="0" err="1" smtClean="0"/>
              <a:t>considered</a:t>
            </a:r>
            <a:r>
              <a:rPr lang="it-IT" dirty="0" smtClean="0"/>
              <a:t> </a:t>
            </a:r>
            <a:r>
              <a:rPr lang="it-IT" dirty="0" err="1" smtClean="0"/>
              <a:t>as</a:t>
            </a:r>
            <a:r>
              <a:rPr lang="it-IT" dirty="0" smtClean="0"/>
              <a:t> the first line </a:t>
            </a:r>
            <a:r>
              <a:rPr lang="it-IT" dirty="0" err="1" smtClean="0"/>
              <a:t>therapy</a:t>
            </a:r>
            <a:r>
              <a:rPr lang="it-IT" dirty="0" smtClean="0"/>
              <a:t> and the anchor </a:t>
            </a:r>
            <a:r>
              <a:rPr lang="it-IT" dirty="0" err="1" smtClean="0"/>
              <a:t>drug</a:t>
            </a:r>
            <a:r>
              <a:rPr lang="it-IT" dirty="0" smtClean="0"/>
              <a:t> in the treatment of RA </a:t>
            </a:r>
            <a:r>
              <a:rPr lang="it-IT" dirty="0" err="1" smtClean="0"/>
              <a:t>it</a:t>
            </a:r>
            <a:r>
              <a:rPr lang="it-IT" dirty="0" smtClean="0"/>
              <a:t> </a:t>
            </a:r>
            <a:r>
              <a:rPr lang="it-IT" dirty="0" err="1" smtClean="0"/>
              <a:t>is</a:t>
            </a:r>
            <a:r>
              <a:rPr lang="it-IT" dirty="0" smtClean="0"/>
              <a:t> </a:t>
            </a:r>
            <a:r>
              <a:rPr lang="it-IT" dirty="0" err="1" smtClean="0"/>
              <a:t>quite</a:t>
            </a:r>
            <a:r>
              <a:rPr lang="it-IT" dirty="0" smtClean="0"/>
              <a:t> </a:t>
            </a:r>
            <a:r>
              <a:rPr lang="it-IT" dirty="0" err="1" smtClean="0"/>
              <a:t>surprising</a:t>
            </a:r>
            <a:r>
              <a:rPr lang="it-IT" dirty="0" smtClean="0"/>
              <a:t> </a:t>
            </a:r>
            <a:r>
              <a:rPr lang="it-IT" dirty="0" err="1" smtClean="0"/>
              <a:t>that</a:t>
            </a:r>
            <a:r>
              <a:rPr lang="it-IT" dirty="0" smtClean="0"/>
              <a:t> </a:t>
            </a:r>
            <a:r>
              <a:rPr lang="it-IT" dirty="0" err="1" smtClean="0"/>
              <a:t>there</a:t>
            </a:r>
            <a:r>
              <a:rPr lang="it-IT" dirty="0" smtClean="0"/>
              <a:t> </a:t>
            </a:r>
            <a:r>
              <a:rPr lang="it-IT" dirty="0" err="1" smtClean="0"/>
              <a:t>is</a:t>
            </a:r>
            <a:r>
              <a:rPr lang="it-IT" dirty="0" smtClean="0"/>
              <a:t> an </a:t>
            </a:r>
            <a:r>
              <a:rPr lang="it-IT" dirty="0" err="1" smtClean="0"/>
              <a:t>overall</a:t>
            </a:r>
            <a:r>
              <a:rPr lang="it-IT" dirty="0" smtClean="0"/>
              <a:t> </a:t>
            </a:r>
            <a:r>
              <a:rPr lang="it-IT" dirty="0" err="1" smtClean="0"/>
              <a:t>underuse</a:t>
            </a:r>
            <a:r>
              <a:rPr lang="it-IT" dirty="0" smtClean="0"/>
              <a:t>.</a:t>
            </a:r>
            <a:r>
              <a:rPr lang="it-IT" baseline="0" dirty="0" smtClean="0"/>
              <a:t> In </a:t>
            </a:r>
            <a:r>
              <a:rPr lang="it-IT" baseline="0" dirty="0" err="1" smtClean="0"/>
              <a:t>this</a:t>
            </a:r>
            <a:r>
              <a:rPr lang="it-IT" baseline="0" dirty="0" smtClean="0"/>
              <a:t> </a:t>
            </a:r>
            <a:r>
              <a:rPr lang="it-IT" baseline="0" dirty="0" err="1" smtClean="0"/>
              <a:t>survey</a:t>
            </a:r>
            <a:r>
              <a:rPr lang="it-IT" baseline="0" dirty="0" smtClean="0"/>
              <a:t> </a:t>
            </a:r>
            <a:r>
              <a:rPr lang="it-IT" baseline="0" dirty="0" err="1" smtClean="0"/>
              <a:t>using</a:t>
            </a:r>
            <a:r>
              <a:rPr lang="it-IT" baseline="0" dirty="0" smtClean="0"/>
              <a:t> a large database </a:t>
            </a:r>
            <a:r>
              <a:rPr lang="it-IT" baseline="0" dirty="0" err="1" smtClean="0"/>
              <a:t>including</a:t>
            </a:r>
            <a:r>
              <a:rPr lang="it-IT" baseline="0" dirty="0" smtClean="0"/>
              <a:t> more </a:t>
            </a:r>
            <a:r>
              <a:rPr lang="it-IT" baseline="0" dirty="0" err="1" smtClean="0"/>
              <a:t>than</a:t>
            </a:r>
            <a:r>
              <a:rPr lang="it-IT" baseline="0" dirty="0" smtClean="0"/>
              <a:t> 52000 RA </a:t>
            </a:r>
            <a:r>
              <a:rPr lang="it-IT" baseline="0" dirty="0" err="1" smtClean="0"/>
              <a:t>patients</a:t>
            </a:r>
            <a:r>
              <a:rPr lang="it-IT" baseline="0" dirty="0" smtClean="0"/>
              <a:t> (of </a:t>
            </a:r>
            <a:r>
              <a:rPr lang="it-IT" baseline="0" dirty="0" err="1" smtClean="0"/>
              <a:t>whom</a:t>
            </a:r>
            <a:r>
              <a:rPr lang="it-IT" baseline="0" dirty="0" smtClean="0"/>
              <a:t> more </a:t>
            </a:r>
            <a:r>
              <a:rPr lang="it-IT" baseline="0" dirty="0" err="1" smtClean="0"/>
              <a:t>than</a:t>
            </a:r>
            <a:r>
              <a:rPr lang="it-IT" baseline="0" dirty="0" smtClean="0"/>
              <a:t> 35000 </a:t>
            </a:r>
            <a:r>
              <a:rPr lang="it-IT" baseline="0" dirty="0" err="1" smtClean="0"/>
              <a:t>were</a:t>
            </a:r>
            <a:r>
              <a:rPr lang="it-IT" baseline="0" dirty="0" smtClean="0"/>
              <a:t> </a:t>
            </a:r>
            <a:r>
              <a:rPr lang="it-IT" baseline="0" dirty="0" err="1" smtClean="0"/>
              <a:t>taking</a:t>
            </a:r>
            <a:r>
              <a:rPr lang="it-IT" baseline="0" dirty="0" smtClean="0"/>
              <a:t> MTX) from </a:t>
            </a:r>
            <a:r>
              <a:rPr lang="it-IT" sz="1200" dirty="0" smtClean="0">
                <a:solidFill>
                  <a:prstClr val="black"/>
                </a:solidFill>
              </a:rPr>
              <a:t>Symphony </a:t>
            </a:r>
            <a:r>
              <a:rPr lang="it-IT" sz="1200" dirty="0" err="1" smtClean="0">
                <a:solidFill>
                  <a:prstClr val="black"/>
                </a:solidFill>
              </a:rPr>
              <a:t>Health</a:t>
            </a:r>
            <a:r>
              <a:rPr lang="it-IT" sz="1200" dirty="0" smtClean="0">
                <a:solidFill>
                  <a:prstClr val="black"/>
                </a:solidFill>
              </a:rPr>
              <a:t> Solutions </a:t>
            </a:r>
            <a:r>
              <a:rPr lang="it-IT" sz="1200" dirty="0" err="1" smtClean="0">
                <a:solidFill>
                  <a:prstClr val="black"/>
                </a:solidFill>
              </a:rPr>
              <a:t>Integrated</a:t>
            </a:r>
            <a:r>
              <a:rPr lang="it-IT" sz="1200" dirty="0" smtClean="0">
                <a:solidFill>
                  <a:prstClr val="black"/>
                </a:solidFill>
              </a:rPr>
              <a:t> </a:t>
            </a:r>
            <a:r>
              <a:rPr lang="it-IT" sz="1200" dirty="0" err="1" smtClean="0">
                <a:solidFill>
                  <a:prstClr val="black"/>
                </a:solidFill>
              </a:rPr>
              <a:t>Dataverse</a:t>
            </a:r>
            <a:r>
              <a:rPr lang="it-IT" sz="1200" dirty="0" smtClean="0">
                <a:solidFill>
                  <a:prstClr val="black"/>
                </a:solidFill>
              </a:rPr>
              <a:t> </a:t>
            </a:r>
            <a:r>
              <a:rPr lang="it-IT" sz="1200" dirty="0" err="1" smtClean="0">
                <a:solidFill>
                  <a:prstClr val="black"/>
                </a:solidFill>
              </a:rPr>
              <a:t>between</a:t>
            </a:r>
            <a:r>
              <a:rPr lang="it-IT" sz="1200" dirty="0" smtClean="0">
                <a:solidFill>
                  <a:prstClr val="black"/>
                </a:solidFill>
              </a:rPr>
              <a:t> 2009-2014 </a:t>
            </a:r>
            <a:r>
              <a:rPr lang="it-IT" sz="1200" dirty="0" err="1" smtClean="0">
                <a:solidFill>
                  <a:prstClr val="black"/>
                </a:solidFill>
              </a:rPr>
              <a:t>has</a:t>
            </a:r>
            <a:r>
              <a:rPr lang="it-IT" sz="1200" dirty="0" smtClean="0">
                <a:solidFill>
                  <a:prstClr val="black"/>
                </a:solidFill>
              </a:rPr>
              <a:t> </a:t>
            </a:r>
            <a:r>
              <a:rPr lang="it-IT" sz="1200" dirty="0" err="1" smtClean="0">
                <a:solidFill>
                  <a:prstClr val="black"/>
                </a:solidFill>
              </a:rPr>
              <a:t>shown</a:t>
            </a:r>
            <a:r>
              <a:rPr lang="it-IT" sz="1200" dirty="0" smtClean="0">
                <a:solidFill>
                  <a:prstClr val="black"/>
                </a:solidFill>
              </a:rPr>
              <a:t> </a:t>
            </a:r>
            <a:r>
              <a:rPr lang="it-IT" sz="1200" dirty="0" err="1" smtClean="0">
                <a:solidFill>
                  <a:prstClr val="black"/>
                </a:solidFill>
              </a:rPr>
              <a:t>that</a:t>
            </a:r>
            <a:r>
              <a:rPr lang="it-IT" sz="1200" dirty="0" smtClean="0">
                <a:solidFill>
                  <a:prstClr val="black"/>
                </a:solidFill>
              </a:rPr>
              <a:t> in US </a:t>
            </a:r>
            <a:r>
              <a:rPr lang="it-IT" sz="1200" b="1" dirty="0" err="1" smtClean="0">
                <a:solidFill>
                  <a:srgbClr val="C00000"/>
                </a:solidFill>
              </a:rPr>
              <a:t>Only</a:t>
            </a:r>
            <a:r>
              <a:rPr lang="it-IT" sz="1200" b="1" dirty="0" smtClean="0">
                <a:solidFill>
                  <a:srgbClr val="C00000"/>
                </a:solidFill>
              </a:rPr>
              <a:t> </a:t>
            </a:r>
            <a:r>
              <a:rPr lang="en-US" sz="1200" b="1" dirty="0" smtClean="0">
                <a:solidFill>
                  <a:srgbClr val="C00000"/>
                </a:solidFill>
              </a:rPr>
              <a:t>37 % </a:t>
            </a:r>
            <a:r>
              <a:rPr lang="en-US" sz="1200" dirty="0" smtClean="0"/>
              <a:t>of patients were taking </a:t>
            </a:r>
            <a:r>
              <a:rPr lang="en-US" sz="1200" b="1" dirty="0" smtClean="0"/>
              <a:t>&gt;</a:t>
            </a:r>
            <a:r>
              <a:rPr lang="en-US" sz="1200" b="1" dirty="0" smtClean="0">
                <a:latin typeface="+mn-lt"/>
                <a:cs typeface="Calibri"/>
              </a:rPr>
              <a:t> </a:t>
            </a:r>
            <a:r>
              <a:rPr lang="en-US" sz="1200" b="1" dirty="0" smtClean="0"/>
              <a:t>15 mg/week </a:t>
            </a:r>
            <a:r>
              <a:rPr lang="en-US" sz="1200" dirty="0" smtClean="0"/>
              <a:t>of oral MTX when a biologic agent was started and </a:t>
            </a:r>
            <a:r>
              <a:rPr lang="en-US" sz="1200" b="1" dirty="0" smtClean="0">
                <a:solidFill>
                  <a:srgbClr val="C00000"/>
                </a:solidFill>
              </a:rPr>
              <a:t>41 % </a:t>
            </a:r>
            <a:r>
              <a:rPr lang="en-US" sz="1200" dirty="0" smtClean="0"/>
              <a:t>of patients started biologic agent in the </a:t>
            </a:r>
            <a:r>
              <a:rPr lang="en-US" sz="1200" b="1" dirty="0" smtClean="0"/>
              <a:t>first 3 months </a:t>
            </a:r>
            <a:r>
              <a:rPr lang="en-US" sz="1200" dirty="0" smtClean="0"/>
              <a:t>of MTX therapy. Largely before efficacy</a:t>
            </a:r>
            <a:r>
              <a:rPr lang="en-US" sz="1200" baseline="0" dirty="0" smtClean="0"/>
              <a:t> of MTX can be judged appropriately</a:t>
            </a:r>
            <a:endParaRPr lang="it-IT"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it-IT" sz="1200" dirty="0" smtClean="0">
              <a:solidFill>
                <a:prstClr val="black"/>
              </a:solidFill>
            </a:endParaRP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28</a:t>
            </a:fld>
            <a:endParaRPr lang="it-IT"/>
          </a:p>
        </p:txBody>
      </p:sp>
    </p:spTree>
    <p:extLst>
      <p:ext uri="{BB962C8B-B14F-4D97-AF65-F5344CB8AC3E}">
        <p14:creationId xmlns:p14="http://schemas.microsoft.com/office/powerpoint/2010/main" val="3440013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dirty="0" smtClean="0"/>
              <a:t>In this </a:t>
            </a:r>
            <a:r>
              <a:rPr lang="en-US" sz="1200" dirty="0" err="1" smtClean="0"/>
              <a:t>Multicentre</a:t>
            </a:r>
            <a:r>
              <a:rPr lang="en-US" sz="1200" dirty="0" smtClean="0"/>
              <a:t> survey on Italian patients with RA on treatment with MTX for at least 12 months 1336 patients were included.</a:t>
            </a:r>
            <a:endParaRPr lang="it-IT" sz="1200" dirty="0" smtClean="0"/>
          </a:p>
          <a:p>
            <a:r>
              <a:rPr lang="en-US" sz="1200" b="1" dirty="0" smtClean="0">
                <a:solidFill>
                  <a:srgbClr val="C00000"/>
                </a:solidFill>
              </a:rPr>
              <a:t>&lt; 40% </a:t>
            </a:r>
            <a:r>
              <a:rPr lang="en-US" sz="1200" dirty="0" smtClean="0"/>
              <a:t>had started treatment with MTX within 3-6 months from the diagnosis and </a:t>
            </a:r>
            <a:r>
              <a:rPr lang="en-US" sz="1200" b="1" dirty="0" smtClean="0">
                <a:solidFill>
                  <a:srgbClr val="C00000"/>
                </a:solidFill>
              </a:rPr>
              <a:t>nearly 30% of them</a:t>
            </a:r>
            <a:r>
              <a:rPr lang="en-US" sz="1200" dirty="0" smtClean="0"/>
              <a:t> were prescribed with an initial dose of MTX between 12.5 and 15 mg/week</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Overall </a:t>
            </a:r>
            <a:r>
              <a:rPr lang="en-US" i="1" dirty="0" smtClean="0"/>
              <a:t>While a good adherence  of Italian rheumatologists to recommendations regarding safety has been observed</a:t>
            </a:r>
            <a:endParaRPr lang="it-IT"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sz="1200" b="1" dirty="0" smtClean="0"/>
              <a:t>a Suboptimal approach in terms of time and dosage of  MTX in the early phases of the disease has emerged</a:t>
            </a:r>
            <a:endParaRPr lang="it-IT" sz="1200" b="1" dirty="0" smtClean="0"/>
          </a:p>
          <a:p>
            <a:endParaRPr lang="en-US" i="1" dirty="0" smtClean="0"/>
          </a:p>
        </p:txBody>
      </p:sp>
      <p:sp>
        <p:nvSpPr>
          <p:cNvPr id="4" name="Segnaposto numero diapositiva 3"/>
          <p:cNvSpPr>
            <a:spLocks noGrp="1"/>
          </p:cNvSpPr>
          <p:nvPr>
            <p:ph type="sldNum" sz="quarter" idx="10"/>
          </p:nvPr>
        </p:nvSpPr>
        <p:spPr/>
        <p:txBody>
          <a:bodyPr/>
          <a:lstStyle/>
          <a:p>
            <a:fld id="{EC50A820-D7AB-4AD0-AC03-8DBE2FBD627F}" type="slidenum">
              <a:rPr lang="it-IT" smtClean="0"/>
              <a:t>29</a:t>
            </a:fld>
            <a:endParaRPr lang="it-IT"/>
          </a:p>
        </p:txBody>
      </p:sp>
    </p:spTree>
    <p:extLst>
      <p:ext uri="{BB962C8B-B14F-4D97-AF65-F5344CB8AC3E}">
        <p14:creationId xmlns:p14="http://schemas.microsoft.com/office/powerpoint/2010/main" val="17538411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In </a:t>
            </a:r>
            <a:r>
              <a:rPr lang="it-IT" dirty="0" err="1" smtClean="0"/>
              <a:t>favour</a:t>
            </a:r>
            <a:r>
              <a:rPr lang="it-IT" dirty="0" smtClean="0"/>
              <a:t> of the </a:t>
            </a:r>
            <a:r>
              <a:rPr lang="it-IT" dirty="0" err="1" smtClean="0"/>
              <a:t>predictable</a:t>
            </a:r>
            <a:r>
              <a:rPr lang="it-IT" baseline="0" dirty="0" smtClean="0"/>
              <a:t> benefit </a:t>
            </a:r>
            <a:r>
              <a:rPr lang="it-IT" baseline="0" dirty="0" err="1" smtClean="0"/>
              <a:t>associated</a:t>
            </a:r>
            <a:r>
              <a:rPr lang="it-IT" baseline="0" dirty="0" smtClean="0"/>
              <a:t> with appropriate use of MTX are the </a:t>
            </a:r>
            <a:r>
              <a:rPr lang="it-IT" baseline="0" dirty="0" err="1" smtClean="0"/>
              <a:t>results</a:t>
            </a:r>
            <a:r>
              <a:rPr lang="it-IT" baseline="0" dirty="0" smtClean="0"/>
              <a:t> of  </a:t>
            </a:r>
            <a:r>
              <a:rPr lang="it-IT" baseline="0" dirty="0" err="1" smtClean="0"/>
              <a:t>this</a:t>
            </a:r>
            <a:r>
              <a:rPr lang="it-IT" baseline="0" dirty="0" smtClean="0"/>
              <a:t> </a:t>
            </a:r>
            <a:r>
              <a:rPr lang="it-IT" baseline="0" dirty="0" err="1" smtClean="0"/>
              <a:t>study</a:t>
            </a:r>
            <a:r>
              <a:rPr lang="it-IT" baseline="0" dirty="0" smtClean="0"/>
              <a:t> from the ESPOIR </a:t>
            </a:r>
            <a:r>
              <a:rPr lang="it-IT" baseline="0" dirty="0" err="1" smtClean="0"/>
              <a:t>cohort</a:t>
            </a:r>
            <a:r>
              <a:rPr lang="it-IT" baseline="0" dirty="0" smtClean="0"/>
              <a:t> </a:t>
            </a:r>
            <a:r>
              <a:rPr lang="it-IT" baseline="0" dirty="0" err="1" smtClean="0"/>
              <a:t>where</a:t>
            </a:r>
            <a:r>
              <a:rPr lang="it-IT" baseline="0" dirty="0" smtClean="0"/>
              <a:t> </a:t>
            </a:r>
            <a:r>
              <a:rPr lang="it-IT" baseline="0" dirty="0" err="1" smtClean="0"/>
              <a:t>Optimal</a:t>
            </a:r>
            <a:r>
              <a:rPr lang="it-IT" baseline="0" dirty="0" smtClean="0"/>
              <a:t> MTX </a:t>
            </a:r>
            <a:r>
              <a:rPr lang="it-IT" baseline="0" dirty="0" err="1" smtClean="0"/>
              <a:t>dosage</a:t>
            </a:r>
            <a:r>
              <a:rPr lang="it-IT" baseline="0" dirty="0" smtClean="0"/>
              <a:t> (</a:t>
            </a:r>
            <a:r>
              <a:rPr lang="it-IT" baseline="0" dirty="0" err="1" smtClean="0"/>
              <a:t>defined</a:t>
            </a:r>
            <a:r>
              <a:rPr lang="it-IT" baseline="0" dirty="0" smtClean="0"/>
              <a:t> </a:t>
            </a:r>
            <a:r>
              <a:rPr lang="it-IT" baseline="0" dirty="0" err="1" smtClean="0"/>
              <a:t>as</a:t>
            </a:r>
            <a:r>
              <a:rPr lang="it-IT" baseline="0" dirty="0" smtClean="0"/>
              <a:t> </a:t>
            </a:r>
            <a:r>
              <a:rPr lang="en-US" sz="1200" b="1" dirty="0" smtClean="0"/>
              <a:t>≥ 10 mg/week during the first 3 months</a:t>
            </a:r>
            <a:r>
              <a:rPr lang="en-US" sz="1200" dirty="0" smtClean="0"/>
              <a:t>, with </a:t>
            </a:r>
            <a:r>
              <a:rPr lang="en-US" sz="1200" b="1" dirty="0" smtClean="0"/>
              <a:t>escalation to ≥ 20 mg/week or 0.3 mg/kg/week at 6 months</a:t>
            </a:r>
            <a:r>
              <a:rPr lang="en-US" sz="1200" dirty="0" smtClean="0"/>
              <a:t> if DAS28 )remission is not achieved) was related with</a:t>
            </a:r>
            <a:r>
              <a:rPr lang="en-US" sz="1200" baseline="0" dirty="0" smtClean="0"/>
              <a:t> better clinical and functional outcomes. So there is a need to </a:t>
            </a:r>
            <a:r>
              <a:rPr lang="en-US" sz="1200" baseline="0" dirty="0" err="1" smtClean="0"/>
              <a:t>ptimize</a:t>
            </a:r>
            <a:r>
              <a:rPr lang="en-US" sz="1200" baseline="0" dirty="0" smtClean="0"/>
              <a:t> usage and dosage of MTX</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30</a:t>
            </a:fld>
            <a:endParaRPr lang="it-IT"/>
          </a:p>
        </p:txBody>
      </p:sp>
    </p:spTree>
    <p:extLst>
      <p:ext uri="{BB962C8B-B14F-4D97-AF65-F5344CB8AC3E}">
        <p14:creationId xmlns:p14="http://schemas.microsoft.com/office/powerpoint/2010/main" val="3219836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With </a:t>
            </a:r>
            <a:r>
              <a:rPr lang="it-IT" dirty="0" err="1" smtClean="0"/>
              <a:t>regard</a:t>
            </a:r>
            <a:r>
              <a:rPr lang="it-IT" dirty="0" smtClean="0"/>
              <a:t> to </a:t>
            </a:r>
            <a:r>
              <a:rPr lang="it-IT" dirty="0" err="1" smtClean="0"/>
              <a:t>what</a:t>
            </a:r>
            <a:r>
              <a:rPr lang="it-IT" dirty="0" smtClean="0"/>
              <a:t> </a:t>
            </a:r>
            <a:r>
              <a:rPr lang="it-IT" dirty="0" err="1" smtClean="0"/>
              <a:t>we</a:t>
            </a:r>
            <a:r>
              <a:rPr lang="it-IT" dirty="0" smtClean="0"/>
              <a:t> </a:t>
            </a:r>
            <a:r>
              <a:rPr lang="it-IT" dirty="0" err="1" smtClean="0"/>
              <a:t>have</a:t>
            </a:r>
            <a:r>
              <a:rPr lang="it-IT" dirty="0" smtClean="0"/>
              <a:t> learnt I </a:t>
            </a:r>
            <a:r>
              <a:rPr lang="it-IT" dirty="0" err="1" smtClean="0"/>
              <a:t>will</a:t>
            </a:r>
            <a:r>
              <a:rPr lang="it-IT" dirty="0" smtClean="0"/>
              <a:t> </a:t>
            </a:r>
            <a:r>
              <a:rPr lang="it-IT" dirty="0" err="1" smtClean="0"/>
              <a:t>briefly</a:t>
            </a:r>
            <a:r>
              <a:rPr lang="it-IT" dirty="0" smtClean="0"/>
              <a:t> talk </a:t>
            </a:r>
            <a:r>
              <a:rPr lang="it-IT" dirty="0" err="1" smtClean="0"/>
              <a:t>about</a:t>
            </a:r>
            <a:r>
              <a:rPr lang="it-IT" dirty="0" smtClean="0"/>
              <a:t> …</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4</a:t>
            </a:fld>
            <a:endParaRPr lang="it-IT"/>
          </a:p>
        </p:txBody>
      </p:sp>
    </p:spTree>
    <p:extLst>
      <p:ext uri="{BB962C8B-B14F-4D97-AF65-F5344CB8AC3E}">
        <p14:creationId xmlns:p14="http://schemas.microsoft.com/office/powerpoint/2010/main" val="10788729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Another </a:t>
            </a:r>
            <a:r>
              <a:rPr lang="it-IT" dirty="0" err="1" smtClean="0"/>
              <a:t>relevant</a:t>
            </a:r>
            <a:r>
              <a:rPr lang="it-IT" dirty="0" smtClean="0"/>
              <a:t> </a:t>
            </a:r>
            <a:r>
              <a:rPr lang="it-IT" dirty="0" err="1" smtClean="0"/>
              <a:t>point</a:t>
            </a:r>
            <a:r>
              <a:rPr lang="it-IT" dirty="0" smtClean="0"/>
              <a:t> </a:t>
            </a:r>
            <a:r>
              <a:rPr lang="it-IT" dirty="0" err="1" smtClean="0"/>
              <a:t>is</a:t>
            </a:r>
            <a:r>
              <a:rPr lang="it-IT" dirty="0" smtClean="0"/>
              <a:t> </a:t>
            </a:r>
            <a:r>
              <a:rPr lang="it-IT" dirty="0" err="1" smtClean="0"/>
              <a:t>how</a:t>
            </a:r>
            <a:r>
              <a:rPr lang="it-IT" dirty="0" smtClean="0"/>
              <a:t> to </a:t>
            </a:r>
            <a:r>
              <a:rPr lang="it-IT" dirty="0" err="1" smtClean="0"/>
              <a:t>manage</a:t>
            </a:r>
            <a:r>
              <a:rPr lang="it-IT" dirty="0" smtClean="0"/>
              <a:t> MTX </a:t>
            </a:r>
            <a:r>
              <a:rPr lang="it-IT" dirty="0" err="1" smtClean="0"/>
              <a:t>intolerance</a:t>
            </a:r>
            <a:r>
              <a:rPr lang="it-IT"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altLang="it-IT" sz="1200" dirty="0" smtClean="0">
                <a:latin typeface="Calibri" pitchFamily="34" charset="0"/>
              </a:rPr>
              <a:t>As you know a relevant % of patients taking MTX withdraw MTX because of </a:t>
            </a:r>
            <a:r>
              <a:rPr lang="en-US" altLang="it-IT" sz="1200" dirty="0" err="1" smtClean="0">
                <a:latin typeface="Calibri" pitchFamily="34" charset="0"/>
              </a:rPr>
              <a:t>Aes</a:t>
            </a:r>
            <a:r>
              <a:rPr lang="en-US" altLang="it-IT" sz="1200" dirty="0" smtClean="0">
                <a:latin typeface="Calibri" pitchFamily="34" charset="0"/>
              </a:rPr>
              <a:t>. We also know that Patients taking MTX are more likely to discontinue therapy because of </a:t>
            </a:r>
            <a:r>
              <a:rPr lang="en-US" altLang="it-IT" sz="1200" b="1" u="sng" dirty="0" smtClean="0">
                <a:latin typeface="Calibri" pitchFamily="34" charset="0"/>
              </a:rPr>
              <a:t>adverse drug effects</a:t>
            </a:r>
            <a:r>
              <a:rPr lang="en-US" altLang="it-IT" sz="1200" dirty="0" smtClean="0">
                <a:latin typeface="Calibri" pitchFamily="34" charset="0"/>
              </a:rPr>
              <a:t> than because of lack of efficacy</a:t>
            </a:r>
            <a:endParaRPr lang="en-US" altLang="it-IT" sz="1200" b="0" dirty="0" smtClean="0">
              <a:latin typeface="Calibri" pitchFamily="34" charset="0"/>
            </a:endParaRP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31</a:t>
            </a:fld>
            <a:endParaRPr lang="it-IT"/>
          </a:p>
        </p:txBody>
      </p:sp>
    </p:spTree>
    <p:extLst>
      <p:ext uri="{BB962C8B-B14F-4D97-AF65-F5344CB8AC3E}">
        <p14:creationId xmlns:p14="http://schemas.microsoft.com/office/powerpoint/2010/main" val="9727234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Unfortunately</a:t>
            </a:r>
            <a:r>
              <a:rPr lang="it-IT" baseline="0" dirty="0" smtClean="0"/>
              <a:t> </a:t>
            </a:r>
            <a:r>
              <a:rPr lang="it-IT" baseline="0" dirty="0" err="1" smtClean="0"/>
              <a:t>Aes</a:t>
            </a:r>
            <a:r>
              <a:rPr lang="it-IT" baseline="0" dirty="0" smtClean="0"/>
              <a:t> </a:t>
            </a:r>
            <a:r>
              <a:rPr lang="it-IT" baseline="0" dirty="0" err="1" smtClean="0"/>
              <a:t>related</a:t>
            </a:r>
            <a:r>
              <a:rPr lang="it-IT" baseline="0" dirty="0" smtClean="0"/>
              <a:t> to MTX are </a:t>
            </a:r>
            <a:r>
              <a:rPr lang="it-IT" baseline="0" dirty="0" err="1" smtClean="0"/>
              <a:t>substantially</a:t>
            </a:r>
            <a:r>
              <a:rPr lang="it-IT" baseline="0" dirty="0" smtClean="0"/>
              <a:t> </a:t>
            </a:r>
            <a:r>
              <a:rPr lang="it-IT" baseline="0" dirty="0" err="1" smtClean="0"/>
              <a:t>unpredictable</a:t>
            </a:r>
            <a:r>
              <a:rPr lang="it-IT" baseline="0" dirty="0" smtClean="0"/>
              <a:t>. </a:t>
            </a:r>
            <a:r>
              <a:rPr lang="it-IT" baseline="0" dirty="0" err="1" smtClean="0"/>
              <a:t>However</a:t>
            </a:r>
            <a:r>
              <a:rPr lang="it-IT" baseline="0" dirty="0" smtClean="0"/>
              <a:t> some </a:t>
            </a:r>
            <a:r>
              <a:rPr lang="it-IT" baseline="0" dirty="0" err="1" smtClean="0"/>
              <a:t>attempts</a:t>
            </a:r>
            <a:r>
              <a:rPr lang="it-IT" baseline="0" dirty="0" smtClean="0"/>
              <a:t> </a:t>
            </a:r>
            <a:r>
              <a:rPr lang="it-IT" baseline="0" dirty="0" err="1" smtClean="0"/>
              <a:t>have</a:t>
            </a:r>
            <a:r>
              <a:rPr lang="it-IT" baseline="0" dirty="0" smtClean="0"/>
              <a:t> </a:t>
            </a:r>
            <a:r>
              <a:rPr lang="it-IT" baseline="0" dirty="0" err="1" smtClean="0"/>
              <a:t>been</a:t>
            </a:r>
            <a:r>
              <a:rPr lang="it-IT" baseline="0" dirty="0" smtClean="0"/>
              <a:t> made to </a:t>
            </a:r>
            <a:r>
              <a:rPr lang="it-IT" baseline="0" dirty="0" err="1" smtClean="0"/>
              <a:t>identify</a:t>
            </a:r>
            <a:r>
              <a:rPr lang="it-IT" baseline="0" dirty="0" smtClean="0"/>
              <a:t> </a:t>
            </a:r>
            <a:r>
              <a:rPr lang="it-IT" baseline="0" dirty="0" err="1" smtClean="0"/>
              <a:t>risk</a:t>
            </a:r>
            <a:r>
              <a:rPr lang="it-IT" baseline="0" dirty="0" smtClean="0"/>
              <a:t> </a:t>
            </a:r>
            <a:r>
              <a:rPr lang="it-IT" baseline="0" dirty="0" err="1" smtClean="0"/>
              <a:t>factors</a:t>
            </a:r>
            <a:r>
              <a:rPr lang="it-IT" baseline="0" dirty="0" smtClean="0"/>
              <a:t> for some </a:t>
            </a:r>
            <a:r>
              <a:rPr lang="it-IT" baseline="0" dirty="0" err="1" smtClean="0"/>
              <a:t>relevant</a:t>
            </a:r>
            <a:r>
              <a:rPr lang="it-IT" baseline="0" dirty="0" smtClean="0"/>
              <a:t> </a:t>
            </a:r>
            <a:r>
              <a:rPr lang="it-IT" baseline="0" dirty="0" err="1" smtClean="0"/>
              <a:t>Aes</a:t>
            </a:r>
            <a:r>
              <a:rPr lang="it-IT" baseline="0" dirty="0" smtClean="0"/>
              <a:t> </a:t>
            </a:r>
            <a:r>
              <a:rPr lang="it-IT" baseline="0" dirty="0" err="1" smtClean="0"/>
              <a:t>such</a:t>
            </a:r>
            <a:r>
              <a:rPr lang="it-IT" baseline="0" dirty="0" smtClean="0"/>
              <a:t> </a:t>
            </a:r>
            <a:r>
              <a:rPr lang="it-IT" baseline="0" dirty="0" err="1" smtClean="0"/>
              <a:t>as</a:t>
            </a:r>
            <a:r>
              <a:rPr lang="it-IT" baseline="0" dirty="0" smtClean="0"/>
              <a:t> </a:t>
            </a:r>
            <a:r>
              <a:rPr lang="it-IT" baseline="0" dirty="0" err="1" smtClean="0"/>
              <a:t>haematologic</a:t>
            </a:r>
            <a:r>
              <a:rPr lang="it-IT" baseline="0" dirty="0" smtClean="0"/>
              <a:t> and </a:t>
            </a:r>
            <a:r>
              <a:rPr lang="it-IT" baseline="0" dirty="0" err="1" smtClean="0"/>
              <a:t>liver</a:t>
            </a:r>
            <a:r>
              <a:rPr lang="it-IT" baseline="0" dirty="0" smtClean="0"/>
              <a:t> </a:t>
            </a:r>
            <a:r>
              <a:rPr lang="it-IT" baseline="0" dirty="0" err="1" smtClean="0"/>
              <a:t>toxicity</a:t>
            </a:r>
            <a:r>
              <a:rPr lang="it-IT" baseline="0" dirty="0" smtClean="0"/>
              <a:t> and MTX </a:t>
            </a:r>
            <a:r>
              <a:rPr lang="it-IT" baseline="0" dirty="0" err="1" smtClean="0"/>
              <a:t>pneumonitis</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32</a:t>
            </a:fld>
            <a:endParaRPr lang="it-IT"/>
          </a:p>
        </p:txBody>
      </p:sp>
    </p:spTree>
    <p:extLst>
      <p:ext uri="{BB962C8B-B14F-4D97-AF65-F5344CB8AC3E}">
        <p14:creationId xmlns:p14="http://schemas.microsoft.com/office/powerpoint/2010/main" val="111683866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So, </a:t>
            </a:r>
            <a:r>
              <a:rPr lang="it-IT" dirty="0" err="1" smtClean="0"/>
              <a:t>how</a:t>
            </a:r>
            <a:r>
              <a:rPr lang="it-IT" dirty="0" smtClean="0"/>
              <a:t> to </a:t>
            </a:r>
            <a:r>
              <a:rPr lang="it-IT" dirty="0" err="1" smtClean="0"/>
              <a:t>manage</a:t>
            </a:r>
            <a:r>
              <a:rPr lang="it-IT" dirty="0" smtClean="0"/>
              <a:t> </a:t>
            </a:r>
            <a:r>
              <a:rPr lang="it-IT" dirty="0" err="1" smtClean="0"/>
              <a:t>patients</a:t>
            </a:r>
            <a:r>
              <a:rPr lang="it-IT" dirty="0" smtClean="0"/>
              <a:t> </a:t>
            </a:r>
            <a:r>
              <a:rPr lang="it-IT" dirty="0" err="1" smtClean="0"/>
              <a:t>taking</a:t>
            </a:r>
            <a:r>
              <a:rPr lang="it-IT" dirty="0" smtClean="0"/>
              <a:t> MTX </a:t>
            </a:r>
            <a:r>
              <a:rPr lang="it-IT" dirty="0" err="1" smtClean="0"/>
              <a:t>who</a:t>
            </a:r>
            <a:r>
              <a:rPr lang="it-IT" dirty="0" smtClean="0"/>
              <a:t> </a:t>
            </a:r>
            <a:r>
              <a:rPr lang="it-IT" dirty="0" err="1" smtClean="0"/>
              <a:t>poorly</a:t>
            </a:r>
            <a:r>
              <a:rPr lang="it-IT" dirty="0" smtClean="0"/>
              <a:t> </a:t>
            </a:r>
            <a:r>
              <a:rPr lang="it-IT" dirty="0" err="1" smtClean="0"/>
              <a:t>tolerate</a:t>
            </a:r>
            <a:r>
              <a:rPr lang="it-IT" dirty="0" smtClean="0"/>
              <a:t> </a:t>
            </a:r>
            <a:r>
              <a:rPr lang="it-IT" dirty="0" err="1" smtClean="0"/>
              <a:t>this</a:t>
            </a:r>
            <a:r>
              <a:rPr lang="it-IT" dirty="0" smtClean="0"/>
              <a:t> </a:t>
            </a:r>
            <a:r>
              <a:rPr lang="it-IT" dirty="0" err="1" smtClean="0"/>
              <a:t>drug</a:t>
            </a:r>
            <a:r>
              <a:rPr lang="it-IT" dirty="0" smtClean="0"/>
              <a:t>. </a:t>
            </a:r>
            <a:r>
              <a:rPr lang="it-IT" dirty="0" err="1" smtClean="0"/>
              <a:t>We</a:t>
            </a:r>
            <a:r>
              <a:rPr lang="it-IT" dirty="0" smtClean="0"/>
              <a:t> </a:t>
            </a:r>
            <a:r>
              <a:rPr lang="it-IT" dirty="0" err="1" smtClean="0"/>
              <a:t>have</a:t>
            </a:r>
            <a:r>
              <a:rPr lang="it-IT" dirty="0" smtClean="0"/>
              <a:t> to take in </a:t>
            </a:r>
            <a:r>
              <a:rPr lang="it-IT" dirty="0" err="1" smtClean="0"/>
              <a:t>mind</a:t>
            </a:r>
            <a:r>
              <a:rPr lang="it-IT" dirty="0" smtClean="0"/>
              <a:t> </a:t>
            </a:r>
            <a:r>
              <a:rPr lang="it-IT" dirty="0" err="1" smtClean="0"/>
              <a:t>that</a:t>
            </a:r>
            <a:r>
              <a:rPr lang="it-IT" dirty="0" smtClean="0"/>
              <a:t> some </a:t>
            </a:r>
            <a:r>
              <a:rPr lang="it-IT" dirty="0" err="1" smtClean="0"/>
              <a:t>AEs</a:t>
            </a:r>
            <a:r>
              <a:rPr lang="it-IT" dirty="0" smtClean="0"/>
              <a:t> </a:t>
            </a:r>
            <a:r>
              <a:rPr lang="it-IT" dirty="0" err="1" smtClean="0"/>
              <a:t>mainly</a:t>
            </a:r>
            <a:r>
              <a:rPr lang="it-IT" dirty="0" smtClean="0"/>
              <a:t> </a:t>
            </a:r>
            <a:r>
              <a:rPr lang="it-IT" dirty="0" err="1" smtClean="0"/>
              <a:t>linked</a:t>
            </a:r>
            <a:r>
              <a:rPr lang="it-IT" dirty="0" smtClean="0"/>
              <a:t> to the anti-proliferative </a:t>
            </a:r>
            <a:r>
              <a:rPr lang="it-IT" dirty="0" err="1" smtClean="0"/>
              <a:t>effect</a:t>
            </a:r>
            <a:r>
              <a:rPr lang="it-IT" dirty="0" smtClean="0"/>
              <a:t> of MTX are </a:t>
            </a:r>
            <a:r>
              <a:rPr lang="it-IT" dirty="0" err="1" smtClean="0"/>
              <a:t>related</a:t>
            </a:r>
            <a:r>
              <a:rPr lang="it-IT" dirty="0" smtClean="0"/>
              <a:t> to folate </a:t>
            </a:r>
            <a:r>
              <a:rPr lang="it-IT" dirty="0" err="1" smtClean="0"/>
              <a:t>antagonism</a:t>
            </a:r>
            <a:r>
              <a:rPr lang="it-IT" dirty="0" smtClean="0"/>
              <a:t> and can be </a:t>
            </a:r>
            <a:r>
              <a:rPr lang="it-IT" dirty="0" err="1" smtClean="0"/>
              <a:t>reversed</a:t>
            </a:r>
            <a:r>
              <a:rPr lang="it-IT" baseline="0" dirty="0" smtClean="0"/>
              <a:t> by folate </a:t>
            </a:r>
            <a:r>
              <a:rPr lang="it-IT" baseline="0" dirty="0" err="1" smtClean="0"/>
              <a:t>supplementation</a:t>
            </a:r>
            <a:r>
              <a:rPr lang="it-IT" baseline="0" dirty="0" smtClean="0"/>
              <a:t>.</a:t>
            </a:r>
          </a:p>
          <a:p>
            <a:r>
              <a:rPr lang="it-IT" baseline="0" dirty="0" err="1" smtClean="0"/>
              <a:t>Unfortunately</a:t>
            </a:r>
            <a:r>
              <a:rPr lang="it-IT" baseline="0" dirty="0" smtClean="0"/>
              <a:t> a </a:t>
            </a:r>
            <a:r>
              <a:rPr lang="it-IT" baseline="0" dirty="0" err="1" smtClean="0"/>
              <a:t>still</a:t>
            </a:r>
            <a:r>
              <a:rPr lang="it-IT" baseline="0" dirty="0" smtClean="0"/>
              <a:t> </a:t>
            </a:r>
            <a:r>
              <a:rPr lang="it-IT" baseline="0" dirty="0" err="1" smtClean="0"/>
              <a:t>heavy</a:t>
            </a:r>
            <a:r>
              <a:rPr lang="it-IT" baseline="0" dirty="0" smtClean="0"/>
              <a:t> </a:t>
            </a:r>
            <a:r>
              <a:rPr lang="it-IT" baseline="0" dirty="0" err="1" smtClean="0"/>
              <a:t>unmet</a:t>
            </a:r>
            <a:r>
              <a:rPr lang="it-IT" baseline="0" dirty="0" smtClean="0"/>
              <a:t> </a:t>
            </a:r>
            <a:r>
              <a:rPr lang="it-IT" baseline="0" dirty="0" err="1" smtClean="0"/>
              <a:t>need</a:t>
            </a:r>
            <a:r>
              <a:rPr lang="it-IT" baseline="0" dirty="0" smtClean="0"/>
              <a:t> </a:t>
            </a:r>
            <a:r>
              <a:rPr lang="it-IT" baseline="0" dirty="0" err="1" smtClean="0"/>
              <a:t>is</a:t>
            </a:r>
            <a:r>
              <a:rPr lang="it-IT" baseline="0" dirty="0" smtClean="0"/>
              <a:t> </a:t>
            </a:r>
            <a:r>
              <a:rPr lang="it-IT" baseline="0" dirty="0" err="1" smtClean="0"/>
              <a:t>how</a:t>
            </a:r>
            <a:r>
              <a:rPr lang="it-IT" baseline="0" dirty="0" smtClean="0"/>
              <a:t> to reverse and </a:t>
            </a:r>
            <a:r>
              <a:rPr lang="it-IT" baseline="0" dirty="0" err="1" smtClean="0"/>
              <a:t>manage</a:t>
            </a:r>
            <a:r>
              <a:rPr lang="it-IT" baseline="0" dirty="0" smtClean="0"/>
              <a:t> side </a:t>
            </a:r>
            <a:r>
              <a:rPr lang="it-IT" baseline="0" dirty="0" err="1" smtClean="0"/>
              <a:t>effects</a:t>
            </a:r>
            <a:r>
              <a:rPr lang="it-IT" baseline="0" dirty="0" smtClean="0"/>
              <a:t> </a:t>
            </a:r>
            <a:r>
              <a:rPr lang="it-IT" baseline="0" dirty="0" err="1" smtClean="0"/>
              <a:t>mainly</a:t>
            </a:r>
            <a:r>
              <a:rPr lang="it-IT" baseline="0" dirty="0" smtClean="0"/>
              <a:t> adenosine-</a:t>
            </a:r>
            <a:r>
              <a:rPr lang="it-IT" baseline="0" dirty="0" err="1" smtClean="0"/>
              <a:t>mediated</a:t>
            </a:r>
            <a:r>
              <a:rPr lang="it-IT" baseline="0" dirty="0" smtClean="0"/>
              <a:t> </a:t>
            </a:r>
            <a:r>
              <a:rPr lang="it-IT" baseline="0" dirty="0" err="1" smtClean="0"/>
              <a:t>sucha</a:t>
            </a:r>
            <a:r>
              <a:rPr lang="it-IT" baseline="0" dirty="0" smtClean="0"/>
              <a:t> </a:t>
            </a:r>
            <a:r>
              <a:rPr lang="it-IT" baseline="0" dirty="0" err="1" smtClean="0"/>
              <a:t>as</a:t>
            </a:r>
            <a:r>
              <a:rPr lang="it-IT" baseline="0" dirty="0" smtClean="0"/>
              <a:t> </a:t>
            </a:r>
            <a:r>
              <a:rPr lang="it-IT" baseline="0" dirty="0" err="1" smtClean="0"/>
              <a:t>neurologic</a:t>
            </a:r>
            <a:r>
              <a:rPr lang="it-IT" baseline="0" dirty="0" smtClean="0"/>
              <a:t> </a:t>
            </a:r>
            <a:r>
              <a:rPr lang="it-IT" baseline="0" dirty="0" err="1" smtClean="0"/>
              <a:t>effect</a:t>
            </a:r>
            <a:r>
              <a:rPr lang="it-IT" baseline="0" dirty="0" smtClean="0"/>
              <a:t>, pro-</a:t>
            </a:r>
            <a:r>
              <a:rPr lang="it-IT" baseline="0" dirty="0" err="1" smtClean="0"/>
              <a:t>fibrotic</a:t>
            </a:r>
            <a:r>
              <a:rPr lang="it-IT" baseline="0" dirty="0" smtClean="0"/>
              <a:t> </a:t>
            </a:r>
            <a:r>
              <a:rPr lang="it-IT" baseline="0" dirty="0" err="1" smtClean="0"/>
              <a:t>effect</a:t>
            </a:r>
            <a:r>
              <a:rPr lang="it-IT" baseline="0" dirty="0" smtClean="0"/>
              <a:t> and </a:t>
            </a:r>
            <a:r>
              <a:rPr lang="it-IT" baseline="0" dirty="0" err="1" smtClean="0"/>
              <a:t>renal</a:t>
            </a:r>
            <a:r>
              <a:rPr lang="it-IT" baseline="0" dirty="0" smtClean="0"/>
              <a:t> </a:t>
            </a:r>
            <a:r>
              <a:rPr lang="it-IT" baseline="0" dirty="0" err="1" smtClean="0"/>
              <a:t>insufficiency</a:t>
            </a:r>
            <a:r>
              <a:rPr lang="it-IT" baseline="0" dirty="0" smtClean="0"/>
              <a:t>. To date </a:t>
            </a:r>
            <a:r>
              <a:rPr lang="it-IT" baseline="0" dirty="0" err="1" smtClean="0"/>
              <a:t>we</a:t>
            </a:r>
            <a:r>
              <a:rPr lang="it-IT" baseline="0" dirty="0" smtClean="0"/>
              <a:t> </a:t>
            </a:r>
            <a:r>
              <a:rPr lang="it-IT" baseline="0" dirty="0" err="1" smtClean="0"/>
              <a:t>don’t</a:t>
            </a:r>
            <a:r>
              <a:rPr lang="it-IT" baseline="0" dirty="0" smtClean="0"/>
              <a:t> </a:t>
            </a:r>
            <a:r>
              <a:rPr lang="it-IT" baseline="0" dirty="0" err="1" smtClean="0"/>
              <a:t>have</a:t>
            </a:r>
            <a:r>
              <a:rPr lang="it-IT" baseline="0" dirty="0" smtClean="0"/>
              <a:t> </a:t>
            </a:r>
            <a:r>
              <a:rPr lang="it-IT" baseline="0" dirty="0" err="1" smtClean="0"/>
              <a:t>valid</a:t>
            </a:r>
            <a:r>
              <a:rPr lang="it-IT" baseline="0" dirty="0" smtClean="0"/>
              <a:t> </a:t>
            </a:r>
            <a:r>
              <a:rPr lang="it-IT" baseline="0" dirty="0" err="1" smtClean="0"/>
              <a:t>options</a:t>
            </a:r>
            <a:r>
              <a:rPr lang="it-IT" baseline="0" dirty="0" smtClean="0"/>
              <a:t> to </a:t>
            </a:r>
            <a:r>
              <a:rPr lang="it-IT" baseline="0" dirty="0" err="1" smtClean="0"/>
              <a:t>approach</a:t>
            </a:r>
            <a:r>
              <a:rPr lang="it-IT" baseline="0" dirty="0" smtClean="0"/>
              <a:t> </a:t>
            </a:r>
            <a:r>
              <a:rPr lang="it-IT" baseline="0" dirty="0" err="1" smtClean="0"/>
              <a:t>this</a:t>
            </a:r>
            <a:r>
              <a:rPr lang="it-IT" baseline="0" dirty="0" smtClean="0"/>
              <a:t> </a:t>
            </a:r>
            <a:r>
              <a:rPr lang="it-IT" baseline="0" dirty="0" err="1" smtClean="0"/>
              <a:t>problem</a:t>
            </a:r>
            <a:r>
              <a:rPr lang="it-IT" baseline="0" dirty="0" smtClean="0"/>
              <a:t>.</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33</a:t>
            </a:fld>
            <a:endParaRPr lang="it-IT"/>
          </a:p>
        </p:txBody>
      </p:sp>
    </p:spTree>
    <p:extLst>
      <p:ext uri="{BB962C8B-B14F-4D97-AF65-F5344CB8AC3E}">
        <p14:creationId xmlns:p14="http://schemas.microsoft.com/office/powerpoint/2010/main" val="35414064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Another </a:t>
            </a:r>
            <a:r>
              <a:rPr lang="it-IT" dirty="0" err="1" smtClean="0"/>
              <a:t>strategy</a:t>
            </a:r>
            <a:r>
              <a:rPr lang="it-IT" dirty="0" smtClean="0"/>
              <a:t> to reduce </a:t>
            </a:r>
            <a:r>
              <a:rPr lang="it-IT" dirty="0" err="1" smtClean="0"/>
              <a:t>gastrointestinal</a:t>
            </a:r>
            <a:r>
              <a:rPr lang="it-IT" dirty="0" smtClean="0"/>
              <a:t> </a:t>
            </a:r>
            <a:r>
              <a:rPr lang="it-IT" dirty="0" err="1" smtClean="0"/>
              <a:t>AEs</a:t>
            </a:r>
            <a:r>
              <a:rPr lang="it-IT" dirty="0" smtClean="0"/>
              <a:t> </a:t>
            </a:r>
            <a:r>
              <a:rPr lang="it-IT" dirty="0" err="1" smtClean="0"/>
              <a:t>is</a:t>
            </a:r>
            <a:r>
              <a:rPr lang="it-IT" dirty="0" smtClean="0"/>
              <a:t> to use</a:t>
            </a:r>
            <a:r>
              <a:rPr lang="it-IT" baseline="0" dirty="0" smtClean="0"/>
              <a:t> sc MTX </a:t>
            </a:r>
            <a:r>
              <a:rPr lang="it-IT" baseline="0" dirty="0" err="1" smtClean="0"/>
              <a:t>instead</a:t>
            </a:r>
            <a:r>
              <a:rPr lang="it-IT" baseline="0" dirty="0" smtClean="0"/>
              <a:t> of </a:t>
            </a:r>
            <a:r>
              <a:rPr lang="it-IT" baseline="0" dirty="0" err="1" smtClean="0"/>
              <a:t>oral</a:t>
            </a:r>
            <a:r>
              <a:rPr lang="it-IT" baseline="0" dirty="0" smtClean="0"/>
              <a:t> </a:t>
            </a:r>
            <a:r>
              <a:rPr lang="it-IT" baseline="0" dirty="0" err="1" smtClean="0"/>
              <a:t>administration</a:t>
            </a:r>
            <a:r>
              <a:rPr lang="it-IT" baseline="0" dirty="0" smtClean="0"/>
              <a:t>.</a:t>
            </a:r>
          </a:p>
          <a:p>
            <a:pPr algn="just" eaLnBrk="1" hangingPunct="1">
              <a:buClr>
                <a:schemeClr val="folHlink"/>
              </a:buClr>
              <a:buSzPct val="60000"/>
            </a:pPr>
            <a:r>
              <a:rPr lang="it-IT" baseline="0" dirty="0" smtClean="0"/>
              <a:t>In </a:t>
            </a:r>
            <a:r>
              <a:rPr lang="it-IT" baseline="0" dirty="0" err="1" smtClean="0"/>
              <a:t>this</a:t>
            </a:r>
            <a:r>
              <a:rPr lang="it-IT" baseline="0" dirty="0" smtClean="0"/>
              <a:t> </a:t>
            </a:r>
            <a:r>
              <a:rPr lang="it-IT" baseline="0" dirty="0" err="1" smtClean="0"/>
              <a:t>study</a:t>
            </a:r>
            <a:r>
              <a:rPr lang="it-IT" baseline="0" dirty="0" smtClean="0"/>
              <a:t> </a:t>
            </a:r>
            <a:r>
              <a:rPr lang="it-IT" baseline="0" dirty="0" err="1" smtClean="0"/>
              <a:t>using</a:t>
            </a:r>
            <a:r>
              <a:rPr lang="it-IT" baseline="0" dirty="0" smtClean="0"/>
              <a:t> sc MTX (</a:t>
            </a:r>
            <a:r>
              <a:rPr lang="it-IT" baseline="0" dirty="0" err="1" smtClean="0"/>
              <a:t>grey</a:t>
            </a:r>
            <a:r>
              <a:rPr lang="it-IT" baseline="0" dirty="0" smtClean="0"/>
              <a:t> </a:t>
            </a:r>
            <a:r>
              <a:rPr lang="it-IT" baseline="0" dirty="0" err="1" smtClean="0"/>
              <a:t>bars</a:t>
            </a:r>
            <a:r>
              <a:rPr lang="it-IT" baseline="0" dirty="0" smtClean="0"/>
              <a:t>) </a:t>
            </a:r>
            <a:r>
              <a:rPr lang="it-IT" baseline="0" dirty="0" err="1" smtClean="0"/>
              <a:t>yielded</a:t>
            </a:r>
            <a:r>
              <a:rPr lang="it-IT" baseline="0" dirty="0" smtClean="0"/>
              <a:t> </a:t>
            </a:r>
            <a:r>
              <a:rPr lang="it-IT" altLang="it-IT" sz="1200" b="1" dirty="0" err="1" smtClean="0"/>
              <a:t>Less</a:t>
            </a:r>
            <a:r>
              <a:rPr lang="it-IT" altLang="it-IT" sz="1200" b="1" dirty="0" smtClean="0"/>
              <a:t> </a:t>
            </a:r>
            <a:r>
              <a:rPr lang="it-IT" altLang="it-IT" sz="1200" b="1" dirty="0" err="1" smtClean="0"/>
              <a:t>frequent</a:t>
            </a:r>
            <a:r>
              <a:rPr lang="it-IT" altLang="it-IT" sz="1200" b="1" dirty="0" smtClean="0"/>
              <a:t> and </a:t>
            </a:r>
            <a:r>
              <a:rPr lang="it-IT" altLang="it-IT" sz="1200" b="1" dirty="0" err="1" smtClean="0"/>
              <a:t>less</a:t>
            </a:r>
            <a:r>
              <a:rPr lang="it-IT" altLang="it-IT" sz="1200" b="1" dirty="0" smtClean="0"/>
              <a:t> intense GI </a:t>
            </a:r>
            <a:r>
              <a:rPr lang="it-IT" altLang="it-IT" sz="1200" b="1" dirty="0" err="1" smtClean="0"/>
              <a:t>adverse</a:t>
            </a:r>
            <a:r>
              <a:rPr lang="it-IT" altLang="it-IT" sz="1200" b="1" dirty="0" smtClean="0"/>
              <a:t> </a:t>
            </a:r>
            <a:r>
              <a:rPr lang="it-IT" altLang="it-IT" sz="1200" b="1" dirty="0" err="1" smtClean="0"/>
              <a:t>events</a:t>
            </a:r>
            <a:r>
              <a:rPr lang="it-IT" altLang="it-IT" sz="1200" b="1" dirty="0" smtClean="0"/>
              <a:t> versus </a:t>
            </a:r>
            <a:r>
              <a:rPr lang="it-IT" altLang="it-IT" sz="1200" b="1" dirty="0" err="1" smtClean="0"/>
              <a:t>oral</a:t>
            </a:r>
            <a:r>
              <a:rPr lang="it-IT" altLang="it-IT" sz="1200" b="1" dirty="0" smtClean="0"/>
              <a:t> MTX (</a:t>
            </a:r>
            <a:r>
              <a:rPr lang="it-IT" altLang="it-IT" sz="1200" b="1" dirty="0" err="1" smtClean="0"/>
              <a:t>black</a:t>
            </a:r>
            <a:r>
              <a:rPr lang="it-IT" altLang="it-IT" sz="1200" b="1" dirty="0" smtClean="0"/>
              <a:t> </a:t>
            </a:r>
            <a:r>
              <a:rPr lang="it-IT" altLang="it-IT" sz="1200" b="1" dirty="0" err="1" smtClean="0"/>
              <a:t>bars</a:t>
            </a:r>
            <a:r>
              <a:rPr lang="it-IT" altLang="it-IT" sz="1200" b="1" dirty="0" smtClean="0"/>
              <a:t>), </a:t>
            </a:r>
            <a:r>
              <a:rPr lang="it-IT" altLang="it-IT" sz="1200" b="1" dirty="0" err="1" smtClean="0"/>
              <a:t>regardless</a:t>
            </a:r>
            <a:r>
              <a:rPr lang="it-IT" altLang="it-IT" sz="1200" b="1" dirty="0" smtClean="0"/>
              <a:t> of the </a:t>
            </a:r>
            <a:r>
              <a:rPr lang="it-IT" altLang="it-IT" sz="1200" b="1" dirty="0" err="1" smtClean="0"/>
              <a:t>dosage</a:t>
            </a:r>
            <a:r>
              <a:rPr lang="it-IT" altLang="it-IT" sz="1200" b="1" dirty="0" smtClean="0"/>
              <a:t>.</a:t>
            </a: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34</a:t>
            </a:fld>
            <a:endParaRPr lang="it-IT"/>
          </a:p>
        </p:txBody>
      </p:sp>
    </p:spTree>
    <p:extLst>
      <p:ext uri="{BB962C8B-B14F-4D97-AF65-F5344CB8AC3E}">
        <p14:creationId xmlns:p14="http://schemas.microsoft.com/office/powerpoint/2010/main" val="162325514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To </a:t>
            </a:r>
            <a:r>
              <a:rPr lang="it-IT" dirty="0" err="1" smtClean="0"/>
              <a:t>summarize</a:t>
            </a:r>
            <a:r>
              <a:rPr lang="it-IT" dirty="0" smtClean="0"/>
              <a:t> </a:t>
            </a:r>
            <a:r>
              <a:rPr lang="it-IT" dirty="0" err="1" smtClean="0"/>
              <a:t>which</a:t>
            </a:r>
            <a:r>
              <a:rPr lang="it-IT" baseline="0" dirty="0" smtClean="0"/>
              <a:t> </a:t>
            </a:r>
            <a:r>
              <a:rPr lang="it-IT" baseline="0" dirty="0" err="1" smtClean="0"/>
              <a:t>weapon</a:t>
            </a:r>
            <a:r>
              <a:rPr lang="it-IT" baseline="0" dirty="0" smtClean="0"/>
              <a:t> </a:t>
            </a:r>
            <a:r>
              <a:rPr lang="it-IT" baseline="0" dirty="0" err="1" smtClean="0"/>
              <a:t>we</a:t>
            </a:r>
            <a:r>
              <a:rPr lang="it-IT" baseline="0" dirty="0" smtClean="0"/>
              <a:t> </a:t>
            </a:r>
            <a:r>
              <a:rPr lang="it-IT" baseline="0" dirty="0" err="1" smtClean="0"/>
              <a:t>have</a:t>
            </a:r>
            <a:r>
              <a:rPr lang="it-IT" baseline="0" dirty="0" smtClean="0"/>
              <a:t> to </a:t>
            </a:r>
            <a:r>
              <a:rPr lang="it-IT" baseline="0" dirty="0" err="1" smtClean="0"/>
              <a:t>manage</a:t>
            </a:r>
            <a:r>
              <a:rPr lang="it-IT" baseline="0" dirty="0" smtClean="0"/>
              <a:t> MTX </a:t>
            </a:r>
            <a:r>
              <a:rPr lang="it-IT" baseline="0" dirty="0" err="1" smtClean="0"/>
              <a:t>intolerance</a:t>
            </a:r>
            <a:r>
              <a:rPr lang="it-IT" baseline="0" dirty="0" smtClean="0"/>
              <a:t> ?</a:t>
            </a:r>
          </a:p>
          <a:p>
            <a:pPr marL="363538" indent="-363538">
              <a:lnSpc>
                <a:spcPct val="125000"/>
              </a:lnSpc>
              <a:spcBef>
                <a:spcPct val="20000"/>
              </a:spcBef>
              <a:buFont typeface="Arial" pitchFamily="34" charset="0"/>
              <a:buAutoNum type="arabicPeriod"/>
              <a:defRPr/>
            </a:pPr>
            <a:r>
              <a:rPr lang="it-IT" altLang="it-IT" sz="1200" b="1" dirty="0" smtClean="0">
                <a:cs typeface="Times New Roman" pitchFamily="18" charset="0"/>
              </a:rPr>
              <a:t>Lower MTX </a:t>
            </a:r>
            <a:r>
              <a:rPr lang="it-IT" altLang="it-IT" sz="1200" b="1" dirty="0" err="1" smtClean="0">
                <a:cs typeface="Times New Roman" pitchFamily="18" charset="0"/>
              </a:rPr>
              <a:t>dosages</a:t>
            </a:r>
            <a:endParaRPr lang="it-IT" altLang="it-IT" sz="1200" b="1" dirty="0" smtClean="0">
              <a:cs typeface="Times New Roman" pitchFamily="18" charset="0"/>
            </a:endParaRPr>
          </a:p>
          <a:p>
            <a:pPr marL="363538" indent="-363538">
              <a:lnSpc>
                <a:spcPct val="125000"/>
              </a:lnSpc>
              <a:spcBef>
                <a:spcPct val="20000"/>
              </a:spcBef>
              <a:buFont typeface="Arial" pitchFamily="34" charset="0"/>
              <a:buAutoNum type="arabicPeriod"/>
              <a:defRPr/>
            </a:pPr>
            <a:r>
              <a:rPr lang="it-IT" altLang="it-IT" sz="1200" b="1" dirty="0" smtClean="0">
                <a:cs typeface="Times New Roman" pitchFamily="18" charset="0"/>
              </a:rPr>
              <a:t>Slow versus fast </a:t>
            </a:r>
            <a:r>
              <a:rPr lang="it-IT" altLang="it-IT" sz="1200" b="1" dirty="0" err="1" smtClean="0">
                <a:cs typeface="Times New Roman" pitchFamily="18" charset="0"/>
              </a:rPr>
              <a:t>step-up</a:t>
            </a:r>
            <a:endParaRPr lang="it-IT" altLang="it-IT" sz="1200" b="1" dirty="0" smtClean="0">
              <a:cs typeface="Times New Roman" pitchFamily="18" charset="0"/>
            </a:endParaRPr>
          </a:p>
          <a:p>
            <a:pPr marL="363538" indent="-363538">
              <a:lnSpc>
                <a:spcPct val="125000"/>
              </a:lnSpc>
              <a:spcBef>
                <a:spcPct val="20000"/>
              </a:spcBef>
              <a:buFont typeface="Arial" pitchFamily="34" charset="0"/>
              <a:buAutoNum type="arabicPeriod"/>
              <a:defRPr/>
            </a:pPr>
            <a:r>
              <a:rPr lang="it-IT" altLang="it-IT" sz="1200" b="1" dirty="0" smtClean="0">
                <a:cs typeface="Times New Roman" pitchFamily="18" charset="0"/>
              </a:rPr>
              <a:t>Switch to </a:t>
            </a:r>
            <a:r>
              <a:rPr lang="it-IT" altLang="it-IT" sz="1200" b="1" dirty="0" err="1" smtClean="0">
                <a:cs typeface="Times New Roman" pitchFamily="18" charset="0"/>
              </a:rPr>
              <a:t>parenteral</a:t>
            </a:r>
            <a:r>
              <a:rPr lang="it-IT" altLang="it-IT" sz="1200" b="1" dirty="0" smtClean="0">
                <a:cs typeface="Times New Roman" pitchFamily="18" charset="0"/>
              </a:rPr>
              <a:t> MTX (sc)</a:t>
            </a:r>
          </a:p>
          <a:p>
            <a:pPr marL="363538" indent="-363538">
              <a:lnSpc>
                <a:spcPct val="125000"/>
              </a:lnSpc>
              <a:spcBef>
                <a:spcPct val="20000"/>
              </a:spcBef>
              <a:buFont typeface="Arial" pitchFamily="34" charset="0"/>
              <a:buAutoNum type="arabicPeriod"/>
              <a:defRPr/>
            </a:pPr>
            <a:r>
              <a:rPr lang="it-IT" altLang="it-IT" sz="1200" b="1" dirty="0" smtClean="0">
                <a:cs typeface="Times New Roman" pitchFamily="18" charset="0"/>
              </a:rPr>
              <a:t>Folate </a:t>
            </a:r>
            <a:r>
              <a:rPr lang="it-IT" altLang="it-IT" sz="1200" b="1" dirty="0" err="1" smtClean="0">
                <a:cs typeface="Times New Roman" pitchFamily="18" charset="0"/>
              </a:rPr>
              <a:t>supplementation</a:t>
            </a:r>
            <a:endParaRPr lang="it-IT" altLang="it-IT" sz="1200" b="1" dirty="0" smtClean="0">
              <a:cs typeface="Times New Roman" pitchFamily="18" charset="0"/>
            </a:endParaRPr>
          </a:p>
          <a:p>
            <a:pPr marL="363538" indent="-363538">
              <a:lnSpc>
                <a:spcPct val="125000"/>
              </a:lnSpc>
              <a:spcBef>
                <a:spcPct val="20000"/>
              </a:spcBef>
              <a:buFont typeface="Arial" pitchFamily="34" charset="0"/>
              <a:buAutoNum type="arabicPeriod"/>
              <a:defRPr/>
            </a:pPr>
            <a:r>
              <a:rPr lang="it-IT" altLang="it-IT" sz="1200" b="1" dirty="0" err="1" smtClean="0">
                <a:cs typeface="Times New Roman" pitchFamily="18" charset="0"/>
              </a:rPr>
              <a:t>Patients</a:t>
            </a:r>
            <a:r>
              <a:rPr lang="it-IT" altLang="it-IT" sz="1200" b="1" dirty="0" smtClean="0">
                <a:cs typeface="Times New Roman" pitchFamily="18" charset="0"/>
              </a:rPr>
              <a:t> </a:t>
            </a:r>
            <a:r>
              <a:rPr lang="it-IT" altLang="it-IT" sz="1200" b="1" dirty="0" err="1" smtClean="0">
                <a:cs typeface="Times New Roman" pitchFamily="18" charset="0"/>
              </a:rPr>
              <a:t>education</a:t>
            </a:r>
            <a:r>
              <a:rPr lang="it-IT" altLang="it-IT" sz="1200" b="1" dirty="0" smtClean="0">
                <a:cs typeface="Times New Roman" pitchFamily="18" charset="0"/>
              </a:rPr>
              <a:t> (</a:t>
            </a:r>
            <a:r>
              <a:rPr lang="it-IT" altLang="it-IT" sz="1200" b="1" dirty="0" err="1" smtClean="0">
                <a:cs typeface="Times New Roman" pitchFamily="18" charset="0"/>
              </a:rPr>
              <a:t>alcohol</a:t>
            </a:r>
            <a:r>
              <a:rPr lang="it-IT" altLang="it-IT" sz="1200" b="1" dirty="0" smtClean="0">
                <a:cs typeface="Times New Roman" pitchFamily="18" charset="0"/>
              </a:rPr>
              <a:t> </a:t>
            </a:r>
            <a:r>
              <a:rPr lang="it-IT" altLang="it-IT" sz="1200" b="1" dirty="0" err="1" smtClean="0">
                <a:cs typeface="Times New Roman" pitchFamily="18" charset="0"/>
              </a:rPr>
              <a:t>intake</a:t>
            </a:r>
            <a:r>
              <a:rPr lang="it-IT" altLang="it-IT" sz="1200" b="1" dirty="0" smtClean="0">
                <a:cs typeface="Times New Roman" pitchFamily="18" charset="0"/>
              </a:rPr>
              <a:t>)</a:t>
            </a:r>
          </a:p>
          <a:p>
            <a:pPr marL="363538" indent="-363538">
              <a:lnSpc>
                <a:spcPct val="125000"/>
              </a:lnSpc>
              <a:spcBef>
                <a:spcPct val="20000"/>
              </a:spcBef>
              <a:buFont typeface="Arial" pitchFamily="34" charset="0"/>
              <a:buAutoNum type="arabicPeriod"/>
              <a:defRPr/>
            </a:pPr>
            <a:r>
              <a:rPr lang="it-IT" altLang="it-IT" sz="1200" b="1" dirty="0" err="1" smtClean="0">
                <a:cs typeface="Times New Roman" pitchFamily="18" charset="0"/>
              </a:rPr>
              <a:t>Risk</a:t>
            </a:r>
            <a:r>
              <a:rPr lang="it-IT" altLang="it-IT" sz="1200" b="1" dirty="0" smtClean="0">
                <a:cs typeface="Times New Roman" pitchFamily="18" charset="0"/>
              </a:rPr>
              <a:t> co-</a:t>
            </a:r>
            <a:r>
              <a:rPr lang="it-IT" altLang="it-IT" sz="1200" b="1" dirty="0" err="1" smtClean="0">
                <a:cs typeface="Times New Roman" pitchFamily="18" charset="0"/>
              </a:rPr>
              <a:t>factors</a:t>
            </a:r>
            <a:r>
              <a:rPr lang="it-IT" altLang="it-IT" sz="1200" b="1" dirty="0" smtClean="0">
                <a:cs typeface="Times New Roman" pitchFamily="18" charset="0"/>
              </a:rPr>
              <a:t> </a:t>
            </a:r>
            <a:r>
              <a:rPr lang="it-IT" altLang="it-IT" sz="1200" b="1" dirty="0" err="1" smtClean="0">
                <a:cs typeface="Times New Roman" pitchFamily="18" charset="0"/>
              </a:rPr>
              <a:t>consideration</a:t>
            </a:r>
            <a:endParaRPr lang="it-IT" altLang="it-IT" sz="1200" b="1" dirty="0" smtClean="0">
              <a:cs typeface="Times New Roman" pitchFamily="18" charset="0"/>
            </a:endParaRPr>
          </a:p>
          <a:p>
            <a:r>
              <a:rPr lang="it-IT" dirty="0" err="1" smtClean="0"/>
              <a:t>But</a:t>
            </a:r>
            <a:r>
              <a:rPr lang="it-IT" dirty="0" smtClean="0"/>
              <a:t> an </a:t>
            </a:r>
            <a:r>
              <a:rPr lang="it-IT" dirty="0" err="1" smtClean="0"/>
              <a:t>unsolved</a:t>
            </a:r>
            <a:r>
              <a:rPr lang="it-IT" dirty="0" smtClean="0"/>
              <a:t> </a:t>
            </a:r>
            <a:r>
              <a:rPr lang="it-IT" dirty="0" err="1" smtClean="0"/>
              <a:t>issue</a:t>
            </a:r>
            <a:r>
              <a:rPr lang="it-IT" dirty="0" smtClean="0"/>
              <a:t> </a:t>
            </a:r>
            <a:r>
              <a:rPr lang="it-IT" dirty="0" err="1" smtClean="0"/>
              <a:t>is</a:t>
            </a:r>
            <a:r>
              <a:rPr lang="it-IT" dirty="0" smtClean="0"/>
              <a:t> </a:t>
            </a:r>
            <a:r>
              <a:rPr lang="it-IT" dirty="0" err="1" smtClean="0"/>
              <a:t>how</a:t>
            </a:r>
            <a:r>
              <a:rPr lang="it-IT" dirty="0" smtClean="0"/>
              <a:t> to </a:t>
            </a:r>
            <a:r>
              <a:rPr lang="it-IT" dirty="0" err="1" smtClean="0"/>
              <a:t>manage</a:t>
            </a:r>
            <a:r>
              <a:rPr lang="it-IT" dirty="0" smtClean="0"/>
              <a:t> adenosine mediate </a:t>
            </a:r>
            <a:r>
              <a:rPr lang="it-IT" dirty="0" err="1" smtClean="0"/>
              <a:t>intolerance</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35</a:t>
            </a:fld>
            <a:endParaRPr lang="it-IT"/>
          </a:p>
        </p:txBody>
      </p:sp>
    </p:spTree>
    <p:extLst>
      <p:ext uri="{BB962C8B-B14F-4D97-AF65-F5344CB8AC3E}">
        <p14:creationId xmlns:p14="http://schemas.microsoft.com/office/powerpoint/2010/main" val="179190412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Another </a:t>
            </a:r>
            <a:r>
              <a:rPr lang="it-IT" dirty="0" err="1" smtClean="0"/>
              <a:t>point</a:t>
            </a:r>
            <a:r>
              <a:rPr lang="it-IT" dirty="0" smtClean="0"/>
              <a:t> </a:t>
            </a:r>
            <a:r>
              <a:rPr lang="it-IT" dirty="0" err="1" smtClean="0"/>
              <a:t>that</a:t>
            </a:r>
            <a:r>
              <a:rPr lang="it-IT" baseline="0" dirty="0" smtClean="0"/>
              <a:t> </a:t>
            </a:r>
            <a:r>
              <a:rPr lang="it-IT" baseline="0" dirty="0" err="1" smtClean="0"/>
              <a:t>need</a:t>
            </a:r>
            <a:r>
              <a:rPr lang="it-IT" baseline="0" dirty="0" smtClean="0"/>
              <a:t> to be </a:t>
            </a:r>
            <a:r>
              <a:rPr lang="it-IT" baseline="0" dirty="0" err="1" smtClean="0"/>
              <a:t>carefully</a:t>
            </a:r>
            <a:r>
              <a:rPr lang="it-IT" baseline="0" dirty="0" smtClean="0"/>
              <a:t> </a:t>
            </a:r>
            <a:r>
              <a:rPr lang="it-IT" baseline="0" dirty="0" err="1" smtClean="0"/>
              <a:t>assessed</a:t>
            </a:r>
            <a:r>
              <a:rPr lang="it-IT" baseline="0" dirty="0" smtClean="0"/>
              <a:t> by </a:t>
            </a:r>
            <a:r>
              <a:rPr lang="it-IT" baseline="0" dirty="0" err="1" smtClean="0"/>
              <a:t>clinicians</a:t>
            </a:r>
            <a:r>
              <a:rPr lang="it-IT" baseline="0" dirty="0" smtClean="0"/>
              <a:t> </a:t>
            </a:r>
            <a:r>
              <a:rPr lang="it-IT" baseline="0" dirty="0" err="1" smtClean="0"/>
              <a:t>is</a:t>
            </a:r>
            <a:r>
              <a:rPr lang="it-IT" baseline="0" dirty="0" smtClean="0"/>
              <a:t> to </a:t>
            </a:r>
            <a:r>
              <a:rPr lang="it-IT" baseline="0" dirty="0" err="1" smtClean="0"/>
              <a:t>improve</a:t>
            </a:r>
            <a:r>
              <a:rPr lang="it-IT" baseline="0" dirty="0" smtClean="0"/>
              <a:t> </a:t>
            </a:r>
            <a:r>
              <a:rPr lang="it-IT" baseline="0" dirty="0" err="1" smtClean="0"/>
              <a:t>adherence</a:t>
            </a:r>
            <a:r>
              <a:rPr lang="it-IT" baseline="0" dirty="0" smtClean="0"/>
              <a:t>, </a:t>
            </a:r>
            <a:r>
              <a:rPr lang="it-IT" baseline="0" dirty="0" err="1" smtClean="0"/>
              <a:t>which</a:t>
            </a:r>
            <a:r>
              <a:rPr lang="it-IT" baseline="0" dirty="0" smtClean="0"/>
              <a:t> </a:t>
            </a:r>
            <a:r>
              <a:rPr lang="it-IT" baseline="0" dirty="0" err="1" smtClean="0"/>
              <a:t>is</a:t>
            </a:r>
            <a:r>
              <a:rPr lang="it-IT" baseline="0" dirty="0" smtClean="0"/>
              <a:t> </a:t>
            </a:r>
            <a:r>
              <a:rPr lang="it-IT" baseline="0" dirty="0" err="1" smtClean="0"/>
              <a:t>highly</a:t>
            </a:r>
            <a:r>
              <a:rPr lang="it-IT" baseline="0" dirty="0" smtClean="0"/>
              <a:t> </a:t>
            </a:r>
            <a:r>
              <a:rPr lang="it-IT" baseline="0" dirty="0" err="1" smtClean="0"/>
              <a:t>variable</a:t>
            </a:r>
            <a:r>
              <a:rPr lang="it-IT" baseline="0" dirty="0" smtClean="0"/>
              <a:t> and </a:t>
            </a:r>
            <a:r>
              <a:rPr lang="it-IT" baseline="0" dirty="0" err="1" smtClean="0"/>
              <a:t>overall</a:t>
            </a:r>
            <a:r>
              <a:rPr lang="it-IT" baseline="0" dirty="0" smtClean="0"/>
              <a:t> </a:t>
            </a:r>
            <a:r>
              <a:rPr lang="it-IT" baseline="0" dirty="0" err="1" smtClean="0"/>
              <a:t>still</a:t>
            </a:r>
            <a:r>
              <a:rPr lang="it-IT" baseline="0" dirty="0" smtClean="0"/>
              <a:t> </a:t>
            </a:r>
            <a:r>
              <a:rPr lang="it-IT" baseline="0" dirty="0" err="1" smtClean="0"/>
              <a:t>unsatisfactory</a:t>
            </a:r>
            <a:r>
              <a:rPr lang="it-IT" baseline="0" dirty="0" smtClean="0"/>
              <a:t>  </a:t>
            </a:r>
            <a:r>
              <a:rPr lang="it-IT" baseline="0" dirty="0" err="1" smtClean="0"/>
              <a:t>has</a:t>
            </a:r>
            <a:r>
              <a:rPr lang="it-IT" baseline="0" dirty="0" smtClean="0"/>
              <a:t> </a:t>
            </a:r>
            <a:r>
              <a:rPr lang="it-IT" baseline="0" dirty="0" err="1" smtClean="0"/>
              <a:t>shown</a:t>
            </a:r>
            <a:r>
              <a:rPr lang="it-IT" baseline="0" dirty="0" smtClean="0"/>
              <a:t> in </a:t>
            </a:r>
            <a:r>
              <a:rPr lang="it-IT" baseline="0" dirty="0" err="1" smtClean="0"/>
              <a:t>these</a:t>
            </a:r>
            <a:r>
              <a:rPr lang="it-IT" baseline="0" dirty="0" smtClean="0"/>
              <a:t> 2 </a:t>
            </a:r>
            <a:r>
              <a:rPr lang="it-IT" baseline="0" dirty="0" err="1" smtClean="0"/>
              <a:t>studies</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36</a:t>
            </a:fld>
            <a:endParaRPr lang="it-IT"/>
          </a:p>
        </p:txBody>
      </p:sp>
    </p:spTree>
    <p:extLst>
      <p:ext uri="{BB962C8B-B14F-4D97-AF65-F5344CB8AC3E}">
        <p14:creationId xmlns:p14="http://schemas.microsoft.com/office/powerpoint/2010/main" val="810793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err="1" smtClean="0"/>
              <a:t>Finally</a:t>
            </a:r>
            <a:r>
              <a:rPr lang="it-IT" dirty="0" smtClean="0"/>
              <a:t>, a long time  </a:t>
            </a:r>
            <a:r>
              <a:rPr lang="it-IT" dirty="0" err="1" smtClean="0"/>
              <a:t>has</a:t>
            </a:r>
            <a:r>
              <a:rPr lang="it-IT" dirty="0" smtClean="0"/>
              <a:t> </a:t>
            </a:r>
            <a:r>
              <a:rPr lang="it-IT" dirty="0" err="1" smtClean="0"/>
              <a:t>passed</a:t>
            </a:r>
            <a:r>
              <a:rPr lang="it-IT" dirty="0" smtClean="0"/>
              <a:t> </a:t>
            </a:r>
            <a:r>
              <a:rPr lang="it-IT" dirty="0" err="1" smtClean="0"/>
              <a:t>since</a:t>
            </a:r>
            <a:r>
              <a:rPr lang="it-IT" baseline="0" dirty="0" smtClean="0"/>
              <a:t> </a:t>
            </a:r>
            <a:r>
              <a:rPr lang="it-IT" baseline="0" dirty="0" err="1" smtClean="0"/>
              <a:t>researchers</a:t>
            </a:r>
            <a:r>
              <a:rPr lang="it-IT" baseline="0" dirty="0" smtClean="0"/>
              <a:t> and </a:t>
            </a:r>
            <a:r>
              <a:rPr lang="it-IT" baseline="0" dirty="0" err="1" smtClean="0"/>
              <a:t>clinicians</a:t>
            </a:r>
            <a:r>
              <a:rPr lang="it-IT" baseline="0" dirty="0" smtClean="0"/>
              <a:t> </a:t>
            </a:r>
            <a:r>
              <a:rPr lang="it-IT" baseline="0" dirty="0" err="1" smtClean="0"/>
              <a:t>have</a:t>
            </a:r>
            <a:r>
              <a:rPr lang="it-IT" baseline="0" dirty="0" smtClean="0"/>
              <a:t> </a:t>
            </a:r>
            <a:r>
              <a:rPr lang="it-IT" baseline="0" dirty="0" err="1" smtClean="0"/>
              <a:t>attempted</a:t>
            </a:r>
            <a:r>
              <a:rPr lang="it-IT" baseline="0" dirty="0" smtClean="0"/>
              <a:t> to </a:t>
            </a:r>
            <a:r>
              <a:rPr lang="it-IT" baseline="0" dirty="0" err="1" smtClean="0"/>
              <a:t>predict</a:t>
            </a:r>
            <a:r>
              <a:rPr lang="it-IT" baseline="0" dirty="0" smtClean="0"/>
              <a:t> </a:t>
            </a:r>
            <a:r>
              <a:rPr lang="it-IT" baseline="0" dirty="0" err="1" smtClean="0"/>
              <a:t>response</a:t>
            </a:r>
            <a:r>
              <a:rPr lang="it-IT" baseline="0" dirty="0" smtClean="0"/>
              <a:t> to MTX. </a:t>
            </a:r>
            <a:r>
              <a:rPr lang="it-IT" baseline="0" dirty="0" err="1" smtClean="0"/>
              <a:t>As</a:t>
            </a:r>
            <a:r>
              <a:rPr lang="it-IT" baseline="0" dirty="0" smtClean="0"/>
              <a:t> </a:t>
            </a:r>
            <a:r>
              <a:rPr lang="it-IT" baseline="0" dirty="0" err="1" smtClean="0"/>
              <a:t>reported</a:t>
            </a:r>
            <a:r>
              <a:rPr lang="it-IT" baseline="0" dirty="0" smtClean="0"/>
              <a:t> in </a:t>
            </a:r>
            <a:r>
              <a:rPr lang="it-IT" baseline="0" dirty="0" err="1" smtClean="0"/>
              <a:t>this</a:t>
            </a:r>
            <a:r>
              <a:rPr lang="it-IT" baseline="0" dirty="0" smtClean="0"/>
              <a:t> </a:t>
            </a:r>
            <a:r>
              <a:rPr lang="it-IT" baseline="0" dirty="0" err="1" smtClean="0"/>
              <a:t>recent</a:t>
            </a:r>
            <a:r>
              <a:rPr lang="it-IT" baseline="0" dirty="0" smtClean="0"/>
              <a:t> </a:t>
            </a:r>
            <a:r>
              <a:rPr lang="it-IT" baseline="0" dirty="0" err="1" smtClean="0"/>
              <a:t>metanalyses</a:t>
            </a:r>
            <a:r>
              <a:rPr lang="it-IT" baseline="0" dirty="0" smtClean="0"/>
              <a:t> </a:t>
            </a:r>
            <a:r>
              <a:rPr lang="it-IT" baseline="0" dirty="0" err="1" smtClean="0"/>
              <a:t>where</a:t>
            </a:r>
            <a:r>
              <a:rPr lang="it-IT" baseline="0" dirty="0" smtClean="0"/>
              <a:t> </a:t>
            </a:r>
            <a:r>
              <a:rPr lang="it-IT" baseline="0" dirty="0" err="1" smtClean="0"/>
              <a:t>genetic</a:t>
            </a:r>
            <a:r>
              <a:rPr lang="it-IT" baseline="0" dirty="0" smtClean="0"/>
              <a:t>, </a:t>
            </a:r>
            <a:r>
              <a:rPr lang="it-IT" baseline="0" dirty="0" err="1" smtClean="0"/>
              <a:t>epigenetic</a:t>
            </a:r>
            <a:r>
              <a:rPr lang="it-IT" baseline="0" dirty="0" smtClean="0"/>
              <a:t>, </a:t>
            </a:r>
            <a:r>
              <a:rPr lang="it-IT" baseline="0" dirty="0" err="1" smtClean="0"/>
              <a:t>proteomic</a:t>
            </a:r>
            <a:r>
              <a:rPr lang="it-IT" baseline="0" dirty="0" smtClean="0"/>
              <a:t> </a:t>
            </a:r>
            <a:r>
              <a:rPr lang="it-IT" baseline="0" dirty="0" err="1" smtClean="0"/>
              <a:t>serologic</a:t>
            </a:r>
            <a:r>
              <a:rPr lang="it-IT" baseline="0" dirty="0" smtClean="0"/>
              <a:t>, </a:t>
            </a:r>
            <a:r>
              <a:rPr lang="it-IT" baseline="0" dirty="0" err="1" smtClean="0"/>
              <a:t>immunologic</a:t>
            </a:r>
            <a:r>
              <a:rPr lang="it-IT" baseline="0" dirty="0" smtClean="0"/>
              <a:t> and </a:t>
            </a:r>
            <a:r>
              <a:rPr lang="it-IT" baseline="0" dirty="0" err="1" smtClean="0"/>
              <a:t>clinical</a:t>
            </a:r>
            <a:r>
              <a:rPr lang="it-IT" baseline="0" dirty="0" smtClean="0"/>
              <a:t> </a:t>
            </a:r>
            <a:r>
              <a:rPr lang="it-IT" baseline="0" dirty="0" err="1" smtClean="0"/>
              <a:t>features</a:t>
            </a:r>
            <a:r>
              <a:rPr lang="it-IT" baseline="0" dirty="0" smtClean="0"/>
              <a:t> </a:t>
            </a:r>
            <a:r>
              <a:rPr lang="it-IT" baseline="0" dirty="0" err="1" smtClean="0"/>
              <a:t>have</a:t>
            </a:r>
            <a:r>
              <a:rPr lang="it-IT" baseline="0" dirty="0" smtClean="0"/>
              <a:t> </a:t>
            </a:r>
            <a:r>
              <a:rPr lang="it-IT" baseline="0" dirty="0" err="1" smtClean="0"/>
              <a:t>been</a:t>
            </a:r>
            <a:r>
              <a:rPr lang="it-IT" baseline="0" dirty="0" smtClean="0"/>
              <a:t> </a:t>
            </a:r>
            <a:r>
              <a:rPr lang="it-IT" baseline="0" dirty="0" err="1" smtClean="0"/>
              <a:t>analysed</a:t>
            </a:r>
            <a:r>
              <a:rPr lang="it-IT" baseline="0" dirty="0" smtClean="0"/>
              <a:t>, </a:t>
            </a:r>
            <a:r>
              <a:rPr lang="it-IT" sz="1200" b="1" dirty="0" smtClean="0"/>
              <a:t>Up to date no </a:t>
            </a:r>
            <a:r>
              <a:rPr lang="it-IT" sz="1200" b="1" dirty="0" err="1" smtClean="0"/>
              <a:t>reliable</a:t>
            </a:r>
            <a:r>
              <a:rPr lang="it-IT" sz="1200" b="1" dirty="0" smtClean="0"/>
              <a:t> </a:t>
            </a:r>
            <a:r>
              <a:rPr lang="it-IT" sz="1200" b="1" dirty="0" err="1" smtClean="0"/>
              <a:t>predictors</a:t>
            </a:r>
            <a:r>
              <a:rPr lang="it-IT" sz="1200" b="1" dirty="0" smtClean="0"/>
              <a:t> in </a:t>
            </a:r>
            <a:r>
              <a:rPr lang="it-IT" sz="1200" b="1" dirty="0" err="1" smtClean="0"/>
              <a:t>clinical</a:t>
            </a:r>
            <a:r>
              <a:rPr lang="it-IT" sz="1200" b="1" dirty="0" smtClean="0"/>
              <a:t> </a:t>
            </a:r>
            <a:r>
              <a:rPr lang="it-IT" sz="1200" b="1" dirty="0" err="1" smtClean="0"/>
              <a:t>practice</a:t>
            </a:r>
            <a:r>
              <a:rPr lang="it-IT" sz="1200" b="1" dirty="0" smtClean="0"/>
              <a:t> are </a:t>
            </a:r>
            <a:r>
              <a:rPr lang="it-IT" sz="1200" b="1" dirty="0" err="1" smtClean="0"/>
              <a:t>avilable</a:t>
            </a:r>
            <a:r>
              <a:rPr lang="it-IT" sz="1200" b="1" dirty="0" smtClean="0"/>
              <a:t>. </a:t>
            </a:r>
            <a:r>
              <a:rPr lang="it-IT" sz="1200" b="1" dirty="0" err="1" smtClean="0"/>
              <a:t>Reasns</a:t>
            </a:r>
            <a:r>
              <a:rPr lang="it-IT" sz="1200" b="1" dirty="0" smtClean="0"/>
              <a:t> for </a:t>
            </a:r>
            <a:r>
              <a:rPr lang="it-IT" sz="1200" b="1" dirty="0" err="1" smtClean="0"/>
              <a:t>this</a:t>
            </a:r>
            <a:r>
              <a:rPr lang="it-IT" sz="1200" b="1" dirty="0" smtClean="0"/>
              <a:t> </a:t>
            </a:r>
            <a:r>
              <a:rPr lang="it-IT" sz="1200" b="1" dirty="0" err="1" smtClean="0"/>
              <a:t>unsatisfactory</a:t>
            </a:r>
            <a:r>
              <a:rPr lang="it-IT" sz="1200" b="1" dirty="0" smtClean="0"/>
              <a:t> </a:t>
            </a:r>
            <a:r>
              <a:rPr lang="it-IT" sz="1200" b="1" dirty="0" err="1" smtClean="0"/>
              <a:t>results</a:t>
            </a:r>
            <a:r>
              <a:rPr lang="it-IT" sz="1200" b="1" dirty="0" smtClean="0"/>
              <a:t> </a:t>
            </a:r>
            <a:r>
              <a:rPr lang="it-IT" sz="1200" b="1" dirty="0" err="1" smtClean="0"/>
              <a:t>lie</a:t>
            </a:r>
            <a:r>
              <a:rPr lang="it-IT" sz="1200" b="1" dirty="0" smtClean="0"/>
              <a:t> </a:t>
            </a:r>
            <a:r>
              <a:rPr lang="it-IT" sz="1200" b="1" dirty="0" err="1" smtClean="0"/>
              <a:t>especially</a:t>
            </a:r>
            <a:r>
              <a:rPr lang="it-IT" sz="1200" b="1" dirty="0" smtClean="0"/>
              <a:t> on </a:t>
            </a:r>
            <a:r>
              <a:rPr lang="it-IT" sz="1200" b="1" dirty="0" err="1" smtClean="0"/>
              <a:t>underpowered</a:t>
            </a:r>
            <a:r>
              <a:rPr lang="it-IT" sz="1200" b="1" baseline="0" dirty="0" smtClean="0"/>
              <a:t> and </a:t>
            </a:r>
            <a:r>
              <a:rPr lang="it-IT" sz="1200" b="1" baseline="0" dirty="0" err="1" smtClean="0"/>
              <a:t>poor</a:t>
            </a:r>
            <a:r>
              <a:rPr lang="it-IT" sz="1200" b="1" baseline="0" dirty="0" smtClean="0"/>
              <a:t> </a:t>
            </a:r>
            <a:r>
              <a:rPr lang="it-IT" sz="1200" b="1" baseline="0" dirty="0" err="1" smtClean="0"/>
              <a:t>quality</a:t>
            </a:r>
            <a:r>
              <a:rPr lang="it-IT" sz="1200" b="1" baseline="0" dirty="0" smtClean="0"/>
              <a:t> of </a:t>
            </a:r>
            <a:r>
              <a:rPr lang="it-IT" sz="1200" b="1" baseline="0" dirty="0" err="1" smtClean="0"/>
              <a:t>studies</a:t>
            </a:r>
            <a:r>
              <a:rPr lang="it-IT" sz="1200" b="1" baseline="0" dirty="0" smtClean="0"/>
              <a:t> and a </a:t>
            </a:r>
            <a:r>
              <a:rPr lang="it-IT" sz="1200" b="1" baseline="0" dirty="0" err="1" smtClean="0"/>
              <a:t>number</a:t>
            </a:r>
            <a:r>
              <a:rPr lang="it-IT" sz="1200" b="1" baseline="0" dirty="0" smtClean="0"/>
              <a:t> of </a:t>
            </a:r>
            <a:r>
              <a:rPr lang="it-IT" sz="1200" b="1" baseline="0" dirty="0" err="1" smtClean="0"/>
              <a:t>confounding</a:t>
            </a:r>
            <a:r>
              <a:rPr lang="it-IT" sz="1200" b="1" baseline="0" dirty="0" smtClean="0"/>
              <a:t> </a:t>
            </a:r>
            <a:r>
              <a:rPr lang="it-IT" sz="1200" b="1" baseline="0" dirty="0" err="1" smtClean="0"/>
              <a:t>factors</a:t>
            </a:r>
            <a:r>
              <a:rPr lang="it-IT" sz="1200" b="1" baseline="0" dirty="0" smtClean="0"/>
              <a:t> </a:t>
            </a:r>
            <a:r>
              <a:rPr lang="it-IT" sz="1200" b="1" baseline="0" dirty="0" err="1" smtClean="0"/>
              <a:t>such</a:t>
            </a:r>
            <a:r>
              <a:rPr lang="it-IT" sz="1200" b="1" baseline="0" dirty="0" smtClean="0"/>
              <a:t> </a:t>
            </a:r>
            <a:r>
              <a:rPr lang="it-IT" sz="1200" b="1" baseline="0" dirty="0" err="1" smtClean="0"/>
              <a:t>as</a:t>
            </a:r>
            <a:r>
              <a:rPr lang="it-IT" sz="1200" b="1" baseline="0" dirty="0" smtClean="0"/>
              <a:t> </a:t>
            </a:r>
            <a:r>
              <a:rPr lang="it-IT" sz="1200" b="1" baseline="0" dirty="0" err="1" smtClean="0"/>
              <a:t>adherence</a:t>
            </a:r>
            <a:r>
              <a:rPr lang="it-IT" sz="1200" b="1" baseline="0" dirty="0" smtClean="0"/>
              <a:t>, </a:t>
            </a:r>
            <a:r>
              <a:rPr lang="it-IT" sz="1200" b="1" baseline="0" dirty="0" err="1" smtClean="0"/>
              <a:t>heterogeneity</a:t>
            </a:r>
            <a:r>
              <a:rPr lang="it-IT" sz="1200" b="1" baseline="0" dirty="0" smtClean="0"/>
              <a:t> of </a:t>
            </a:r>
            <a:r>
              <a:rPr lang="it-IT" sz="1200" b="1" baseline="0" dirty="0" err="1" smtClean="0"/>
              <a:t>measures</a:t>
            </a:r>
            <a:r>
              <a:rPr lang="it-IT" sz="1200" b="1" baseline="0" dirty="0" smtClean="0"/>
              <a:t> </a:t>
            </a:r>
            <a:r>
              <a:rPr lang="it-IT" sz="1200" b="1" baseline="0" dirty="0" err="1" smtClean="0"/>
              <a:t>adopted</a:t>
            </a:r>
            <a:r>
              <a:rPr lang="it-IT" sz="1200" b="1" baseline="0" dirty="0" smtClean="0"/>
              <a:t> to </a:t>
            </a:r>
            <a:r>
              <a:rPr lang="it-IT" sz="1200" b="1" baseline="0" dirty="0" err="1" smtClean="0"/>
              <a:t>define</a:t>
            </a:r>
            <a:r>
              <a:rPr lang="it-IT" sz="1200" b="1" baseline="0" dirty="0" smtClean="0"/>
              <a:t> </a:t>
            </a:r>
            <a:r>
              <a:rPr lang="it-IT" sz="1200" b="1" baseline="0" dirty="0" err="1" smtClean="0"/>
              <a:t>response</a:t>
            </a:r>
            <a:r>
              <a:rPr lang="it-IT" sz="1200" b="1" baseline="0" dirty="0" smtClean="0"/>
              <a:t> and </a:t>
            </a:r>
            <a:r>
              <a:rPr lang="it-IT" sz="1200" b="1" baseline="0" dirty="0" err="1" smtClean="0"/>
              <a:t>variable</a:t>
            </a:r>
            <a:r>
              <a:rPr lang="it-IT" sz="1200" b="1" baseline="0" dirty="0" smtClean="0"/>
              <a:t> </a:t>
            </a:r>
            <a:r>
              <a:rPr lang="it-IT" sz="1200" b="1" baseline="0" dirty="0" err="1" smtClean="0"/>
              <a:t>dosages</a:t>
            </a:r>
            <a:r>
              <a:rPr lang="it-IT" sz="1200" b="1" baseline="0" dirty="0" smtClean="0"/>
              <a:t> and co-</a:t>
            </a:r>
            <a:r>
              <a:rPr lang="it-IT" sz="1200" b="1" baseline="0" dirty="0" err="1" smtClean="0"/>
              <a:t>medications</a:t>
            </a:r>
            <a:endParaRPr lang="it-IT" sz="1200" b="1"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37</a:t>
            </a:fld>
            <a:endParaRPr lang="it-IT"/>
          </a:p>
        </p:txBody>
      </p:sp>
    </p:spTree>
    <p:extLst>
      <p:ext uri="{BB962C8B-B14F-4D97-AF65-F5344CB8AC3E}">
        <p14:creationId xmlns:p14="http://schemas.microsoft.com/office/powerpoint/2010/main" val="306792493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Recently</a:t>
            </a:r>
            <a:r>
              <a:rPr lang="it-IT" dirty="0" smtClean="0"/>
              <a:t> a </a:t>
            </a:r>
            <a:r>
              <a:rPr lang="it-IT" dirty="0" err="1" smtClean="0"/>
              <a:t>practice</a:t>
            </a:r>
            <a:r>
              <a:rPr lang="it-IT" dirty="0" smtClean="0"/>
              <a:t> information </a:t>
            </a:r>
            <a:r>
              <a:rPr lang="it-IT" dirty="0" err="1" smtClean="0"/>
              <a:t>has</a:t>
            </a:r>
            <a:r>
              <a:rPr lang="it-IT" dirty="0" smtClean="0"/>
              <a:t> </a:t>
            </a:r>
            <a:r>
              <a:rPr lang="it-IT" dirty="0" err="1" smtClean="0"/>
              <a:t>been</a:t>
            </a:r>
            <a:r>
              <a:rPr lang="it-IT" dirty="0" smtClean="0"/>
              <a:t> </a:t>
            </a:r>
            <a:r>
              <a:rPr lang="it-IT" dirty="0" err="1" smtClean="0"/>
              <a:t>provided</a:t>
            </a:r>
            <a:r>
              <a:rPr lang="it-IT" dirty="0" smtClean="0"/>
              <a:t> by the Leiden </a:t>
            </a:r>
            <a:r>
              <a:rPr lang="it-IT" dirty="0" err="1" smtClean="0"/>
              <a:t>group</a:t>
            </a:r>
            <a:r>
              <a:rPr lang="it-IT" dirty="0" smtClean="0"/>
              <a:t> </a:t>
            </a:r>
            <a:r>
              <a:rPr lang="it-IT" dirty="0" err="1" smtClean="0"/>
              <a:t>shwing</a:t>
            </a:r>
            <a:r>
              <a:rPr lang="it-IT" dirty="0" smtClean="0"/>
              <a:t> </a:t>
            </a:r>
            <a:r>
              <a:rPr lang="it-IT" dirty="0" err="1" smtClean="0"/>
              <a:t>that</a:t>
            </a:r>
            <a:r>
              <a:rPr lang="it-IT" dirty="0" smtClean="0"/>
              <a:t> MTX</a:t>
            </a:r>
            <a:r>
              <a:rPr lang="it-IT" baseline="0" dirty="0" smtClean="0"/>
              <a:t> </a:t>
            </a:r>
            <a:r>
              <a:rPr lang="it-IT" baseline="0" dirty="0" err="1" smtClean="0"/>
              <a:t>efficacy</a:t>
            </a:r>
            <a:r>
              <a:rPr lang="it-IT" baseline="0" dirty="0" smtClean="0"/>
              <a:t> </a:t>
            </a:r>
            <a:r>
              <a:rPr lang="it-IT" baseline="0" dirty="0" err="1" smtClean="0"/>
              <a:t>is</a:t>
            </a:r>
            <a:r>
              <a:rPr lang="it-IT" baseline="0" dirty="0" smtClean="0"/>
              <a:t> </a:t>
            </a:r>
            <a:r>
              <a:rPr lang="it-IT" baseline="0" dirty="0" err="1" smtClean="0"/>
              <a:t>not</a:t>
            </a:r>
            <a:r>
              <a:rPr lang="it-IT" baseline="0" dirty="0" smtClean="0"/>
              <a:t> </a:t>
            </a:r>
            <a:r>
              <a:rPr lang="it-IT" baseline="0" dirty="0" err="1" smtClean="0"/>
              <a:t>influenced</a:t>
            </a:r>
            <a:r>
              <a:rPr lang="it-IT" baseline="0" dirty="0" smtClean="0"/>
              <a:t> by the </a:t>
            </a:r>
            <a:r>
              <a:rPr lang="it-IT" baseline="0" dirty="0" err="1" smtClean="0"/>
              <a:t>autoantbody</a:t>
            </a:r>
            <a:r>
              <a:rPr lang="it-IT" baseline="0" dirty="0" smtClean="0"/>
              <a:t> status (</a:t>
            </a:r>
            <a:r>
              <a:rPr lang="it-IT" baseline="0" dirty="0" err="1" smtClean="0"/>
              <a:t>referring</a:t>
            </a:r>
            <a:r>
              <a:rPr lang="it-IT" baseline="0" dirty="0" smtClean="0"/>
              <a:t> to </a:t>
            </a:r>
            <a:r>
              <a:rPr lang="it-IT" baseline="0" dirty="0" err="1" smtClean="0"/>
              <a:t>both</a:t>
            </a:r>
            <a:r>
              <a:rPr lang="it-IT" baseline="0" dirty="0" smtClean="0"/>
              <a:t> RF and ACPA </a:t>
            </a:r>
            <a:r>
              <a:rPr lang="it-IT" baseline="0" dirty="0" err="1" smtClean="0"/>
              <a:t>positivity</a:t>
            </a:r>
            <a:r>
              <a:rPr lang="it-IT" baseline="0" dirty="0" smtClean="0"/>
              <a:t> or </a:t>
            </a:r>
            <a:r>
              <a:rPr lang="it-IT" baseline="0" dirty="0" err="1" smtClean="0"/>
              <a:t>absence</a:t>
            </a:r>
            <a:r>
              <a:rPr lang="it-IT" baseline="0" dirty="0" smtClean="0"/>
              <a:t>)</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39</a:t>
            </a:fld>
            <a:endParaRPr lang="it-IT"/>
          </a:p>
        </p:txBody>
      </p:sp>
    </p:spTree>
    <p:extLst>
      <p:ext uri="{BB962C8B-B14F-4D97-AF65-F5344CB8AC3E}">
        <p14:creationId xmlns:p14="http://schemas.microsoft.com/office/powerpoint/2010/main" val="22519058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So, to </a:t>
            </a:r>
            <a:r>
              <a:rPr lang="it-IT" dirty="0" err="1" smtClean="0"/>
              <a:t>summarize</a:t>
            </a:r>
            <a:r>
              <a:rPr lang="it-IT" dirty="0" smtClean="0"/>
              <a:t>,</a:t>
            </a:r>
            <a:r>
              <a:rPr lang="it-IT" baseline="0" dirty="0" smtClean="0"/>
              <a:t> </a:t>
            </a:r>
            <a:r>
              <a:rPr lang="it-IT" dirty="0" smtClean="0"/>
              <a:t>up</a:t>
            </a:r>
            <a:r>
              <a:rPr lang="it-IT" baseline="0" dirty="0" smtClean="0"/>
              <a:t> to date </a:t>
            </a:r>
            <a:r>
              <a:rPr lang="it-IT" baseline="0" dirty="0" err="1" smtClean="0"/>
              <a:t>we</a:t>
            </a:r>
            <a:r>
              <a:rPr lang="it-IT" baseline="0" dirty="0" smtClean="0"/>
              <a:t> can conclude </a:t>
            </a:r>
            <a:r>
              <a:rPr lang="it-IT" baseline="0" dirty="0" err="1" smtClean="0"/>
              <a:t>that</a:t>
            </a:r>
            <a:r>
              <a:rPr lang="it-IT" baseline="0"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Methotrexate</a:t>
            </a:r>
            <a:r>
              <a:rPr lang="it-IT" sz="1200" b="1" dirty="0" smtClean="0"/>
              <a:t>  </a:t>
            </a:r>
            <a:r>
              <a:rPr lang="it-IT" sz="1200" b="1" dirty="0" err="1" smtClean="0"/>
              <a:t>is</a:t>
            </a:r>
            <a:r>
              <a:rPr lang="it-IT" sz="1200" b="1" dirty="0" smtClean="0"/>
              <a:t> </a:t>
            </a:r>
            <a:r>
              <a:rPr lang="it-IT" sz="1200" b="1" dirty="0" err="1" smtClean="0"/>
              <a:t>still</a:t>
            </a:r>
            <a:r>
              <a:rPr lang="it-IT" sz="1200" b="1" dirty="0" smtClean="0"/>
              <a:t>  the </a:t>
            </a:r>
            <a:r>
              <a:rPr lang="it-IT" sz="1200" b="1" dirty="0" err="1" smtClean="0"/>
              <a:t>most</a:t>
            </a:r>
            <a:r>
              <a:rPr lang="it-IT" sz="1200" b="1" dirty="0" smtClean="0"/>
              <a:t>  «</a:t>
            </a:r>
            <a:r>
              <a:rPr lang="it-IT" sz="1200" b="1" dirty="0" err="1" smtClean="0"/>
              <a:t>performant</a:t>
            </a:r>
            <a:r>
              <a:rPr lang="it-IT" sz="1200" b="1" dirty="0" smtClean="0"/>
              <a:t>» and the </a:t>
            </a:r>
            <a:r>
              <a:rPr lang="it-IT" sz="1200" b="1" dirty="0" err="1" smtClean="0"/>
              <a:t>recommended</a:t>
            </a:r>
            <a:r>
              <a:rPr lang="it-IT" sz="1200" b="1" dirty="0" smtClean="0"/>
              <a:t> </a:t>
            </a:r>
            <a:r>
              <a:rPr lang="it-IT" sz="1200" b="1" dirty="0" err="1" smtClean="0"/>
              <a:t>approach</a:t>
            </a:r>
            <a:r>
              <a:rPr lang="it-IT" sz="1200" b="1" dirty="0" smtClean="0"/>
              <a:t> </a:t>
            </a:r>
            <a:r>
              <a:rPr lang="it-IT" sz="1200" b="1" dirty="0" err="1" smtClean="0"/>
              <a:t>as</a:t>
            </a:r>
            <a:r>
              <a:rPr lang="it-IT" sz="1200" b="1" dirty="0" smtClean="0"/>
              <a:t> the first line treatment in RA</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Evidence</a:t>
            </a:r>
            <a:r>
              <a:rPr lang="it-IT" sz="1200" b="1" dirty="0" smtClean="0"/>
              <a:t> </a:t>
            </a:r>
            <a:r>
              <a:rPr lang="it-IT" sz="1200" b="1" dirty="0" err="1" smtClean="0"/>
              <a:t>exist</a:t>
            </a:r>
            <a:r>
              <a:rPr lang="it-IT" sz="1200" b="1" dirty="0" smtClean="0"/>
              <a:t> </a:t>
            </a:r>
            <a:r>
              <a:rPr lang="it-IT" sz="1200" b="1" dirty="0" err="1" smtClean="0"/>
              <a:t>that</a:t>
            </a:r>
            <a:r>
              <a:rPr lang="it-IT" sz="1200" b="1" dirty="0" smtClean="0"/>
              <a:t> </a:t>
            </a:r>
            <a:r>
              <a:rPr lang="it-IT" sz="1200" b="1" dirty="0" err="1" smtClean="0"/>
              <a:t>parenteral</a:t>
            </a:r>
            <a:r>
              <a:rPr lang="it-IT" sz="1200" b="1" dirty="0" smtClean="0"/>
              <a:t> </a:t>
            </a:r>
            <a:r>
              <a:rPr lang="it-IT" sz="1200" b="1" dirty="0" err="1" smtClean="0"/>
              <a:t>administration</a:t>
            </a:r>
            <a:r>
              <a:rPr lang="it-IT" sz="1200" b="1" dirty="0" smtClean="0"/>
              <a:t> </a:t>
            </a:r>
            <a:r>
              <a:rPr lang="it-IT" sz="1200" b="1" dirty="0" err="1" smtClean="0"/>
              <a:t>is</a:t>
            </a:r>
            <a:r>
              <a:rPr lang="it-IT" sz="1200" b="1" dirty="0" smtClean="0"/>
              <a:t> </a:t>
            </a:r>
            <a:r>
              <a:rPr lang="it-IT" sz="1200" b="1" dirty="0" err="1" smtClean="0"/>
              <a:t>better</a:t>
            </a:r>
            <a:r>
              <a:rPr lang="it-IT" sz="1200" b="1" dirty="0" smtClean="0"/>
              <a:t> </a:t>
            </a:r>
            <a:r>
              <a:rPr lang="it-IT" sz="1200" b="1" dirty="0" err="1" smtClean="0"/>
              <a:t>than</a:t>
            </a:r>
            <a:r>
              <a:rPr lang="it-IT" sz="1200" b="1" dirty="0" smtClean="0"/>
              <a:t> </a:t>
            </a:r>
            <a:r>
              <a:rPr lang="it-IT" sz="1200" b="1" dirty="0" err="1" smtClean="0"/>
              <a:t>oral</a:t>
            </a:r>
            <a:r>
              <a:rPr lang="it-IT" sz="1200" b="1" dirty="0" smtClean="0"/>
              <a:t> </a:t>
            </a:r>
            <a:r>
              <a:rPr lang="it-IT" sz="1200" b="1" dirty="0" err="1" smtClean="0"/>
              <a:t>administration</a:t>
            </a:r>
            <a:r>
              <a:rPr lang="it-IT" sz="1200" b="1" dirty="0" smtClean="0"/>
              <a:t> (</a:t>
            </a:r>
            <a:r>
              <a:rPr lang="it-IT" sz="1200" b="1" dirty="0" err="1" smtClean="0"/>
              <a:t>efficacy</a:t>
            </a:r>
            <a:r>
              <a:rPr lang="it-IT" sz="1200" b="1" dirty="0" smtClean="0"/>
              <a:t>, </a:t>
            </a:r>
            <a:r>
              <a:rPr lang="it-IT" sz="1200" b="1" dirty="0" err="1" smtClean="0"/>
              <a:t>tolerance</a:t>
            </a:r>
            <a:r>
              <a:rPr lang="it-IT" sz="1200" b="1" dirty="0" smtClean="0"/>
              <a:t>, </a:t>
            </a:r>
            <a:r>
              <a:rPr lang="it-IT" sz="1200" b="1" dirty="0" err="1" smtClean="0"/>
              <a:t>dosage</a:t>
            </a:r>
            <a:r>
              <a:rPr lang="it-IT" sz="1200" b="1" dirty="0" smtClean="0"/>
              <a:t> </a:t>
            </a:r>
            <a:r>
              <a:rPr lang="it-IT" sz="1200" b="1" dirty="0" err="1" smtClean="0"/>
              <a:t>optimization</a:t>
            </a:r>
            <a:r>
              <a:rPr lang="it-IT" sz="1200" b="1"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Safety</a:t>
            </a:r>
            <a:r>
              <a:rPr lang="it-IT" sz="1200" b="1" dirty="0" smtClean="0"/>
              <a:t> </a:t>
            </a:r>
            <a:r>
              <a:rPr lang="it-IT" sz="1200" b="1" dirty="0" err="1" smtClean="0"/>
              <a:t>profile</a:t>
            </a:r>
            <a:r>
              <a:rPr lang="it-IT" sz="1200" b="1" dirty="0" smtClean="0"/>
              <a:t> </a:t>
            </a:r>
            <a:r>
              <a:rPr lang="it-IT" sz="1200" b="1" dirty="0" err="1" smtClean="0"/>
              <a:t>is</a:t>
            </a:r>
            <a:r>
              <a:rPr lang="it-IT" sz="1200" b="1" dirty="0" smtClean="0"/>
              <a:t> </a:t>
            </a:r>
            <a:r>
              <a:rPr lang="it-IT" sz="1200" b="1" dirty="0" err="1" smtClean="0"/>
              <a:t>overall</a:t>
            </a:r>
            <a:r>
              <a:rPr lang="it-IT" sz="1200" b="1" dirty="0" smtClean="0"/>
              <a:t> </a:t>
            </a:r>
            <a:r>
              <a:rPr lang="it-IT" sz="1200" b="1" dirty="0" err="1" smtClean="0"/>
              <a:t>satisfactory</a:t>
            </a:r>
            <a:r>
              <a:rPr lang="it-IT" sz="1200" b="1" dirty="0" smtClean="0"/>
              <a:t> </a:t>
            </a:r>
            <a:r>
              <a:rPr lang="it-IT" sz="1200" b="1" dirty="0" err="1" smtClean="0"/>
              <a:t>but</a:t>
            </a:r>
            <a:r>
              <a:rPr lang="it-IT" sz="1200" b="1" dirty="0" smtClean="0"/>
              <a:t> </a:t>
            </a:r>
            <a:r>
              <a:rPr lang="it-IT" sz="1200" b="1" dirty="0" err="1" smtClean="0"/>
              <a:t>caution</a:t>
            </a:r>
            <a:r>
              <a:rPr lang="it-IT" sz="1200" b="1" dirty="0" smtClean="0"/>
              <a:t> </a:t>
            </a:r>
            <a:r>
              <a:rPr lang="it-IT" sz="1200" b="1" dirty="0" err="1" smtClean="0"/>
              <a:t>is</a:t>
            </a:r>
            <a:r>
              <a:rPr lang="it-IT" sz="1200" b="1" dirty="0" smtClean="0"/>
              <a:t> </a:t>
            </a:r>
            <a:r>
              <a:rPr lang="it-IT" sz="1200" b="1" dirty="0" err="1" smtClean="0"/>
              <a:t>requested</a:t>
            </a:r>
            <a:r>
              <a:rPr lang="it-IT" sz="1200" b="1" dirty="0" smtClean="0"/>
              <a:t> in some </a:t>
            </a:r>
            <a:r>
              <a:rPr lang="it-IT" sz="1200" b="1" dirty="0" err="1" smtClean="0"/>
              <a:t>circumstancies</a:t>
            </a:r>
            <a:r>
              <a:rPr lang="it-IT" sz="1200" b="1" dirty="0" smtClean="0"/>
              <a:t> (i.e. NMSC, ILD, high </a:t>
            </a:r>
            <a:r>
              <a:rPr lang="it-IT" sz="1200" b="1" dirty="0" err="1" smtClean="0"/>
              <a:t>infectious</a:t>
            </a:r>
            <a:r>
              <a:rPr lang="it-IT" sz="1200" b="1" dirty="0" smtClean="0"/>
              <a:t> </a:t>
            </a:r>
            <a:r>
              <a:rPr lang="it-IT" sz="1200" b="1" dirty="0" err="1" smtClean="0"/>
              <a:t>risk</a:t>
            </a:r>
            <a:r>
              <a:rPr lang="it-IT" sz="1200" b="1"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Safety</a:t>
            </a:r>
            <a:r>
              <a:rPr lang="it-IT" sz="1200" b="1" dirty="0" smtClean="0"/>
              <a:t> </a:t>
            </a:r>
            <a:r>
              <a:rPr lang="it-IT" sz="1200" b="1" dirty="0" err="1" smtClean="0"/>
              <a:t>profile</a:t>
            </a:r>
            <a:r>
              <a:rPr lang="it-IT" sz="1200" b="1" dirty="0" smtClean="0"/>
              <a:t> </a:t>
            </a:r>
            <a:r>
              <a:rPr lang="it-IT" sz="1200" b="1" dirty="0" err="1" smtClean="0"/>
              <a:t>is</a:t>
            </a:r>
            <a:r>
              <a:rPr lang="it-IT" sz="1200" b="1" dirty="0" smtClean="0"/>
              <a:t> </a:t>
            </a:r>
            <a:r>
              <a:rPr lang="it-IT" sz="1200" b="1" dirty="0" err="1" smtClean="0"/>
              <a:t>overall</a:t>
            </a:r>
            <a:r>
              <a:rPr lang="it-IT" sz="1200" b="1" dirty="0" smtClean="0"/>
              <a:t> </a:t>
            </a:r>
            <a:r>
              <a:rPr lang="it-IT" sz="1200" b="1" dirty="0" err="1" smtClean="0"/>
              <a:t>satisfactory</a:t>
            </a:r>
            <a:r>
              <a:rPr lang="it-IT" sz="1200" b="1" dirty="0" smtClean="0"/>
              <a:t> </a:t>
            </a:r>
            <a:r>
              <a:rPr lang="it-IT" sz="1200" b="1" dirty="0" err="1" smtClean="0"/>
              <a:t>but</a:t>
            </a:r>
            <a:r>
              <a:rPr lang="it-IT" sz="1200" b="1" dirty="0" smtClean="0"/>
              <a:t> </a:t>
            </a:r>
            <a:r>
              <a:rPr lang="it-IT" sz="1200" b="1" dirty="0" err="1" smtClean="0"/>
              <a:t>caution</a:t>
            </a:r>
            <a:r>
              <a:rPr lang="it-IT" sz="1200" b="1" dirty="0" smtClean="0"/>
              <a:t> </a:t>
            </a:r>
            <a:r>
              <a:rPr lang="it-IT" sz="1200" b="1" dirty="0" err="1" smtClean="0"/>
              <a:t>is</a:t>
            </a:r>
            <a:r>
              <a:rPr lang="it-IT" sz="1200" b="1" dirty="0" smtClean="0"/>
              <a:t> </a:t>
            </a:r>
            <a:r>
              <a:rPr lang="it-IT" sz="1200" b="1" dirty="0" err="1" smtClean="0"/>
              <a:t>requested</a:t>
            </a:r>
            <a:r>
              <a:rPr lang="it-IT" sz="1200" b="1" dirty="0" smtClean="0"/>
              <a:t> in some </a:t>
            </a:r>
            <a:r>
              <a:rPr lang="it-IT" sz="1200" b="1" dirty="0" err="1" smtClean="0"/>
              <a:t>circumstancies</a:t>
            </a:r>
            <a:r>
              <a:rPr lang="it-IT" sz="1200" b="1" dirty="0" smtClean="0"/>
              <a:t> (i.e. NMSC, ILD, high </a:t>
            </a:r>
            <a:r>
              <a:rPr lang="it-IT" sz="1200" b="1" dirty="0" err="1" smtClean="0"/>
              <a:t>infectious</a:t>
            </a:r>
            <a:r>
              <a:rPr lang="it-IT" sz="1200" b="1" dirty="0" smtClean="0"/>
              <a:t> </a:t>
            </a:r>
            <a:r>
              <a:rPr lang="it-IT" sz="1200" b="1" dirty="0" err="1" smtClean="0"/>
              <a:t>risk</a:t>
            </a:r>
            <a:r>
              <a:rPr lang="it-IT" sz="1200" b="1"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Underutilization</a:t>
            </a:r>
            <a:r>
              <a:rPr lang="it-IT" sz="1200" b="1" dirty="0" smtClean="0"/>
              <a:t>, </a:t>
            </a:r>
            <a:r>
              <a:rPr lang="it-IT" sz="1200" b="1" dirty="0" err="1" smtClean="0"/>
              <a:t>poor</a:t>
            </a:r>
            <a:r>
              <a:rPr lang="it-IT" sz="1200" b="1" dirty="0" smtClean="0"/>
              <a:t> </a:t>
            </a:r>
            <a:r>
              <a:rPr lang="it-IT" sz="1200" b="1" dirty="0" err="1" smtClean="0"/>
              <a:t>adherence</a:t>
            </a:r>
            <a:r>
              <a:rPr lang="it-IT" sz="1200" b="1" dirty="0" smtClean="0"/>
              <a:t>, adenosine-</a:t>
            </a:r>
            <a:r>
              <a:rPr lang="it-IT" sz="1200" b="1" dirty="0" err="1" smtClean="0"/>
              <a:t>mediated</a:t>
            </a:r>
            <a:r>
              <a:rPr lang="it-IT" sz="1200" b="1" dirty="0" smtClean="0"/>
              <a:t> </a:t>
            </a:r>
            <a:r>
              <a:rPr lang="it-IT" sz="1200" b="1" dirty="0" err="1" smtClean="0"/>
              <a:t>AEs</a:t>
            </a:r>
            <a:r>
              <a:rPr lang="it-IT" sz="1200" b="1" dirty="0" smtClean="0"/>
              <a:t>, are </a:t>
            </a:r>
            <a:r>
              <a:rPr lang="it-IT" sz="1200" b="1" dirty="0" err="1" smtClean="0"/>
              <a:t>still</a:t>
            </a:r>
            <a:r>
              <a:rPr lang="it-IT" sz="1200" b="1" dirty="0" smtClean="0"/>
              <a:t> </a:t>
            </a:r>
            <a:r>
              <a:rPr lang="it-IT" sz="1200" b="1" dirty="0" err="1" smtClean="0"/>
              <a:t>unmet</a:t>
            </a:r>
            <a:r>
              <a:rPr lang="it-IT" sz="1200" b="1" dirty="0" smtClean="0"/>
              <a:t> </a:t>
            </a:r>
            <a:r>
              <a:rPr lang="it-IT" sz="1200" b="1" dirty="0" err="1" smtClean="0"/>
              <a:t>needs</a:t>
            </a:r>
            <a:r>
              <a:rPr lang="it-IT" sz="1200" b="1" dirty="0" smtClean="0"/>
              <a:t> to be </a:t>
            </a:r>
            <a:r>
              <a:rPr lang="it-IT" sz="1200" b="1" dirty="0" err="1" smtClean="0"/>
              <a:t>resolved</a:t>
            </a:r>
            <a:endParaRPr lang="it-IT"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it-IT" sz="1200" b="1" dirty="0" err="1" smtClean="0"/>
              <a:t>Predicting</a:t>
            </a:r>
            <a:r>
              <a:rPr lang="it-IT" sz="1200" b="1" dirty="0" smtClean="0"/>
              <a:t> </a:t>
            </a:r>
            <a:r>
              <a:rPr lang="it-IT" sz="1200" b="1" dirty="0" err="1" smtClean="0"/>
              <a:t>response</a:t>
            </a:r>
            <a:r>
              <a:rPr lang="it-IT" sz="1200" b="1" dirty="0" smtClean="0"/>
              <a:t> and </a:t>
            </a:r>
            <a:r>
              <a:rPr lang="it-IT" sz="1200" b="1" dirty="0" err="1" smtClean="0"/>
              <a:t>toxicity</a:t>
            </a:r>
            <a:r>
              <a:rPr lang="it-IT" sz="1200" b="1" dirty="0" smtClean="0"/>
              <a:t> </a:t>
            </a:r>
            <a:r>
              <a:rPr lang="it-IT" sz="1200" b="1" dirty="0" err="1" smtClean="0"/>
              <a:t>still</a:t>
            </a:r>
            <a:r>
              <a:rPr lang="it-IT" sz="1200" b="1" dirty="0" smtClean="0"/>
              <a:t> </a:t>
            </a:r>
            <a:r>
              <a:rPr lang="it-IT" sz="1200" b="1" dirty="0" err="1" smtClean="0"/>
              <a:t>remains</a:t>
            </a:r>
            <a:r>
              <a:rPr lang="it-IT" sz="1200" b="1" dirty="0" smtClean="0"/>
              <a:t> a </a:t>
            </a:r>
            <a:r>
              <a:rPr lang="it-IT" sz="1200" b="1" dirty="0" err="1" smtClean="0"/>
              <a:t>dream</a:t>
            </a:r>
            <a:endParaRPr lang="it-IT" sz="1200" b="1"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40</a:t>
            </a:fld>
            <a:endParaRPr lang="it-IT"/>
          </a:p>
        </p:txBody>
      </p:sp>
    </p:spTree>
    <p:extLst>
      <p:ext uri="{BB962C8B-B14F-4D97-AF65-F5344CB8AC3E}">
        <p14:creationId xmlns:p14="http://schemas.microsoft.com/office/powerpoint/2010/main" val="8684435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About</a:t>
            </a:r>
            <a:r>
              <a:rPr lang="it-IT" dirty="0" smtClean="0"/>
              <a:t> </a:t>
            </a:r>
            <a:r>
              <a:rPr lang="it-IT" dirty="0" smtClean="0"/>
              <a:t> </a:t>
            </a:r>
            <a:r>
              <a:rPr lang="it-IT" dirty="0" err="1" smtClean="0"/>
              <a:t>efficacy</a:t>
            </a:r>
            <a:r>
              <a:rPr lang="it-IT" dirty="0" smtClean="0"/>
              <a:t> </a:t>
            </a:r>
            <a:r>
              <a:rPr lang="it-IT" dirty="0" err="1" smtClean="0"/>
              <a:t>there</a:t>
            </a:r>
            <a:r>
              <a:rPr lang="it-IT" dirty="0" smtClean="0"/>
              <a:t> are no </a:t>
            </a:r>
            <a:r>
              <a:rPr lang="it-IT" dirty="0" err="1" smtClean="0"/>
              <a:t>doubts</a:t>
            </a:r>
            <a:r>
              <a:rPr lang="it-IT" dirty="0" smtClean="0"/>
              <a:t> </a:t>
            </a:r>
            <a:r>
              <a:rPr lang="it-IT" dirty="0" err="1" smtClean="0"/>
              <a:t>that</a:t>
            </a:r>
            <a:r>
              <a:rPr lang="it-IT" dirty="0" smtClean="0"/>
              <a:t> MTX </a:t>
            </a:r>
            <a:r>
              <a:rPr lang="it-IT" dirty="0" err="1" smtClean="0"/>
              <a:t>has</a:t>
            </a:r>
            <a:r>
              <a:rPr lang="it-IT" dirty="0" smtClean="0"/>
              <a:t> </a:t>
            </a:r>
            <a:r>
              <a:rPr lang="it-IT" dirty="0" err="1" smtClean="0"/>
              <a:t>shown</a:t>
            </a:r>
            <a:r>
              <a:rPr lang="it-IT" dirty="0" smtClean="0"/>
              <a:t> </a:t>
            </a:r>
            <a:r>
              <a:rPr lang="it-IT" dirty="0" smtClean="0"/>
              <a:t>to be </a:t>
            </a:r>
            <a:r>
              <a:rPr lang="it-IT" dirty="0" err="1" smtClean="0"/>
              <a:t>effective</a:t>
            </a:r>
            <a:r>
              <a:rPr lang="it-IT" dirty="0" smtClean="0"/>
              <a:t> in </a:t>
            </a:r>
            <a:r>
              <a:rPr lang="it-IT" dirty="0" smtClean="0"/>
              <a:t>RA</a:t>
            </a:r>
            <a:r>
              <a:rPr lang="it-IT" baseline="0" dirty="0" smtClean="0"/>
              <a:t> …</a:t>
            </a:r>
            <a:endParaRPr lang="it-IT"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5</a:t>
            </a:fld>
            <a:endParaRPr lang="it-IT"/>
          </a:p>
        </p:txBody>
      </p:sp>
    </p:spTree>
    <p:extLst>
      <p:ext uri="{BB962C8B-B14F-4D97-AF65-F5344CB8AC3E}">
        <p14:creationId xmlns:p14="http://schemas.microsoft.com/office/powerpoint/2010/main" val="29059326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it-IT" dirty="0" smtClean="0"/>
              <a:t>The best </a:t>
            </a:r>
            <a:r>
              <a:rPr lang="it-IT" dirty="0" err="1" smtClean="0"/>
              <a:t>clinical</a:t>
            </a:r>
            <a:r>
              <a:rPr lang="it-IT" baseline="0" dirty="0" smtClean="0"/>
              <a:t> </a:t>
            </a:r>
            <a:r>
              <a:rPr lang="it-IT" baseline="0" dirty="0" err="1" smtClean="0"/>
              <a:t>setting</a:t>
            </a:r>
            <a:r>
              <a:rPr lang="it-IT" baseline="0" dirty="0" smtClean="0"/>
              <a:t> </a:t>
            </a:r>
            <a:r>
              <a:rPr lang="it-IT" baseline="0" dirty="0" err="1" smtClean="0"/>
              <a:t>where</a:t>
            </a:r>
            <a:r>
              <a:rPr lang="it-IT" baseline="0" dirty="0" smtClean="0"/>
              <a:t> </a:t>
            </a:r>
            <a:r>
              <a:rPr lang="it-IT" dirty="0" smtClean="0"/>
              <a:t>MTX </a:t>
            </a:r>
            <a:r>
              <a:rPr lang="it-IT" dirty="0" err="1" smtClean="0"/>
              <a:t>efficacy</a:t>
            </a:r>
            <a:r>
              <a:rPr lang="it-IT" dirty="0" smtClean="0"/>
              <a:t> </a:t>
            </a:r>
            <a:r>
              <a:rPr lang="it-IT" dirty="0" err="1" smtClean="0"/>
              <a:t>is</a:t>
            </a:r>
            <a:r>
              <a:rPr lang="it-IT" dirty="0" smtClean="0"/>
              <a:t> </a:t>
            </a:r>
            <a:r>
              <a:rPr lang="it-IT" dirty="0" err="1" smtClean="0"/>
              <a:t>optimal</a:t>
            </a:r>
            <a:r>
              <a:rPr lang="it-IT" dirty="0" smtClean="0"/>
              <a:t> </a:t>
            </a:r>
            <a:r>
              <a:rPr lang="it-IT" dirty="0" err="1" smtClean="0"/>
              <a:t>is</a:t>
            </a:r>
            <a:r>
              <a:rPr lang="it-IT" dirty="0" smtClean="0"/>
              <a:t> </a:t>
            </a:r>
            <a:r>
              <a:rPr lang="it-IT" dirty="0" err="1" smtClean="0"/>
              <a:t>very</a:t>
            </a:r>
            <a:r>
              <a:rPr lang="it-IT" dirty="0" smtClean="0"/>
              <a:t> </a:t>
            </a:r>
            <a:r>
              <a:rPr lang="it-IT" dirty="0" err="1" smtClean="0"/>
              <a:t>early</a:t>
            </a:r>
            <a:r>
              <a:rPr lang="it-IT" dirty="0" smtClean="0"/>
              <a:t> </a:t>
            </a:r>
            <a:r>
              <a:rPr lang="it-IT" dirty="0" err="1" smtClean="0"/>
              <a:t>arthritis</a:t>
            </a:r>
            <a:r>
              <a:rPr lang="it-IT" baseline="0" dirty="0" smtClean="0"/>
              <a:t>.</a:t>
            </a:r>
            <a:endParaRPr lang="it-IT"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it-IT" baseline="0" dirty="0" smtClean="0"/>
              <a:t>By </a:t>
            </a:r>
            <a:r>
              <a:rPr lang="it-IT" sz="1200" b="1" dirty="0" err="1" smtClean="0"/>
              <a:t>applying</a:t>
            </a:r>
            <a:r>
              <a:rPr lang="it-IT" sz="1200" b="1" dirty="0" smtClean="0"/>
              <a:t> T2T </a:t>
            </a:r>
            <a:r>
              <a:rPr lang="it-IT" sz="1200" b="1" dirty="0" err="1" smtClean="0"/>
              <a:t>strategy</a:t>
            </a:r>
            <a:r>
              <a:rPr lang="it-IT" sz="1200" b="1" dirty="0" smtClean="0"/>
              <a:t> and </a:t>
            </a:r>
            <a:r>
              <a:rPr lang="it-IT" sz="1200" b="1" dirty="0" err="1" smtClean="0"/>
              <a:t>rapid</a:t>
            </a:r>
            <a:r>
              <a:rPr lang="it-IT" sz="1200" b="1" dirty="0" smtClean="0"/>
              <a:t> MTX dose escalation up to 25 mg/week, </a:t>
            </a:r>
            <a:r>
              <a:rPr lang="it-IT" sz="1200" b="1" dirty="0" err="1" smtClean="0"/>
              <a:t>about</a:t>
            </a:r>
            <a:r>
              <a:rPr lang="it-IT" sz="1200" b="1" dirty="0" smtClean="0"/>
              <a:t> </a:t>
            </a:r>
            <a:r>
              <a:rPr lang="it-IT" sz="1200" b="1" dirty="0" smtClean="0">
                <a:solidFill>
                  <a:srgbClr val="C00000"/>
                </a:solidFill>
              </a:rPr>
              <a:t>60 % </a:t>
            </a:r>
            <a:r>
              <a:rPr lang="it-IT" sz="1200" b="1" dirty="0" smtClean="0"/>
              <a:t>of </a:t>
            </a:r>
            <a:r>
              <a:rPr lang="it-IT" sz="1200" b="1" dirty="0" err="1" smtClean="0"/>
              <a:t>patients</a:t>
            </a:r>
            <a:r>
              <a:rPr lang="it-IT" sz="1200" b="1" dirty="0" smtClean="0"/>
              <a:t> </a:t>
            </a:r>
            <a:r>
              <a:rPr lang="it-IT" sz="1200" b="1" dirty="0" err="1" smtClean="0"/>
              <a:t>achieved</a:t>
            </a:r>
            <a:r>
              <a:rPr lang="it-IT" sz="1200" b="1" dirty="0" smtClean="0"/>
              <a:t> DAS28 REM </a:t>
            </a:r>
            <a:r>
              <a:rPr lang="it-IT" sz="1200" b="1" dirty="0" err="1" smtClean="0"/>
              <a:t>at</a:t>
            </a:r>
            <a:r>
              <a:rPr lang="it-IT" sz="1200" b="1" dirty="0" smtClean="0"/>
              <a:t> 1 </a:t>
            </a:r>
            <a:r>
              <a:rPr lang="it-IT" sz="1200" b="1" dirty="0" err="1" smtClean="0"/>
              <a:t>year</a:t>
            </a:r>
            <a:endParaRPr lang="it-IT" sz="1200" b="1" dirty="0" smtClean="0"/>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6</a:t>
            </a:fld>
            <a:endParaRPr lang="it-IT"/>
          </a:p>
        </p:txBody>
      </p:sp>
    </p:spTree>
    <p:extLst>
      <p:ext uri="{BB962C8B-B14F-4D97-AF65-F5344CB8AC3E}">
        <p14:creationId xmlns:p14="http://schemas.microsoft.com/office/powerpoint/2010/main" val="3082797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it-IT" sz="1200" b="1" dirty="0" smtClean="0">
                <a:latin typeface="Calibri" pitchFamily="34" charset="0"/>
              </a:rPr>
              <a:t>Starting with </a:t>
            </a:r>
            <a:r>
              <a:rPr lang="en-US" altLang="it-IT" sz="1200" b="1" dirty="0" err="1" smtClean="0">
                <a:latin typeface="Calibri" pitchFamily="34" charset="0"/>
              </a:rPr>
              <a:t>sc</a:t>
            </a:r>
            <a:r>
              <a:rPr lang="en-US" altLang="it-IT" sz="1200" b="1" dirty="0" smtClean="0">
                <a:latin typeface="Calibri" pitchFamily="34" charset="0"/>
              </a:rPr>
              <a:t> MTX or even switching from oral to parenteral MTX can optimize</a:t>
            </a:r>
            <a:r>
              <a:rPr lang="en-US" altLang="it-IT" sz="1200" b="1" baseline="0" dirty="0" smtClean="0">
                <a:latin typeface="Calibri" pitchFamily="34" charset="0"/>
              </a:rPr>
              <a:t> MTX efficacy i</a:t>
            </a:r>
            <a:r>
              <a:rPr lang="en-US" altLang="it-IT" sz="1200" b="1" dirty="0" smtClean="0">
                <a:latin typeface="Calibri" pitchFamily="34" charset="0"/>
              </a:rPr>
              <a:t>mproving its therapeutic effect in early RA</a:t>
            </a: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7</a:t>
            </a:fld>
            <a:endParaRPr lang="it-IT"/>
          </a:p>
        </p:txBody>
      </p:sp>
    </p:spTree>
    <p:extLst>
      <p:ext uri="{BB962C8B-B14F-4D97-AF65-F5344CB8AC3E}">
        <p14:creationId xmlns:p14="http://schemas.microsoft.com/office/powerpoint/2010/main" val="40033922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err="1" smtClean="0"/>
              <a:t>Two</a:t>
            </a:r>
            <a:r>
              <a:rPr lang="it-IT" baseline="0" dirty="0" smtClean="0"/>
              <a:t> </a:t>
            </a:r>
            <a:r>
              <a:rPr lang="it-IT" baseline="0" dirty="0" err="1" smtClean="0"/>
              <a:t>studies</a:t>
            </a:r>
            <a:r>
              <a:rPr lang="it-IT" baseline="0" dirty="0" smtClean="0"/>
              <a:t> (Catch and </a:t>
            </a:r>
            <a:r>
              <a:rPr lang="it-IT" baseline="0" dirty="0" err="1" smtClean="0"/>
              <a:t>Mentor</a:t>
            </a:r>
            <a:r>
              <a:rPr lang="it-IT" baseline="0" dirty="0" smtClean="0"/>
              <a:t> </a:t>
            </a:r>
            <a:r>
              <a:rPr lang="it-IT" baseline="0" dirty="0" err="1" smtClean="0"/>
              <a:t>studies</a:t>
            </a:r>
            <a:r>
              <a:rPr lang="it-IT" baseline="0" dirty="0" smtClean="0"/>
              <a:t>) </a:t>
            </a:r>
            <a:r>
              <a:rPr lang="it-IT" baseline="0" dirty="0" err="1" smtClean="0"/>
              <a:t>have</a:t>
            </a:r>
            <a:r>
              <a:rPr lang="it-IT" baseline="0" dirty="0" smtClean="0"/>
              <a:t> </a:t>
            </a:r>
            <a:r>
              <a:rPr lang="it-IT" baseline="0" dirty="0" err="1" smtClean="0"/>
              <a:t>shown</a:t>
            </a:r>
            <a:r>
              <a:rPr lang="it-IT" baseline="0" dirty="0" smtClean="0"/>
              <a:t> </a:t>
            </a:r>
            <a:r>
              <a:rPr lang="it-IT" baseline="0" dirty="0" err="1" smtClean="0"/>
              <a:t>that</a:t>
            </a:r>
            <a:r>
              <a:rPr lang="it-IT" baseline="0" dirty="0" smtClean="0"/>
              <a:t> sc MTX </a:t>
            </a:r>
            <a:r>
              <a:rPr lang="it-IT" baseline="0" dirty="0" err="1" smtClean="0"/>
              <a:t>has</a:t>
            </a:r>
            <a:r>
              <a:rPr lang="it-IT" baseline="0" dirty="0" smtClean="0"/>
              <a:t> </a:t>
            </a:r>
            <a:r>
              <a:rPr lang="it-IT" baseline="0" dirty="0" err="1" smtClean="0"/>
              <a:t>better</a:t>
            </a:r>
            <a:r>
              <a:rPr lang="it-IT" baseline="0" dirty="0" smtClean="0"/>
              <a:t> </a:t>
            </a:r>
            <a:r>
              <a:rPr lang="it-IT" baseline="0" dirty="0" err="1" smtClean="0"/>
              <a:t>retention</a:t>
            </a:r>
            <a:r>
              <a:rPr lang="it-IT" baseline="0" dirty="0" smtClean="0"/>
              <a:t> rate </a:t>
            </a:r>
            <a:r>
              <a:rPr lang="it-IT" baseline="0" dirty="0" err="1" smtClean="0"/>
              <a:t>than</a:t>
            </a:r>
            <a:r>
              <a:rPr lang="it-IT" baseline="0" dirty="0" smtClean="0"/>
              <a:t> </a:t>
            </a:r>
            <a:r>
              <a:rPr lang="it-IT" baseline="0" dirty="0" err="1" smtClean="0"/>
              <a:t>oral</a:t>
            </a:r>
            <a:r>
              <a:rPr lang="it-IT" baseline="0" dirty="0" smtClean="0"/>
              <a:t> MTX.  At 5 </a:t>
            </a:r>
            <a:r>
              <a:rPr lang="it-IT" baseline="0" dirty="0" err="1" smtClean="0"/>
              <a:t>years</a:t>
            </a:r>
            <a:r>
              <a:rPr lang="it-IT" baseline="0" dirty="0" smtClean="0"/>
              <a:t> 47% of </a:t>
            </a:r>
            <a:r>
              <a:rPr lang="it-IT" baseline="0" dirty="0" err="1" smtClean="0"/>
              <a:t>patients</a:t>
            </a:r>
            <a:r>
              <a:rPr lang="it-IT" baseline="0" dirty="0" smtClean="0"/>
              <a:t> on sc MTX are </a:t>
            </a:r>
            <a:r>
              <a:rPr lang="it-IT" baseline="0" dirty="0" err="1" smtClean="0"/>
              <a:t>still</a:t>
            </a:r>
            <a:r>
              <a:rPr lang="it-IT" baseline="0" dirty="0" smtClean="0"/>
              <a:t> on treatment with </a:t>
            </a:r>
            <a:r>
              <a:rPr lang="it-IT" baseline="0" dirty="0" err="1" smtClean="0"/>
              <a:t>less</a:t>
            </a:r>
            <a:r>
              <a:rPr lang="it-IT" baseline="0" dirty="0" smtClean="0"/>
              <a:t> </a:t>
            </a:r>
            <a:r>
              <a:rPr lang="it-IT" baseline="0" dirty="0" err="1" smtClean="0"/>
              <a:t>than</a:t>
            </a:r>
            <a:r>
              <a:rPr lang="it-IT" baseline="0" dirty="0" smtClean="0"/>
              <a:t> 10 % of </a:t>
            </a:r>
            <a:r>
              <a:rPr lang="it-IT" baseline="0" dirty="0" err="1" smtClean="0"/>
              <a:t>patients</a:t>
            </a:r>
            <a:r>
              <a:rPr lang="it-IT" baseline="0" dirty="0" smtClean="0"/>
              <a:t> </a:t>
            </a:r>
            <a:r>
              <a:rPr lang="it-IT" baseline="0" dirty="0" err="1" smtClean="0"/>
              <a:t>requiring</a:t>
            </a:r>
            <a:r>
              <a:rPr lang="it-IT" baseline="0" dirty="0" smtClean="0"/>
              <a:t> </a:t>
            </a:r>
            <a:r>
              <a:rPr lang="it-IT" baseline="0" dirty="0" err="1" smtClean="0"/>
              <a:t>switch</a:t>
            </a:r>
            <a:r>
              <a:rPr lang="it-IT" baseline="0" dirty="0" smtClean="0"/>
              <a:t> to a </a:t>
            </a:r>
            <a:r>
              <a:rPr lang="it-IT" baseline="0" dirty="0" err="1" smtClean="0"/>
              <a:t>biologic</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8</a:t>
            </a:fld>
            <a:endParaRPr lang="it-IT"/>
          </a:p>
        </p:txBody>
      </p:sp>
    </p:spTree>
    <p:extLst>
      <p:ext uri="{BB962C8B-B14F-4D97-AF65-F5344CB8AC3E}">
        <p14:creationId xmlns:p14="http://schemas.microsoft.com/office/powerpoint/2010/main" val="32376708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lvl="0"/>
            <a:r>
              <a:rPr lang="it-IT" dirty="0" err="1" smtClean="0"/>
              <a:t>Explanation</a:t>
            </a:r>
            <a:r>
              <a:rPr lang="it-IT" dirty="0" smtClean="0"/>
              <a:t> of the </a:t>
            </a:r>
            <a:r>
              <a:rPr lang="it-IT" dirty="0" err="1" smtClean="0"/>
              <a:t>better</a:t>
            </a:r>
            <a:r>
              <a:rPr lang="it-IT" baseline="0" dirty="0" smtClean="0"/>
              <a:t> performance of sc MTX over </a:t>
            </a:r>
            <a:r>
              <a:rPr lang="it-IT" baseline="0" dirty="0" err="1" smtClean="0"/>
              <a:t>oral</a:t>
            </a:r>
            <a:r>
              <a:rPr lang="it-IT" baseline="0" dirty="0" smtClean="0"/>
              <a:t> MTX can </a:t>
            </a:r>
            <a:r>
              <a:rPr lang="it-IT" baseline="0" dirty="0" err="1" smtClean="0"/>
              <a:t>relies</a:t>
            </a:r>
            <a:r>
              <a:rPr lang="it-IT" baseline="0" dirty="0" smtClean="0"/>
              <a:t> on </a:t>
            </a:r>
            <a:r>
              <a:rPr lang="it-IT" altLang="it-IT" sz="1200" b="1" dirty="0" smtClean="0">
                <a:solidFill>
                  <a:prstClr val="black"/>
                </a:solidFill>
                <a:latin typeface="+mn-lt"/>
              </a:rPr>
              <a:t>Greater </a:t>
            </a:r>
            <a:r>
              <a:rPr lang="it-IT" altLang="it-IT" sz="1200" b="1" dirty="0" err="1" smtClean="0">
                <a:solidFill>
                  <a:prstClr val="black"/>
                </a:solidFill>
                <a:latin typeface="+mn-lt"/>
              </a:rPr>
              <a:t>bioavailability</a:t>
            </a:r>
            <a:r>
              <a:rPr lang="it-IT" altLang="it-IT" sz="1200" b="1" dirty="0" smtClean="0">
                <a:solidFill>
                  <a:prstClr val="black"/>
                </a:solidFill>
                <a:latin typeface="+mn-lt"/>
              </a:rPr>
              <a:t> </a:t>
            </a:r>
            <a:r>
              <a:rPr lang="it-IT" altLang="it-IT" sz="1200" b="1" baseline="0" dirty="0" smtClean="0">
                <a:solidFill>
                  <a:prstClr val="black"/>
                </a:solidFill>
                <a:latin typeface="+mn-lt"/>
              </a:rPr>
              <a:t> o</a:t>
            </a:r>
            <a:r>
              <a:rPr lang="it-IT" altLang="it-IT" sz="1200" dirty="0" smtClean="0">
                <a:solidFill>
                  <a:prstClr val="black"/>
                </a:solidFill>
                <a:latin typeface="+mn-lt"/>
              </a:rPr>
              <a:t>f </a:t>
            </a:r>
            <a:r>
              <a:rPr lang="it-IT" altLang="it-IT" sz="1200" dirty="0" err="1" smtClean="0">
                <a:solidFill>
                  <a:prstClr val="black"/>
                </a:solidFill>
                <a:latin typeface="+mn-lt"/>
              </a:rPr>
              <a:t>parenteral</a:t>
            </a:r>
            <a:r>
              <a:rPr lang="it-IT" altLang="it-IT" sz="1200" dirty="0" smtClean="0">
                <a:solidFill>
                  <a:prstClr val="black"/>
                </a:solidFill>
                <a:latin typeface="+mn-lt"/>
              </a:rPr>
              <a:t> vs </a:t>
            </a:r>
            <a:r>
              <a:rPr lang="it-IT" altLang="it-IT" sz="1200" dirty="0" err="1" smtClean="0">
                <a:solidFill>
                  <a:prstClr val="black"/>
                </a:solidFill>
                <a:latin typeface="+mn-lt"/>
              </a:rPr>
              <a:t>oral</a:t>
            </a:r>
            <a:r>
              <a:rPr lang="it-IT" altLang="it-IT" sz="1200" dirty="0" smtClean="0">
                <a:solidFill>
                  <a:prstClr val="black"/>
                </a:solidFill>
                <a:latin typeface="+mn-lt"/>
              </a:rPr>
              <a:t> </a:t>
            </a:r>
            <a:r>
              <a:rPr lang="it-IT" altLang="it-IT" sz="1200" dirty="0" err="1" smtClean="0">
                <a:solidFill>
                  <a:prstClr val="black"/>
                </a:solidFill>
                <a:latin typeface="+mn-lt"/>
              </a:rPr>
              <a:t>at</a:t>
            </a:r>
            <a:r>
              <a:rPr lang="it-IT" altLang="it-IT" sz="1200" dirty="0" smtClean="0">
                <a:solidFill>
                  <a:prstClr val="black"/>
                </a:solidFill>
                <a:latin typeface="+mn-lt"/>
              </a:rPr>
              <a:t> </a:t>
            </a:r>
            <a:r>
              <a:rPr lang="it-IT" altLang="it-IT" sz="1200" dirty="0" err="1" smtClean="0">
                <a:solidFill>
                  <a:prstClr val="black"/>
                </a:solidFill>
                <a:latin typeface="+mn-lt"/>
              </a:rPr>
              <a:t>every</a:t>
            </a:r>
            <a:r>
              <a:rPr lang="it-IT" altLang="it-IT" sz="1200" dirty="0" smtClean="0">
                <a:solidFill>
                  <a:prstClr val="black"/>
                </a:solidFill>
                <a:latin typeface="+mn-lt"/>
              </a:rPr>
              <a:t> </a:t>
            </a:r>
            <a:r>
              <a:rPr lang="it-IT" altLang="it-IT" sz="1200" dirty="0" err="1" smtClean="0">
                <a:solidFill>
                  <a:prstClr val="black"/>
                </a:solidFill>
                <a:latin typeface="+mn-lt"/>
              </a:rPr>
              <a:t>tested</a:t>
            </a:r>
            <a:r>
              <a:rPr lang="it-IT" altLang="it-IT" sz="1200" dirty="0" smtClean="0">
                <a:solidFill>
                  <a:prstClr val="black"/>
                </a:solidFill>
                <a:latin typeface="+mn-lt"/>
              </a:rPr>
              <a:t> </a:t>
            </a:r>
            <a:r>
              <a:rPr lang="it-IT" altLang="it-IT" sz="1200" dirty="0" err="1" smtClean="0">
                <a:solidFill>
                  <a:prstClr val="black"/>
                </a:solidFill>
                <a:latin typeface="+mn-lt"/>
              </a:rPr>
              <a:t>dosage</a:t>
            </a:r>
            <a:r>
              <a:rPr lang="it-IT" altLang="it-IT" sz="1200" dirty="0" smtClean="0">
                <a:solidFill>
                  <a:prstClr val="black"/>
                </a:solidFill>
                <a:latin typeface="+mn-lt"/>
              </a:rPr>
              <a:t>. </a:t>
            </a:r>
            <a:r>
              <a:rPr lang="it-IT" altLang="it-IT" sz="1200" dirty="0" err="1" smtClean="0">
                <a:solidFill>
                  <a:prstClr val="black"/>
                </a:solidFill>
                <a:latin typeface="+mn-lt"/>
              </a:rPr>
              <a:t>While</a:t>
            </a:r>
            <a:r>
              <a:rPr lang="it-IT" altLang="it-IT" sz="1200" dirty="0" smtClean="0">
                <a:solidFill>
                  <a:prstClr val="black"/>
                </a:solidFill>
                <a:latin typeface="+mn-lt"/>
              </a:rPr>
              <a:t> </a:t>
            </a:r>
            <a:r>
              <a:rPr lang="it-IT" altLang="it-IT" sz="1200" dirty="0" err="1" smtClean="0">
                <a:solidFill>
                  <a:prstClr val="black"/>
                </a:solidFill>
                <a:latin typeface="+mn-lt"/>
              </a:rPr>
              <a:t>biovailability</a:t>
            </a:r>
            <a:r>
              <a:rPr lang="it-IT" altLang="it-IT" sz="1200" dirty="0" smtClean="0">
                <a:solidFill>
                  <a:prstClr val="black"/>
                </a:solidFill>
                <a:latin typeface="+mn-lt"/>
              </a:rPr>
              <a:t> of </a:t>
            </a:r>
            <a:r>
              <a:rPr lang="it-IT" altLang="it-IT" sz="1200" dirty="0" err="1" smtClean="0">
                <a:solidFill>
                  <a:prstClr val="black"/>
                </a:solidFill>
                <a:latin typeface="+mn-lt"/>
              </a:rPr>
              <a:t>oral</a:t>
            </a:r>
            <a:r>
              <a:rPr lang="it-IT" altLang="it-IT" sz="1200" dirty="0" smtClean="0">
                <a:solidFill>
                  <a:prstClr val="black"/>
                </a:solidFill>
                <a:latin typeface="+mn-lt"/>
              </a:rPr>
              <a:t> </a:t>
            </a:r>
            <a:r>
              <a:rPr lang="it-IT" altLang="it-IT" sz="1200" dirty="0" err="1" smtClean="0">
                <a:solidFill>
                  <a:prstClr val="black"/>
                </a:solidFill>
                <a:latin typeface="+mn-lt"/>
              </a:rPr>
              <a:t>route</a:t>
            </a:r>
            <a:r>
              <a:rPr lang="it-IT" altLang="it-IT" sz="1200" baseline="0" dirty="0" smtClean="0">
                <a:solidFill>
                  <a:prstClr val="black"/>
                </a:solidFill>
                <a:latin typeface="+mn-lt"/>
              </a:rPr>
              <a:t> shows a plateau for </a:t>
            </a:r>
            <a:r>
              <a:rPr lang="it-IT" altLang="it-IT" sz="1200" baseline="0" dirty="0" err="1" smtClean="0">
                <a:solidFill>
                  <a:prstClr val="black"/>
                </a:solidFill>
                <a:latin typeface="+mn-lt"/>
              </a:rPr>
              <a:t>dosages</a:t>
            </a:r>
            <a:r>
              <a:rPr lang="it-IT" altLang="it-IT" sz="1200" baseline="0" dirty="0" smtClean="0">
                <a:solidFill>
                  <a:prstClr val="black"/>
                </a:solidFill>
                <a:latin typeface="+mn-lt"/>
              </a:rPr>
              <a:t> &gt; 15 mg/week, due to the </a:t>
            </a:r>
            <a:r>
              <a:rPr lang="it-IT" altLang="it-IT" sz="1200" baseline="0" dirty="0" err="1" smtClean="0">
                <a:solidFill>
                  <a:prstClr val="black"/>
                </a:solidFill>
                <a:latin typeface="+mn-lt"/>
              </a:rPr>
              <a:t>saturation</a:t>
            </a:r>
            <a:r>
              <a:rPr lang="it-IT" altLang="it-IT" sz="1200" baseline="0" dirty="0" smtClean="0">
                <a:solidFill>
                  <a:prstClr val="black"/>
                </a:solidFill>
                <a:latin typeface="+mn-lt"/>
              </a:rPr>
              <a:t> of </a:t>
            </a:r>
            <a:r>
              <a:rPr lang="it-IT" altLang="it-IT" sz="1200" baseline="0" dirty="0" err="1" smtClean="0">
                <a:solidFill>
                  <a:prstClr val="black"/>
                </a:solidFill>
                <a:latin typeface="+mn-lt"/>
              </a:rPr>
              <a:t>intestinal</a:t>
            </a:r>
            <a:r>
              <a:rPr lang="it-IT" altLang="it-IT" sz="1200" baseline="0" dirty="0" smtClean="0">
                <a:solidFill>
                  <a:prstClr val="black"/>
                </a:solidFill>
                <a:latin typeface="+mn-lt"/>
              </a:rPr>
              <a:t> </a:t>
            </a:r>
            <a:r>
              <a:rPr lang="it-IT" altLang="it-IT" sz="1200" baseline="0" dirty="0" err="1" smtClean="0">
                <a:solidFill>
                  <a:prstClr val="black"/>
                </a:solidFill>
                <a:latin typeface="+mn-lt"/>
              </a:rPr>
              <a:t>reduced</a:t>
            </a:r>
            <a:r>
              <a:rPr lang="it-IT" altLang="it-IT" sz="1200" baseline="0" dirty="0" smtClean="0">
                <a:solidFill>
                  <a:prstClr val="black"/>
                </a:solidFill>
                <a:latin typeface="+mn-lt"/>
              </a:rPr>
              <a:t> folate </a:t>
            </a:r>
            <a:r>
              <a:rPr lang="it-IT" altLang="it-IT" sz="1200" baseline="0" dirty="0" err="1" smtClean="0">
                <a:solidFill>
                  <a:prstClr val="black"/>
                </a:solidFill>
                <a:latin typeface="+mn-lt"/>
              </a:rPr>
              <a:t>carrier</a:t>
            </a:r>
            <a:r>
              <a:rPr lang="it-IT" altLang="it-IT" sz="1200" baseline="0" dirty="0" smtClean="0">
                <a:solidFill>
                  <a:prstClr val="black"/>
                </a:solidFill>
                <a:latin typeface="+mn-lt"/>
              </a:rPr>
              <a:t> 1,  </a:t>
            </a:r>
            <a:r>
              <a:rPr lang="it-IT" altLang="it-IT" sz="1200" baseline="0" dirty="0" err="1" smtClean="0">
                <a:solidFill>
                  <a:prstClr val="black"/>
                </a:solidFill>
                <a:latin typeface="+mn-lt"/>
              </a:rPr>
              <a:t>when</a:t>
            </a:r>
            <a:r>
              <a:rPr lang="it-IT" altLang="it-IT" sz="1200" baseline="0" dirty="0" smtClean="0">
                <a:solidFill>
                  <a:prstClr val="black"/>
                </a:solidFill>
                <a:latin typeface="+mn-lt"/>
              </a:rPr>
              <a:t> </a:t>
            </a:r>
            <a:r>
              <a:rPr lang="it-IT" altLang="it-IT" sz="1200" baseline="0" dirty="0" err="1" smtClean="0">
                <a:solidFill>
                  <a:prstClr val="black"/>
                </a:solidFill>
                <a:latin typeface="+mn-lt"/>
              </a:rPr>
              <a:t>using</a:t>
            </a:r>
            <a:r>
              <a:rPr lang="it-IT" altLang="it-IT" sz="1200" baseline="0" dirty="0" smtClean="0">
                <a:solidFill>
                  <a:prstClr val="black"/>
                </a:solidFill>
                <a:latin typeface="+mn-lt"/>
              </a:rPr>
              <a:t> sc MTX </a:t>
            </a:r>
            <a:r>
              <a:rPr lang="it-IT" altLang="it-IT" sz="1200" baseline="0" dirty="0" err="1" smtClean="0">
                <a:solidFill>
                  <a:prstClr val="black"/>
                </a:solidFill>
                <a:latin typeface="+mn-lt"/>
              </a:rPr>
              <a:t>bioavailability</a:t>
            </a:r>
            <a:r>
              <a:rPr lang="it-IT" altLang="it-IT" sz="1200" baseline="0" dirty="0" smtClean="0">
                <a:solidFill>
                  <a:prstClr val="black"/>
                </a:solidFill>
                <a:latin typeface="+mn-lt"/>
              </a:rPr>
              <a:t> </a:t>
            </a:r>
            <a:r>
              <a:rPr lang="it-IT" altLang="it-IT" sz="1200" baseline="0" dirty="0" err="1" smtClean="0">
                <a:solidFill>
                  <a:prstClr val="black"/>
                </a:solidFill>
                <a:latin typeface="+mn-lt"/>
              </a:rPr>
              <a:t>has</a:t>
            </a:r>
            <a:r>
              <a:rPr lang="it-IT" altLang="it-IT" sz="1200" baseline="0" dirty="0" smtClean="0">
                <a:solidFill>
                  <a:prstClr val="black"/>
                </a:solidFill>
                <a:latin typeface="+mn-lt"/>
              </a:rPr>
              <a:t> a linear dose </a:t>
            </a:r>
            <a:r>
              <a:rPr lang="it-IT" altLang="it-IT" sz="1200" baseline="0" dirty="0" err="1" smtClean="0">
                <a:solidFill>
                  <a:prstClr val="black"/>
                </a:solidFill>
                <a:latin typeface="+mn-lt"/>
              </a:rPr>
              <a:t>effect</a:t>
            </a:r>
            <a:r>
              <a:rPr lang="it-IT" altLang="it-IT" sz="1200" baseline="0" dirty="0" smtClean="0">
                <a:solidFill>
                  <a:prstClr val="black"/>
                </a:solidFill>
                <a:latin typeface="+mn-lt"/>
              </a:rPr>
              <a:t> </a:t>
            </a:r>
            <a:r>
              <a:rPr lang="it-IT" altLang="it-IT" sz="1200" baseline="0" dirty="0" err="1" smtClean="0">
                <a:solidFill>
                  <a:prstClr val="black"/>
                </a:solidFill>
                <a:latin typeface="+mn-lt"/>
              </a:rPr>
              <a:t>behaviour</a:t>
            </a:r>
            <a:r>
              <a:rPr lang="it-IT" altLang="it-IT" sz="1200" baseline="0" dirty="0" smtClean="0">
                <a:solidFill>
                  <a:prstClr val="black"/>
                </a:solidFill>
                <a:latin typeface="+mn-lt"/>
              </a:rPr>
              <a:t>, </a:t>
            </a:r>
            <a:r>
              <a:rPr lang="it-IT" altLang="it-IT" sz="1200" baseline="0" dirty="0" err="1" smtClean="0">
                <a:solidFill>
                  <a:prstClr val="black"/>
                </a:solidFill>
                <a:latin typeface="+mn-lt"/>
              </a:rPr>
              <a:t>thus</a:t>
            </a:r>
            <a:r>
              <a:rPr lang="it-IT" altLang="it-IT" sz="1200" baseline="0" dirty="0" smtClean="0">
                <a:solidFill>
                  <a:prstClr val="black"/>
                </a:solidFill>
                <a:latin typeface="+mn-lt"/>
              </a:rPr>
              <a:t> </a:t>
            </a:r>
            <a:r>
              <a:rPr lang="it-IT" altLang="it-IT" sz="1200" baseline="0" dirty="0" err="1" smtClean="0">
                <a:solidFill>
                  <a:prstClr val="black"/>
                </a:solidFill>
                <a:latin typeface="+mn-lt"/>
              </a:rPr>
              <a:t>achieving</a:t>
            </a:r>
            <a:r>
              <a:rPr lang="it-IT" altLang="it-IT" sz="1200" baseline="0" dirty="0" smtClean="0">
                <a:solidFill>
                  <a:prstClr val="black"/>
                </a:solidFill>
                <a:latin typeface="+mn-lt"/>
              </a:rPr>
              <a:t> </a:t>
            </a:r>
            <a:r>
              <a:rPr lang="it-IT" altLang="it-IT" sz="1200" baseline="0" dirty="0" err="1" smtClean="0">
                <a:solidFill>
                  <a:prstClr val="black"/>
                </a:solidFill>
                <a:latin typeface="+mn-lt"/>
              </a:rPr>
              <a:t>better</a:t>
            </a:r>
            <a:r>
              <a:rPr lang="it-IT" altLang="it-IT" sz="1200" baseline="0" dirty="0" smtClean="0">
                <a:solidFill>
                  <a:prstClr val="black"/>
                </a:solidFill>
                <a:latin typeface="+mn-lt"/>
              </a:rPr>
              <a:t> </a:t>
            </a:r>
            <a:r>
              <a:rPr lang="it-IT" altLang="it-IT" sz="1200" baseline="0" dirty="0" err="1" smtClean="0">
                <a:solidFill>
                  <a:prstClr val="black"/>
                </a:solidFill>
                <a:latin typeface="+mn-lt"/>
              </a:rPr>
              <a:t>efficacy</a:t>
            </a:r>
            <a:r>
              <a:rPr lang="it-IT" altLang="it-IT" sz="1200" baseline="0" dirty="0" smtClean="0">
                <a:solidFill>
                  <a:prstClr val="black"/>
                </a:solidFill>
                <a:latin typeface="+mn-lt"/>
              </a:rPr>
              <a:t> by </a:t>
            </a:r>
            <a:r>
              <a:rPr lang="it-IT" altLang="it-IT" sz="1200" baseline="0" dirty="0" err="1" smtClean="0">
                <a:solidFill>
                  <a:prstClr val="black"/>
                </a:solidFill>
                <a:latin typeface="+mn-lt"/>
              </a:rPr>
              <a:t>increasing</a:t>
            </a:r>
            <a:r>
              <a:rPr lang="it-IT" altLang="it-IT" sz="1200" baseline="0" dirty="0" smtClean="0">
                <a:solidFill>
                  <a:prstClr val="black"/>
                </a:solidFill>
                <a:latin typeface="+mn-lt"/>
              </a:rPr>
              <a:t> </a:t>
            </a:r>
            <a:r>
              <a:rPr lang="it-IT" altLang="it-IT" sz="1200" baseline="0" dirty="0" err="1" smtClean="0">
                <a:solidFill>
                  <a:prstClr val="black"/>
                </a:solidFill>
                <a:latin typeface="+mn-lt"/>
              </a:rPr>
              <a:t>dosage</a:t>
            </a:r>
            <a:endParaRPr lang="it-IT" altLang="it-IT" sz="1200" dirty="0" smtClean="0">
              <a:latin typeface="+mn-lt"/>
            </a:endParaRPr>
          </a:p>
          <a:p>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9</a:t>
            </a:fld>
            <a:endParaRPr lang="it-IT"/>
          </a:p>
        </p:txBody>
      </p:sp>
    </p:spTree>
    <p:extLst>
      <p:ext uri="{BB962C8B-B14F-4D97-AF65-F5344CB8AC3E}">
        <p14:creationId xmlns:p14="http://schemas.microsoft.com/office/powerpoint/2010/main" val="29864753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ILD </a:t>
            </a:r>
            <a:r>
              <a:rPr lang="it-IT" dirty="0" err="1" smtClean="0"/>
              <a:t>is</a:t>
            </a:r>
            <a:r>
              <a:rPr lang="it-IT" dirty="0" smtClean="0"/>
              <a:t> a</a:t>
            </a:r>
            <a:r>
              <a:rPr lang="it-IT" baseline="0" dirty="0" smtClean="0"/>
              <a:t> </a:t>
            </a:r>
            <a:r>
              <a:rPr lang="it-IT" baseline="0" dirty="0" err="1" smtClean="0"/>
              <a:t>frequent</a:t>
            </a:r>
            <a:r>
              <a:rPr lang="it-IT" baseline="0" dirty="0" smtClean="0"/>
              <a:t> </a:t>
            </a:r>
            <a:r>
              <a:rPr lang="it-IT" baseline="0" dirty="0" err="1" smtClean="0"/>
              <a:t>concomitant</a:t>
            </a:r>
            <a:r>
              <a:rPr lang="it-IT" baseline="0" dirty="0" smtClean="0"/>
              <a:t> </a:t>
            </a:r>
            <a:r>
              <a:rPr lang="it-IT" baseline="0" dirty="0" err="1" smtClean="0"/>
              <a:t>organ</a:t>
            </a:r>
            <a:r>
              <a:rPr lang="it-IT" baseline="0" dirty="0" smtClean="0"/>
              <a:t> </a:t>
            </a:r>
            <a:r>
              <a:rPr lang="it-IT" baseline="0" dirty="0" err="1" smtClean="0"/>
              <a:t>involvement</a:t>
            </a:r>
            <a:r>
              <a:rPr lang="it-IT" baseline="0" dirty="0" smtClean="0"/>
              <a:t> in RA. </a:t>
            </a:r>
            <a:r>
              <a:rPr lang="it-IT" baseline="0" dirty="0" err="1" smtClean="0"/>
              <a:t>We</a:t>
            </a:r>
            <a:r>
              <a:rPr lang="it-IT" baseline="0" dirty="0" smtClean="0"/>
              <a:t> </a:t>
            </a:r>
            <a:r>
              <a:rPr lang="it-IT" baseline="0" dirty="0" err="1" smtClean="0"/>
              <a:t>know</a:t>
            </a:r>
            <a:r>
              <a:rPr lang="it-IT" baseline="0" dirty="0" smtClean="0"/>
              <a:t> </a:t>
            </a:r>
            <a:r>
              <a:rPr lang="it-IT" baseline="0" dirty="0" err="1" smtClean="0"/>
              <a:t>that</a:t>
            </a:r>
            <a:r>
              <a:rPr lang="it-IT" baseline="0" dirty="0" smtClean="0"/>
              <a:t> </a:t>
            </a:r>
            <a:r>
              <a:rPr lang="it-IT" sz="1200" dirty="0" smtClean="0"/>
              <a:t>MTX </a:t>
            </a:r>
            <a:r>
              <a:rPr lang="it-IT" sz="1200" dirty="0" err="1" smtClean="0"/>
              <a:t>was</a:t>
            </a:r>
            <a:r>
              <a:rPr lang="it-IT" sz="1200" dirty="0" smtClean="0"/>
              <a:t> </a:t>
            </a:r>
            <a:r>
              <a:rPr lang="it-IT" sz="1200" dirty="0" err="1" smtClean="0"/>
              <a:t>associated</a:t>
            </a:r>
            <a:r>
              <a:rPr lang="it-IT" sz="1200" dirty="0" smtClean="0"/>
              <a:t> </a:t>
            </a:r>
            <a:r>
              <a:rPr lang="en-US" sz="1200" dirty="0" smtClean="0"/>
              <a:t>with a small but significant </a:t>
            </a:r>
            <a:r>
              <a:rPr lang="en-US" sz="1200" b="1" dirty="0" smtClean="0"/>
              <a:t>increased risk of total adverse respiratory events</a:t>
            </a:r>
            <a:r>
              <a:rPr lang="en-US" sz="1200" dirty="0" smtClean="0"/>
              <a:t> vs comparator </a:t>
            </a:r>
            <a:r>
              <a:rPr lang="en-US" sz="1100" dirty="0" smtClean="0"/>
              <a:t>(</a:t>
            </a:r>
            <a:r>
              <a:rPr lang="en-US" sz="1100" b="1" dirty="0" smtClean="0">
                <a:solidFill>
                  <a:srgbClr val="C00000"/>
                </a:solidFill>
              </a:rPr>
              <a:t>RR 1.10</a:t>
            </a:r>
            <a:r>
              <a:rPr lang="en-US" sz="1100" dirty="0" smtClean="0"/>
              <a:t>, 95% CI </a:t>
            </a:r>
            <a:r>
              <a:rPr lang="it-IT" sz="1100" dirty="0" smtClean="0"/>
              <a:t>1.02–1.19</a:t>
            </a:r>
            <a:r>
              <a:rPr lang="it-IT" sz="1100" baseline="0" dirty="0" smtClean="0"/>
              <a:t> </a:t>
            </a:r>
            <a:r>
              <a:rPr lang="it-IT" sz="1100" baseline="0" dirty="0" err="1" smtClean="0"/>
              <a:t>as</a:t>
            </a:r>
            <a:r>
              <a:rPr lang="it-IT" sz="1100" baseline="0" dirty="0" smtClean="0"/>
              <a:t> </a:t>
            </a:r>
            <a:r>
              <a:rPr lang="it-IT" sz="1100" baseline="0" dirty="0" err="1" smtClean="0"/>
              <a:t>reported</a:t>
            </a:r>
            <a:r>
              <a:rPr lang="it-IT" sz="1100" baseline="0" dirty="0" smtClean="0"/>
              <a:t> by </a:t>
            </a:r>
            <a:r>
              <a:rPr lang="it-IT" sz="1100" baseline="0" dirty="0" err="1" smtClean="0"/>
              <a:t>this</a:t>
            </a:r>
            <a:r>
              <a:rPr lang="it-IT" sz="1100" baseline="0" dirty="0" smtClean="0"/>
              <a:t> </a:t>
            </a:r>
            <a:r>
              <a:rPr lang="it-IT" sz="1100" baseline="0" dirty="0" err="1" smtClean="0"/>
              <a:t>well</a:t>
            </a:r>
            <a:r>
              <a:rPr lang="it-IT" sz="1100" baseline="0" dirty="0" smtClean="0"/>
              <a:t> </a:t>
            </a:r>
            <a:r>
              <a:rPr lang="it-IT" sz="1100" baseline="0" dirty="0" err="1" smtClean="0"/>
              <a:t>known</a:t>
            </a:r>
            <a:r>
              <a:rPr lang="it-IT" sz="1100" baseline="0" dirty="0" smtClean="0"/>
              <a:t> </a:t>
            </a:r>
            <a:r>
              <a:rPr lang="it-IT" sz="1100" baseline="0" dirty="0" err="1" smtClean="0"/>
              <a:t>metanalyses</a:t>
            </a:r>
            <a:r>
              <a:rPr lang="it-IT" sz="1100" baseline="0" dirty="0" smtClean="0"/>
              <a:t> by </a:t>
            </a:r>
            <a:r>
              <a:rPr lang="it-IT" sz="1100" baseline="0" dirty="0" err="1" smtClean="0"/>
              <a:t>Conway</a:t>
            </a:r>
            <a:r>
              <a:rPr lang="it-IT" sz="1100" baseline="0" dirty="0" smtClean="0"/>
              <a:t>.</a:t>
            </a:r>
          </a:p>
          <a:p>
            <a:pPr marL="0" indent="0">
              <a:buFont typeface="Wingdings" panose="05000000000000000000" pitchFamily="2" charset="2"/>
              <a:buNone/>
            </a:pPr>
            <a:r>
              <a:rPr lang="it-IT" dirty="0" err="1" smtClean="0"/>
              <a:t>However</a:t>
            </a:r>
            <a:r>
              <a:rPr lang="it-IT" dirty="0" smtClean="0"/>
              <a:t> </a:t>
            </a:r>
            <a:r>
              <a:rPr lang="it-IT" dirty="0" err="1" smtClean="0"/>
              <a:t>this</a:t>
            </a:r>
            <a:r>
              <a:rPr lang="it-IT" dirty="0" smtClean="0"/>
              <a:t> </a:t>
            </a:r>
            <a:r>
              <a:rPr lang="it-IT" dirty="0" err="1" smtClean="0"/>
              <a:t>increase</a:t>
            </a:r>
            <a:r>
              <a:rPr lang="it-IT" dirty="0" smtClean="0"/>
              <a:t> </a:t>
            </a:r>
            <a:r>
              <a:rPr lang="it-IT" dirty="0" err="1" smtClean="0"/>
              <a:t>is</a:t>
            </a:r>
            <a:r>
              <a:rPr lang="it-IT" dirty="0" smtClean="0"/>
              <a:t> </a:t>
            </a:r>
            <a:r>
              <a:rPr lang="it-IT" dirty="0" err="1" smtClean="0"/>
              <a:t>essentially</a:t>
            </a:r>
            <a:r>
              <a:rPr lang="it-IT" dirty="0" smtClean="0"/>
              <a:t> due to </a:t>
            </a:r>
            <a:r>
              <a:rPr lang="en-US" sz="1200" b="1" dirty="0" smtClean="0"/>
              <a:t>Total infectious respiratory AE </a:t>
            </a:r>
            <a:r>
              <a:rPr lang="en-US" sz="1200" dirty="0" smtClean="0"/>
              <a:t>(</a:t>
            </a:r>
            <a:r>
              <a:rPr lang="en-US" sz="1200" b="1" dirty="0" smtClean="0">
                <a:solidFill>
                  <a:srgbClr val="C00000"/>
                </a:solidFill>
              </a:rPr>
              <a:t>RR 1.11</a:t>
            </a:r>
            <a:r>
              <a:rPr lang="en-US" sz="1200" dirty="0" smtClean="0"/>
              <a:t>, 95% CI </a:t>
            </a:r>
            <a:r>
              <a:rPr lang="en-US" sz="1200" b="1" dirty="0" smtClean="0">
                <a:solidFill>
                  <a:srgbClr val="C00000"/>
                </a:solidFill>
              </a:rPr>
              <a:t>1.02–1.21</a:t>
            </a:r>
            <a:r>
              <a:rPr lang="en-US" sz="1200" dirty="0" smtClean="0"/>
              <a:t>) </a:t>
            </a:r>
          </a:p>
          <a:p>
            <a:pPr marL="0" indent="0">
              <a:buFont typeface="Wingdings" panose="05000000000000000000" pitchFamily="2" charset="2"/>
              <a:buNone/>
            </a:pPr>
            <a:r>
              <a:rPr lang="en-US" sz="1200" b="1" dirty="0" smtClean="0"/>
              <a:t>While Total noninfectious respiratory</a:t>
            </a:r>
            <a:r>
              <a:rPr lang="en-US" sz="1200" dirty="0" smtClean="0"/>
              <a:t> </a:t>
            </a:r>
            <a:r>
              <a:rPr lang="en-US" sz="1200" b="1" dirty="0" smtClean="0"/>
              <a:t>AE</a:t>
            </a:r>
            <a:r>
              <a:rPr lang="en-US" sz="1200" dirty="0" smtClean="0"/>
              <a:t> (</a:t>
            </a:r>
            <a:r>
              <a:rPr lang="en-US" sz="1200" b="1" dirty="0" smtClean="0"/>
              <a:t>RR 1.02</a:t>
            </a:r>
            <a:r>
              <a:rPr lang="en-US" sz="1200" dirty="0" smtClean="0"/>
              <a:t>, </a:t>
            </a:r>
            <a:r>
              <a:rPr lang="it-IT" sz="1200" dirty="0" smtClean="0"/>
              <a:t>95% CI </a:t>
            </a:r>
            <a:r>
              <a:rPr lang="it-IT" sz="1200" b="1" dirty="0" smtClean="0"/>
              <a:t>0.65–1.60</a:t>
            </a:r>
            <a:r>
              <a:rPr lang="it-IT" sz="1200" dirty="0" smtClean="0"/>
              <a:t>) and </a:t>
            </a:r>
            <a:r>
              <a:rPr lang="it-IT" sz="1200" b="1" dirty="0" smtClean="0"/>
              <a:t>R</a:t>
            </a:r>
            <a:r>
              <a:rPr lang="en-US" sz="1200" b="1" dirty="0" err="1" smtClean="0"/>
              <a:t>isk</a:t>
            </a:r>
            <a:r>
              <a:rPr lang="en-US" sz="1200" b="1" dirty="0" smtClean="0"/>
              <a:t> of death due to lung disease </a:t>
            </a:r>
            <a:r>
              <a:rPr lang="en-US" sz="1200" dirty="0" smtClean="0"/>
              <a:t>(</a:t>
            </a:r>
            <a:r>
              <a:rPr lang="en-US" sz="1200" b="1" dirty="0" smtClean="0"/>
              <a:t>RR 1.53</a:t>
            </a:r>
            <a:r>
              <a:rPr lang="en-US" sz="1200" dirty="0" smtClean="0"/>
              <a:t>, 95% CI </a:t>
            </a:r>
            <a:r>
              <a:rPr lang="en-US" sz="1200" b="1" dirty="0" smtClean="0"/>
              <a:t>0.46–5.01 were not significantly increased.  Overall concomitant ILD in RA at baseline does not absolutely contraindicate MTX but obviously caution an close monitoring of</a:t>
            </a:r>
            <a:r>
              <a:rPr lang="en-US" sz="1200" b="1" baseline="0" dirty="0" smtClean="0"/>
              <a:t> lung function in these patients is recommended</a:t>
            </a:r>
            <a:endParaRPr lang="it-IT" dirty="0"/>
          </a:p>
        </p:txBody>
      </p:sp>
      <p:sp>
        <p:nvSpPr>
          <p:cNvPr id="4" name="Segnaposto numero diapositiva 3"/>
          <p:cNvSpPr>
            <a:spLocks noGrp="1"/>
          </p:cNvSpPr>
          <p:nvPr>
            <p:ph type="sldNum" sz="quarter" idx="10"/>
          </p:nvPr>
        </p:nvSpPr>
        <p:spPr/>
        <p:txBody>
          <a:bodyPr/>
          <a:lstStyle/>
          <a:p>
            <a:fld id="{EC50A820-D7AB-4AD0-AC03-8DBE2FBD627F}" type="slidenum">
              <a:rPr lang="it-IT" smtClean="0"/>
              <a:t>10</a:t>
            </a:fld>
            <a:endParaRPr lang="it-IT"/>
          </a:p>
        </p:txBody>
      </p:sp>
    </p:spTree>
    <p:extLst>
      <p:ext uri="{BB962C8B-B14F-4D97-AF65-F5344CB8AC3E}">
        <p14:creationId xmlns:p14="http://schemas.microsoft.com/office/powerpoint/2010/main" val="21257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1EE6AB34-68BB-4B4F-B34C-AA1BC76C53EB}" type="datetime1">
              <a:rPr lang="it-IT" smtClean="0"/>
              <a:t>05/10/2018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4099740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E393493A-AC1C-47B3-B392-240413C7CAA4}" type="datetime1">
              <a:rPr lang="it-IT" smtClean="0"/>
              <a:t>05/10/2018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783706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A8D1727A-18B8-49D4-A426-F8843FB3A7D6}" type="datetime1">
              <a:rPr lang="it-IT" smtClean="0"/>
              <a:t>05/10/2018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807704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444BFA2A-9B02-4082-B68F-71AC03CFE375}" type="datetime1">
              <a:rPr lang="it-IT" smtClean="0"/>
              <a:t>05/10/2018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30853773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9332C600-EAC2-423A-AB42-A3E52CDA851B}" type="datetime1">
              <a:rPr lang="it-IT" smtClean="0"/>
              <a:t>05/10/2018</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22021777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1812A6BF-E0E7-4952-9C63-7E1C751ED5C6}" type="datetime1">
              <a:rPr lang="it-IT" smtClean="0"/>
              <a:t>05/10/2018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36699097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F6370CA3-4093-441D-88B8-4A018CA3CC31}" type="datetime1">
              <a:rPr lang="it-IT" smtClean="0"/>
              <a:t>05/10/2018</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17866756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E173EF0B-E97D-42AC-AE54-0C0C8A212638}" type="datetime1">
              <a:rPr lang="it-IT" smtClean="0"/>
              <a:t>05/10/2018</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17726240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AE9EB36F-67FF-4974-8FA5-54B7176BE411}" type="datetime1">
              <a:rPr lang="it-IT" smtClean="0"/>
              <a:t>05/10/2018</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10045873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45B78B62-DF6E-4AC3-96F8-9785684B61A3}" type="datetime1">
              <a:rPr lang="it-IT" smtClean="0"/>
              <a:t>05/10/2018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304625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9B63D0E8-55F8-418A-87DB-C11968F9917A}" type="datetime1">
              <a:rPr lang="it-IT" smtClean="0"/>
              <a:t>05/10/2018</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BB9ACCF8-6DB8-403B-91E6-12AF5948842C}" type="slidenum">
              <a:rPr lang="it-IT" smtClean="0"/>
              <a:t>‹N›</a:t>
            </a:fld>
            <a:endParaRPr lang="it-IT"/>
          </a:p>
        </p:txBody>
      </p:sp>
    </p:spTree>
    <p:extLst>
      <p:ext uri="{BB962C8B-B14F-4D97-AF65-F5344CB8AC3E}">
        <p14:creationId xmlns:p14="http://schemas.microsoft.com/office/powerpoint/2010/main" val="26562001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01C553-1942-4768-A155-40565EA995B9}" type="datetime1">
              <a:rPr lang="it-IT" smtClean="0"/>
              <a:t>05/10/2018</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9ACCF8-6DB8-403B-91E6-12AF5948842C}" type="slidenum">
              <a:rPr lang="it-IT" smtClean="0"/>
              <a:t>‹N›</a:t>
            </a:fld>
            <a:endParaRPr lang="it-IT"/>
          </a:p>
        </p:txBody>
      </p:sp>
    </p:spTree>
    <p:extLst>
      <p:ext uri="{BB962C8B-B14F-4D97-AF65-F5344CB8AC3E}">
        <p14:creationId xmlns:p14="http://schemas.microsoft.com/office/powerpoint/2010/main" val="23777092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39.png"/></Relationships>
</file>

<file path=ppt/slides/_rels/slide25.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4.xml"/><Relationship Id="rId1" Type="http://schemas.openxmlformats.org/officeDocument/2006/relationships/slideLayout" Target="../slideLayouts/slideLayout7.xml"/><Relationship Id="rId4" Type="http://schemas.openxmlformats.org/officeDocument/2006/relationships/image" Target="../media/image38.pn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43.png"/></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image" Target="../media/image46.pn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35.xml"/><Relationship Id="rId1" Type="http://schemas.openxmlformats.org/officeDocument/2006/relationships/slideLayout" Target="../slideLayouts/slideLayout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image" Target="../media/image60.png"/><Relationship Id="rId1" Type="http://schemas.openxmlformats.org/officeDocument/2006/relationships/slideLayout" Target="../slideLayouts/slideLayout7.xml"/><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7.xml"/><Relationship Id="rId4" Type="http://schemas.openxmlformats.org/officeDocument/2006/relationships/image" Target="../media/image6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7.xml"/><Relationship Id="rId5" Type="http://schemas.openxmlformats.org/officeDocument/2006/relationships/image" Target="../media/image8.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3007"/>
          <a:stretch/>
        </p:blipFill>
        <p:spPr bwMode="auto">
          <a:xfrm>
            <a:off x="6059" y="-7374"/>
            <a:ext cx="5502045" cy="68653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ttangolo 3"/>
          <p:cNvSpPr/>
          <p:nvPr/>
        </p:nvSpPr>
        <p:spPr>
          <a:xfrm>
            <a:off x="5535010" y="332656"/>
            <a:ext cx="3429478" cy="1384995"/>
          </a:xfrm>
          <a:prstGeom prst="rect">
            <a:avLst/>
          </a:prstGeom>
        </p:spPr>
        <p:txBody>
          <a:bodyPr wrap="square">
            <a:spAutoFit/>
          </a:bodyPr>
          <a:lstStyle/>
          <a:p>
            <a:pPr algn="ctr"/>
            <a:r>
              <a:rPr lang="it-IT" sz="2800" b="1" dirty="0" err="1"/>
              <a:t>Methotrexate</a:t>
            </a:r>
            <a:r>
              <a:rPr lang="it-IT" sz="2800" b="1" dirty="0"/>
              <a:t> in the treatment</a:t>
            </a:r>
          </a:p>
          <a:p>
            <a:pPr algn="ctr"/>
            <a:r>
              <a:rPr lang="it-IT" sz="2800" b="1" dirty="0"/>
              <a:t>of RA: an update</a:t>
            </a:r>
            <a:endParaRPr lang="it-IT" sz="2800" dirty="0"/>
          </a:p>
        </p:txBody>
      </p:sp>
      <p:sp>
        <p:nvSpPr>
          <p:cNvPr id="6" name="Rectangle 3"/>
          <p:cNvSpPr txBox="1">
            <a:spLocks noChangeArrowheads="1"/>
          </p:cNvSpPr>
          <p:nvPr/>
        </p:nvSpPr>
        <p:spPr bwMode="auto">
          <a:xfrm>
            <a:off x="5736261" y="5702761"/>
            <a:ext cx="3300235" cy="1110615"/>
          </a:xfrm>
          <a:prstGeom prst="rect">
            <a:avLst/>
          </a:prstGeom>
          <a:noFill/>
          <a:ln w="9525">
            <a:noFill/>
            <a:miter lim="800000"/>
            <a:headEnd/>
            <a:tailEnd/>
          </a:ln>
        </p:spPr>
        <p:txBody>
          <a:bodyPr lIns="145161" tIns="72581" rIns="145161" bIns="72581"/>
          <a:lstStyle/>
          <a:p>
            <a:pPr algn="ctr" defTabSz="1450975" fontAlgn="auto">
              <a:spcBef>
                <a:spcPts val="0"/>
              </a:spcBef>
              <a:spcAft>
                <a:spcPts val="0"/>
              </a:spcAft>
              <a:defRPr/>
            </a:pPr>
            <a:r>
              <a:rPr lang="it-IT" sz="2000" b="1" kern="0" dirty="0" err="1">
                <a:solidFill>
                  <a:schemeClr val="tx1">
                    <a:lumMod val="95000"/>
                    <a:lumOff val="5000"/>
                  </a:schemeClr>
                </a:solidFill>
                <a:latin typeface="Calibri" pitchFamily="34" charset="0"/>
                <a:cs typeface="+mn-cs"/>
              </a:rPr>
              <a:t>Rheumatology</a:t>
            </a:r>
            <a:r>
              <a:rPr lang="it-IT" sz="2000" b="1" kern="0" dirty="0">
                <a:solidFill>
                  <a:schemeClr val="tx1">
                    <a:lumMod val="95000"/>
                    <a:lumOff val="5000"/>
                  </a:schemeClr>
                </a:solidFill>
                <a:latin typeface="Calibri" pitchFamily="34" charset="0"/>
                <a:cs typeface="+mn-cs"/>
              </a:rPr>
              <a:t> </a:t>
            </a:r>
            <a:r>
              <a:rPr lang="it-IT" sz="2000" b="1" kern="0" dirty="0" smtClean="0">
                <a:solidFill>
                  <a:schemeClr val="tx1">
                    <a:lumMod val="95000"/>
                    <a:lumOff val="5000"/>
                  </a:schemeClr>
                </a:solidFill>
                <a:latin typeface="Calibri" pitchFamily="34" charset="0"/>
                <a:cs typeface="+mn-cs"/>
              </a:rPr>
              <a:t>Unit</a:t>
            </a:r>
            <a:endParaRPr lang="it-IT" sz="2000" b="1" kern="0" dirty="0">
              <a:solidFill>
                <a:schemeClr val="tx1">
                  <a:lumMod val="95000"/>
                  <a:lumOff val="5000"/>
                </a:schemeClr>
              </a:solidFill>
              <a:latin typeface="Calibri" pitchFamily="34" charset="0"/>
              <a:cs typeface="+mn-cs"/>
            </a:endParaRPr>
          </a:p>
          <a:p>
            <a:pPr algn="ctr" defTabSz="1450975" fontAlgn="auto">
              <a:spcBef>
                <a:spcPts val="0"/>
              </a:spcBef>
              <a:spcAft>
                <a:spcPts val="0"/>
              </a:spcAft>
              <a:defRPr/>
            </a:pPr>
            <a:r>
              <a:rPr lang="it-IT" sz="2000" b="1" kern="0" dirty="0" err="1">
                <a:solidFill>
                  <a:schemeClr val="tx1">
                    <a:lumMod val="95000"/>
                    <a:lumOff val="5000"/>
                  </a:schemeClr>
                </a:solidFill>
                <a:latin typeface="Calibri" pitchFamily="34" charset="0"/>
                <a:cs typeface="+mn-cs"/>
              </a:rPr>
              <a:t>Department</a:t>
            </a:r>
            <a:r>
              <a:rPr lang="it-IT" sz="2000" b="1" kern="0" dirty="0">
                <a:solidFill>
                  <a:schemeClr val="tx1">
                    <a:lumMod val="95000"/>
                    <a:lumOff val="5000"/>
                  </a:schemeClr>
                </a:solidFill>
                <a:latin typeface="Calibri" pitchFamily="34" charset="0"/>
                <a:cs typeface="+mn-cs"/>
              </a:rPr>
              <a:t> of </a:t>
            </a:r>
            <a:r>
              <a:rPr lang="it-IT" sz="2000" b="1" kern="0" dirty="0" err="1">
                <a:solidFill>
                  <a:schemeClr val="tx1">
                    <a:lumMod val="95000"/>
                    <a:lumOff val="5000"/>
                  </a:schemeClr>
                </a:solidFill>
                <a:latin typeface="Calibri" pitchFamily="34" charset="0"/>
                <a:cs typeface="+mn-cs"/>
              </a:rPr>
              <a:t>Medical</a:t>
            </a:r>
            <a:r>
              <a:rPr lang="it-IT" sz="2000" b="1" kern="0" dirty="0">
                <a:solidFill>
                  <a:schemeClr val="tx1">
                    <a:lumMod val="95000"/>
                    <a:lumOff val="5000"/>
                  </a:schemeClr>
                </a:solidFill>
                <a:latin typeface="Calibri" pitchFamily="34" charset="0"/>
                <a:cs typeface="+mn-cs"/>
              </a:rPr>
              <a:t> </a:t>
            </a:r>
            <a:r>
              <a:rPr lang="it-IT" sz="2000" b="1" kern="0" dirty="0" err="1" smtClean="0">
                <a:solidFill>
                  <a:schemeClr val="tx1">
                    <a:lumMod val="95000"/>
                    <a:lumOff val="5000"/>
                  </a:schemeClr>
                </a:solidFill>
                <a:latin typeface="Calibri" pitchFamily="34" charset="0"/>
                <a:cs typeface="+mn-cs"/>
              </a:rPr>
              <a:t>Sciences</a:t>
            </a:r>
            <a:r>
              <a:rPr lang="it-IT" sz="2000" b="1" kern="0" dirty="0" smtClean="0">
                <a:solidFill>
                  <a:schemeClr val="tx1">
                    <a:lumMod val="95000"/>
                    <a:lumOff val="5000"/>
                  </a:schemeClr>
                </a:solidFill>
                <a:latin typeface="Calibri" pitchFamily="34" charset="0"/>
                <a:cs typeface="+mn-cs"/>
              </a:rPr>
              <a:t> - ITALY</a:t>
            </a:r>
            <a:endParaRPr lang="it-IT" sz="2000" b="1" kern="0" dirty="0">
              <a:solidFill>
                <a:schemeClr val="tx1">
                  <a:lumMod val="95000"/>
                  <a:lumOff val="5000"/>
                </a:schemeClr>
              </a:solidFill>
              <a:latin typeface="Calibri" pitchFamily="34" charset="0"/>
              <a:cs typeface="+mn-cs"/>
            </a:endParaRPr>
          </a:p>
        </p:txBody>
      </p:sp>
      <p:sp>
        <p:nvSpPr>
          <p:cNvPr id="7" name="Text Box 7"/>
          <p:cNvSpPr txBox="1">
            <a:spLocks noChangeArrowheads="1"/>
          </p:cNvSpPr>
          <p:nvPr/>
        </p:nvSpPr>
        <p:spPr bwMode="auto">
          <a:xfrm>
            <a:off x="6228417" y="2132856"/>
            <a:ext cx="1928813" cy="708025"/>
          </a:xfrm>
          <a:prstGeom prst="rect">
            <a:avLst/>
          </a:prstGeom>
          <a:noFill/>
          <a:ln w="9525">
            <a:noFill/>
            <a:miter lim="800000"/>
            <a:headEnd/>
            <a:tailEnd/>
          </a:ln>
        </p:spPr>
        <p:txBody>
          <a:bodyPr wrap="none">
            <a:spAutoFit/>
          </a:bodyPr>
          <a:lstStyle/>
          <a:p>
            <a:pPr algn="ctr">
              <a:defRPr/>
            </a:pPr>
            <a:r>
              <a:rPr lang="it-IT" sz="2000" b="1" i="1" dirty="0">
                <a:solidFill>
                  <a:schemeClr val="tx1">
                    <a:lumMod val="95000"/>
                    <a:lumOff val="5000"/>
                  </a:schemeClr>
                </a:solidFill>
                <a:latin typeface="Calibri" pitchFamily="34" charset="0"/>
                <a:cs typeface="+mn-cs"/>
              </a:rPr>
              <a:t>Marcello Govoni</a:t>
            </a:r>
          </a:p>
          <a:p>
            <a:pPr algn="ctr">
              <a:defRPr/>
            </a:pPr>
            <a:r>
              <a:rPr lang="it-IT" sz="2000" i="1" dirty="0">
                <a:solidFill>
                  <a:schemeClr val="tx1">
                    <a:lumMod val="95000"/>
                    <a:lumOff val="5000"/>
                  </a:schemeClr>
                </a:solidFill>
                <a:latin typeface="Calibri" pitchFamily="34" charset="0"/>
                <a:cs typeface="+mn-cs"/>
              </a:rPr>
              <a:t>gvl@unife.it</a:t>
            </a:r>
          </a:p>
        </p:txBody>
      </p:sp>
      <p:pic>
        <p:nvPicPr>
          <p:cNvPr id="8" name="Picture 2"/>
          <p:cNvPicPr>
            <a:picLocks noChangeAspect="1" noChangeArrowheads="1"/>
          </p:cNvPicPr>
          <p:nvPr/>
        </p:nvPicPr>
        <p:blipFill>
          <a:blip r:embed="rId4"/>
          <a:srcRect/>
          <a:stretch>
            <a:fillRect/>
          </a:stretch>
        </p:blipFill>
        <p:spPr bwMode="auto">
          <a:xfrm>
            <a:off x="5962277" y="3617069"/>
            <a:ext cx="2570163" cy="1108075"/>
          </a:xfrm>
          <a:prstGeom prst="rect">
            <a:avLst/>
          </a:prstGeom>
          <a:noFill/>
          <a:ln w="9525">
            <a:noFill/>
            <a:miter lim="800000"/>
            <a:headEnd/>
            <a:tailEnd/>
          </a:ln>
        </p:spPr>
      </p:pic>
    </p:spTree>
    <p:extLst>
      <p:ext uri="{BB962C8B-B14F-4D97-AF65-F5344CB8AC3E}">
        <p14:creationId xmlns:p14="http://schemas.microsoft.com/office/powerpoint/2010/main" val="379700256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7336" r="81453" b="9593"/>
          <a:stretch/>
        </p:blipFill>
        <p:spPr bwMode="auto">
          <a:xfrm>
            <a:off x="4895242" y="3917418"/>
            <a:ext cx="1530283" cy="18737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81453" b="50188"/>
          <a:stretch/>
        </p:blipFill>
        <p:spPr bwMode="auto">
          <a:xfrm>
            <a:off x="4895242" y="1075753"/>
            <a:ext cx="1530283" cy="2822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8241" b="48745"/>
          <a:stretch/>
        </p:blipFill>
        <p:spPr bwMode="auto">
          <a:xfrm>
            <a:off x="6425525" y="1075751"/>
            <a:ext cx="2620428" cy="290401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8241" t="57336"/>
          <a:stretch/>
        </p:blipFill>
        <p:spPr bwMode="auto">
          <a:xfrm>
            <a:off x="6425524" y="3994759"/>
            <a:ext cx="2620428" cy="24172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ttangolo 9"/>
          <p:cNvSpPr/>
          <p:nvPr/>
        </p:nvSpPr>
        <p:spPr>
          <a:xfrm>
            <a:off x="251519" y="3271075"/>
            <a:ext cx="4577303" cy="2800767"/>
          </a:xfrm>
          <a:prstGeom prst="rect">
            <a:avLst/>
          </a:prstGeom>
        </p:spPr>
        <p:txBody>
          <a:bodyPr wrap="square">
            <a:spAutoFit/>
          </a:bodyPr>
          <a:lstStyle/>
          <a:p>
            <a:pPr marL="261938" indent="-261938">
              <a:buFont typeface="Wingdings" panose="05000000000000000000" pitchFamily="2" charset="2"/>
              <a:buChar char="§"/>
            </a:pPr>
            <a:r>
              <a:rPr lang="en-US" sz="2200" b="1" dirty="0" smtClean="0"/>
              <a:t>Total </a:t>
            </a:r>
            <a:r>
              <a:rPr lang="en-US" sz="2200" b="1" dirty="0"/>
              <a:t>infectious </a:t>
            </a:r>
            <a:r>
              <a:rPr lang="en-US" sz="2200" b="1" dirty="0" smtClean="0"/>
              <a:t>respiratory AEs    </a:t>
            </a:r>
            <a:r>
              <a:rPr lang="en-US" sz="2200" dirty="0" smtClean="0"/>
              <a:t>(</a:t>
            </a:r>
            <a:r>
              <a:rPr lang="en-US" sz="2200" b="1" dirty="0">
                <a:solidFill>
                  <a:srgbClr val="C00000"/>
                </a:solidFill>
              </a:rPr>
              <a:t>RR 1.11</a:t>
            </a:r>
            <a:r>
              <a:rPr lang="en-US" sz="2200" dirty="0"/>
              <a:t>, 95% CI </a:t>
            </a:r>
            <a:r>
              <a:rPr lang="en-US" sz="2200" b="1" dirty="0">
                <a:solidFill>
                  <a:srgbClr val="C00000"/>
                </a:solidFill>
              </a:rPr>
              <a:t>1.02–1.21</a:t>
            </a:r>
            <a:r>
              <a:rPr lang="en-US" sz="2200" dirty="0"/>
              <a:t>) </a:t>
            </a:r>
            <a:endParaRPr lang="en-US" sz="2200" dirty="0" smtClean="0"/>
          </a:p>
          <a:p>
            <a:pPr marL="261938" indent="-261938">
              <a:buFont typeface="Wingdings" panose="05000000000000000000" pitchFamily="2" charset="2"/>
              <a:buChar char="§"/>
            </a:pPr>
            <a:endParaRPr lang="en-US" sz="2200" b="1" dirty="0" smtClean="0"/>
          </a:p>
          <a:p>
            <a:pPr marL="261938" indent="-261938">
              <a:buFont typeface="Wingdings" panose="05000000000000000000" pitchFamily="2" charset="2"/>
              <a:buChar char="§"/>
            </a:pPr>
            <a:r>
              <a:rPr lang="en-US" sz="2200" b="1" dirty="0" smtClean="0"/>
              <a:t>Total </a:t>
            </a:r>
            <a:r>
              <a:rPr lang="en-US" sz="2200" b="1" dirty="0"/>
              <a:t>noninfectious respiratory</a:t>
            </a:r>
            <a:r>
              <a:rPr lang="en-US" sz="2200" dirty="0"/>
              <a:t> </a:t>
            </a:r>
            <a:r>
              <a:rPr lang="en-US" sz="2200" b="1" dirty="0" smtClean="0"/>
              <a:t>AEs</a:t>
            </a:r>
            <a:r>
              <a:rPr lang="en-US" sz="2200" dirty="0" smtClean="0"/>
              <a:t> </a:t>
            </a:r>
            <a:r>
              <a:rPr lang="en-US" sz="2200" dirty="0"/>
              <a:t>(</a:t>
            </a:r>
            <a:r>
              <a:rPr lang="en-US" sz="2200" b="1" dirty="0"/>
              <a:t>RR 1.02</a:t>
            </a:r>
            <a:r>
              <a:rPr lang="en-US" sz="2200" dirty="0"/>
              <a:t>, </a:t>
            </a:r>
            <a:r>
              <a:rPr lang="it-IT" sz="2200" dirty="0"/>
              <a:t>95% CI </a:t>
            </a:r>
            <a:r>
              <a:rPr lang="it-IT" sz="2200" b="1" dirty="0"/>
              <a:t>0.65–1.60</a:t>
            </a:r>
            <a:r>
              <a:rPr lang="it-IT" sz="2200" dirty="0"/>
              <a:t>) </a:t>
            </a:r>
            <a:endParaRPr lang="it-IT" sz="2200" dirty="0" smtClean="0"/>
          </a:p>
          <a:p>
            <a:pPr marL="261938" indent="-261938">
              <a:buFont typeface="Wingdings" panose="05000000000000000000" pitchFamily="2" charset="2"/>
              <a:buChar char="§"/>
            </a:pPr>
            <a:endParaRPr lang="it-IT" sz="2200" b="1" dirty="0" smtClean="0"/>
          </a:p>
          <a:p>
            <a:pPr marL="261938" indent="-261938">
              <a:buFont typeface="Wingdings" panose="05000000000000000000" pitchFamily="2" charset="2"/>
              <a:buChar char="§"/>
            </a:pPr>
            <a:r>
              <a:rPr lang="it-IT" sz="2200" b="1" dirty="0" smtClean="0"/>
              <a:t>R</a:t>
            </a:r>
            <a:r>
              <a:rPr lang="en-US" sz="2200" b="1" dirty="0" err="1" smtClean="0"/>
              <a:t>isk</a:t>
            </a:r>
            <a:r>
              <a:rPr lang="en-US" sz="2200" b="1" dirty="0" smtClean="0"/>
              <a:t> </a:t>
            </a:r>
            <a:r>
              <a:rPr lang="en-US" sz="2200" b="1" dirty="0"/>
              <a:t>of death due to lung disease </a:t>
            </a:r>
            <a:r>
              <a:rPr lang="en-US" sz="2200" dirty="0"/>
              <a:t>(</a:t>
            </a:r>
            <a:r>
              <a:rPr lang="en-US" sz="2200" b="1" dirty="0"/>
              <a:t>RR 1.53</a:t>
            </a:r>
            <a:r>
              <a:rPr lang="en-US" sz="2200" dirty="0"/>
              <a:t>, 95% CI </a:t>
            </a:r>
            <a:r>
              <a:rPr lang="en-US" sz="2200" b="1" dirty="0"/>
              <a:t>0.46–5.01</a:t>
            </a:r>
            <a:r>
              <a:rPr lang="en-US" sz="2200" dirty="0"/>
              <a:t>)</a:t>
            </a:r>
          </a:p>
        </p:txBody>
      </p:sp>
      <p:sp>
        <p:nvSpPr>
          <p:cNvPr id="11" name="Rettangolo arrotondato 10"/>
          <p:cNvSpPr/>
          <p:nvPr/>
        </p:nvSpPr>
        <p:spPr>
          <a:xfrm>
            <a:off x="7319861" y="70205"/>
            <a:ext cx="1728192" cy="700329"/>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SAFETY</a:t>
            </a:r>
          </a:p>
          <a:p>
            <a:pPr algn="ctr"/>
            <a:r>
              <a:rPr lang="it-IT" sz="2400" b="1" dirty="0" smtClean="0">
                <a:solidFill>
                  <a:schemeClr val="bg1"/>
                </a:solidFill>
              </a:rPr>
              <a:t>ILD</a:t>
            </a:r>
            <a:endParaRPr lang="it-IT" sz="2400" b="1" dirty="0">
              <a:solidFill>
                <a:schemeClr val="bg1"/>
              </a:solidFill>
            </a:endParaRPr>
          </a:p>
        </p:txBody>
      </p:sp>
      <p:sp>
        <p:nvSpPr>
          <p:cNvPr id="12" name="CasellaDiTesto 11"/>
          <p:cNvSpPr txBox="1"/>
          <p:nvPr/>
        </p:nvSpPr>
        <p:spPr>
          <a:xfrm>
            <a:off x="123368" y="1146230"/>
            <a:ext cx="4705455" cy="338554"/>
          </a:xfrm>
          <a:prstGeom prst="rect">
            <a:avLst/>
          </a:prstGeom>
          <a:noFill/>
        </p:spPr>
        <p:txBody>
          <a:bodyPr wrap="none" rtlCol="0">
            <a:spAutoFit/>
          </a:bodyPr>
          <a:lstStyle/>
          <a:p>
            <a:r>
              <a:rPr lang="it-IT" sz="1600" b="1" i="1" dirty="0" smtClean="0"/>
              <a:t>METANALYSES</a:t>
            </a:r>
            <a:r>
              <a:rPr lang="it-IT" sz="1600" i="1" dirty="0" smtClean="0"/>
              <a:t>  - </a:t>
            </a:r>
            <a:r>
              <a:rPr lang="it-IT" sz="1600" i="1" dirty="0" err="1" smtClean="0"/>
              <a:t>Conway</a:t>
            </a:r>
            <a:r>
              <a:rPr lang="it-IT" sz="1600" i="1" dirty="0" smtClean="0"/>
              <a:t> R et al. </a:t>
            </a:r>
            <a:r>
              <a:rPr lang="it-IT" sz="1600" i="1" dirty="0" err="1" smtClean="0"/>
              <a:t>Arthritis</a:t>
            </a:r>
            <a:r>
              <a:rPr lang="it-IT" sz="1600" i="1" dirty="0" smtClean="0"/>
              <a:t> </a:t>
            </a:r>
            <a:r>
              <a:rPr lang="it-IT" sz="1600" i="1" dirty="0" err="1" smtClean="0"/>
              <a:t>Rheum</a:t>
            </a:r>
            <a:r>
              <a:rPr lang="it-IT" sz="1600" i="1" dirty="0" smtClean="0"/>
              <a:t> 2014</a:t>
            </a:r>
            <a:endParaRPr lang="it-IT" sz="1600" b="1" i="1" dirty="0"/>
          </a:p>
        </p:txBody>
      </p:sp>
      <p:sp>
        <p:nvSpPr>
          <p:cNvPr id="13" name="Rettangolo 12"/>
          <p:cNvSpPr/>
          <p:nvPr/>
        </p:nvSpPr>
        <p:spPr>
          <a:xfrm>
            <a:off x="123368" y="44624"/>
            <a:ext cx="7040919" cy="1107996"/>
          </a:xfrm>
          <a:prstGeom prst="rect">
            <a:avLst/>
          </a:prstGeom>
          <a:solidFill>
            <a:srgbClr val="F0ECF4"/>
          </a:solidFill>
        </p:spPr>
        <p:txBody>
          <a:bodyPr wrap="square">
            <a:spAutoFit/>
          </a:bodyPr>
          <a:lstStyle/>
          <a:p>
            <a:pPr algn="just"/>
            <a:r>
              <a:rPr lang="it-IT" sz="2200" dirty="0" smtClean="0"/>
              <a:t>MTX </a:t>
            </a:r>
            <a:r>
              <a:rPr lang="it-IT" sz="2200" dirty="0" err="1"/>
              <a:t>was</a:t>
            </a:r>
            <a:r>
              <a:rPr lang="it-IT" sz="2200" dirty="0"/>
              <a:t> </a:t>
            </a:r>
            <a:r>
              <a:rPr lang="it-IT" sz="2200" dirty="0" err="1" smtClean="0"/>
              <a:t>associated</a:t>
            </a:r>
            <a:r>
              <a:rPr lang="it-IT" sz="2200" dirty="0" smtClean="0"/>
              <a:t> </a:t>
            </a:r>
            <a:r>
              <a:rPr lang="en-US" sz="2200" dirty="0" smtClean="0"/>
              <a:t>with a small but significant </a:t>
            </a:r>
            <a:r>
              <a:rPr lang="en-US" sz="2200" b="1" dirty="0" smtClean="0"/>
              <a:t>increased </a:t>
            </a:r>
            <a:r>
              <a:rPr lang="en-US" sz="2200" b="1" dirty="0"/>
              <a:t>risk of total adverse </a:t>
            </a:r>
            <a:r>
              <a:rPr lang="en-US" sz="2200" b="1" dirty="0" smtClean="0"/>
              <a:t>respiratory events</a:t>
            </a:r>
            <a:r>
              <a:rPr lang="en-US" sz="2200" dirty="0" smtClean="0"/>
              <a:t> vs comparator </a:t>
            </a:r>
            <a:r>
              <a:rPr lang="en-US" sz="2200" dirty="0"/>
              <a:t> </a:t>
            </a:r>
            <a:r>
              <a:rPr lang="en-US" sz="2200" dirty="0" smtClean="0"/>
              <a:t>      </a:t>
            </a:r>
            <a:r>
              <a:rPr lang="en-US" sz="2000" dirty="0" smtClean="0"/>
              <a:t>(</a:t>
            </a:r>
            <a:r>
              <a:rPr lang="en-US" sz="2000" b="1" dirty="0">
                <a:solidFill>
                  <a:srgbClr val="C00000"/>
                </a:solidFill>
              </a:rPr>
              <a:t>RR 1.10</a:t>
            </a:r>
            <a:r>
              <a:rPr lang="en-US" sz="2000" dirty="0"/>
              <a:t>, 95% </a:t>
            </a:r>
            <a:r>
              <a:rPr lang="en-US" sz="2000" dirty="0" smtClean="0"/>
              <a:t>CI </a:t>
            </a:r>
            <a:r>
              <a:rPr lang="it-IT" sz="2000" dirty="0" smtClean="0"/>
              <a:t>1.02–1.19)</a:t>
            </a:r>
            <a:endParaRPr lang="it-IT" sz="2000" dirty="0"/>
          </a:p>
        </p:txBody>
      </p:sp>
      <p:sp>
        <p:nvSpPr>
          <p:cNvPr id="14" name="CasellaDiTesto 13"/>
          <p:cNvSpPr txBox="1"/>
          <p:nvPr/>
        </p:nvSpPr>
        <p:spPr>
          <a:xfrm>
            <a:off x="264614" y="1628800"/>
            <a:ext cx="2026260" cy="369332"/>
          </a:xfrm>
          <a:prstGeom prst="rect">
            <a:avLst/>
          </a:prstGeom>
          <a:noFill/>
        </p:spPr>
        <p:txBody>
          <a:bodyPr wrap="none" rtlCol="0">
            <a:spAutoFit/>
          </a:bodyPr>
          <a:lstStyle/>
          <a:p>
            <a:r>
              <a:rPr lang="it-IT" dirty="0" smtClean="0"/>
              <a:t>22 </a:t>
            </a:r>
            <a:r>
              <a:rPr lang="it-IT" dirty="0" err="1" smtClean="0"/>
              <a:t>selected</a:t>
            </a:r>
            <a:r>
              <a:rPr lang="it-IT" dirty="0" smtClean="0"/>
              <a:t> </a:t>
            </a:r>
            <a:r>
              <a:rPr lang="it-IT" dirty="0" err="1" smtClean="0"/>
              <a:t>studies</a:t>
            </a:r>
            <a:r>
              <a:rPr lang="it-IT" dirty="0" smtClean="0"/>
              <a:t> </a:t>
            </a:r>
            <a:endParaRPr lang="it-IT" dirty="0"/>
          </a:p>
        </p:txBody>
      </p:sp>
      <p:sp>
        <p:nvSpPr>
          <p:cNvPr id="15" name="Rettangolo 14"/>
          <p:cNvSpPr/>
          <p:nvPr/>
        </p:nvSpPr>
        <p:spPr>
          <a:xfrm>
            <a:off x="280548" y="2001614"/>
            <a:ext cx="4264388" cy="923330"/>
          </a:xfrm>
          <a:prstGeom prst="rect">
            <a:avLst/>
          </a:prstGeom>
        </p:spPr>
        <p:txBody>
          <a:bodyPr>
            <a:spAutoFit/>
          </a:bodyPr>
          <a:lstStyle/>
          <a:p>
            <a:r>
              <a:rPr lang="en-US" b="1" dirty="0" smtClean="0"/>
              <a:t>4,544</a:t>
            </a:r>
            <a:r>
              <a:rPr lang="en-US" dirty="0" smtClean="0"/>
              <a:t> pts. received </a:t>
            </a:r>
            <a:r>
              <a:rPr lang="en-US" dirty="0"/>
              <a:t>MTX </a:t>
            </a:r>
            <a:endParaRPr lang="en-US" dirty="0" smtClean="0"/>
          </a:p>
          <a:p>
            <a:r>
              <a:rPr lang="en-US" b="1" dirty="0" smtClean="0"/>
              <a:t>4,040</a:t>
            </a:r>
            <a:r>
              <a:rPr lang="en-US" dirty="0" smtClean="0"/>
              <a:t> pts. received </a:t>
            </a:r>
            <a:r>
              <a:rPr lang="it-IT" dirty="0" err="1" smtClean="0"/>
              <a:t>comparator</a:t>
            </a:r>
            <a:r>
              <a:rPr lang="it-IT" dirty="0" smtClean="0"/>
              <a:t> </a:t>
            </a:r>
            <a:r>
              <a:rPr lang="it-IT" dirty="0" err="1" smtClean="0"/>
              <a:t>treatments</a:t>
            </a:r>
            <a:r>
              <a:rPr lang="it-IT" dirty="0" smtClean="0"/>
              <a:t> (</a:t>
            </a:r>
            <a:r>
              <a:rPr lang="it-IT" dirty="0" err="1" smtClean="0"/>
              <a:t>csDMARDs</a:t>
            </a:r>
            <a:r>
              <a:rPr lang="it-IT" dirty="0" smtClean="0"/>
              <a:t> or </a:t>
            </a:r>
            <a:r>
              <a:rPr lang="it-IT" dirty="0" err="1" smtClean="0"/>
              <a:t>bDMARDs</a:t>
            </a:r>
            <a:r>
              <a:rPr lang="it-IT" dirty="0" smtClean="0"/>
              <a:t>).</a:t>
            </a:r>
            <a:endParaRPr lang="it-IT" dirty="0"/>
          </a:p>
        </p:txBody>
      </p:sp>
      <p:sp>
        <p:nvSpPr>
          <p:cNvPr id="2" name="Segnaposto numero diapositiva 1"/>
          <p:cNvSpPr>
            <a:spLocks noGrp="1"/>
          </p:cNvSpPr>
          <p:nvPr>
            <p:ph type="sldNum" sz="quarter" idx="12"/>
          </p:nvPr>
        </p:nvSpPr>
        <p:spPr>
          <a:xfrm>
            <a:off x="7010400" y="6597352"/>
            <a:ext cx="2133600" cy="365125"/>
          </a:xfrm>
        </p:spPr>
        <p:txBody>
          <a:bodyPr/>
          <a:lstStyle/>
          <a:p>
            <a:fld id="{BB9ACCF8-6DB8-403B-91E6-12AF5948842C}" type="slidenum">
              <a:rPr lang="it-IT" smtClean="0"/>
              <a:t>10</a:t>
            </a:fld>
            <a:endParaRPr lang="it-IT"/>
          </a:p>
        </p:txBody>
      </p:sp>
      <p:sp>
        <p:nvSpPr>
          <p:cNvPr id="3" name="CasellaDiTesto 2"/>
          <p:cNvSpPr txBox="1"/>
          <p:nvPr/>
        </p:nvSpPr>
        <p:spPr>
          <a:xfrm>
            <a:off x="7771884" y="5404464"/>
            <a:ext cx="402778" cy="338554"/>
          </a:xfrm>
          <a:prstGeom prst="rect">
            <a:avLst/>
          </a:prstGeom>
          <a:noFill/>
        </p:spPr>
        <p:txBody>
          <a:bodyPr wrap="square" rtlCol="0">
            <a:spAutoFit/>
          </a:bodyPr>
          <a:lstStyle/>
          <a:p>
            <a:r>
              <a:rPr lang="it-IT" sz="1600" b="1" dirty="0" smtClean="0">
                <a:solidFill>
                  <a:srgbClr val="C00000"/>
                </a:solidFill>
                <a:sym typeface="Wingdings" panose="05000000000000000000" pitchFamily="2" charset="2"/>
              </a:rPr>
              <a:t></a:t>
            </a:r>
            <a:endParaRPr lang="it-IT" sz="1600" b="1" dirty="0">
              <a:solidFill>
                <a:srgbClr val="C00000"/>
              </a:solidFill>
            </a:endParaRPr>
          </a:p>
        </p:txBody>
      </p:sp>
      <p:sp>
        <p:nvSpPr>
          <p:cNvPr id="9" name="Rettangolo 8"/>
          <p:cNvSpPr/>
          <p:nvPr/>
        </p:nvSpPr>
        <p:spPr>
          <a:xfrm>
            <a:off x="251520" y="3271075"/>
            <a:ext cx="4577302" cy="86834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CasellaDiTesto 15"/>
          <p:cNvSpPr txBox="1"/>
          <p:nvPr/>
        </p:nvSpPr>
        <p:spPr>
          <a:xfrm>
            <a:off x="395536" y="6421660"/>
            <a:ext cx="8294093" cy="391716"/>
          </a:xfrm>
          <a:prstGeom prst="rect">
            <a:avLst/>
          </a:prstGeom>
          <a:solidFill>
            <a:schemeClr val="accent6">
              <a:lumMod val="40000"/>
              <a:lumOff val="60000"/>
            </a:schemeClr>
          </a:solidFill>
        </p:spPr>
        <p:txBody>
          <a:bodyPr wrap="square" rtlCol="0">
            <a:spAutoFit/>
          </a:bodyPr>
          <a:lstStyle/>
          <a:p>
            <a:r>
              <a:rPr lang="it-IT" sz="2200" b="1" dirty="0" err="1" smtClean="0"/>
              <a:t>Caution</a:t>
            </a:r>
            <a:r>
              <a:rPr lang="it-IT" sz="2200" b="1" dirty="0" smtClean="0"/>
              <a:t> </a:t>
            </a:r>
            <a:r>
              <a:rPr lang="it-IT" sz="2200" b="1" dirty="0" err="1" smtClean="0"/>
              <a:t>is</a:t>
            </a:r>
            <a:r>
              <a:rPr lang="it-IT" sz="2200" b="1" dirty="0" smtClean="0"/>
              <a:t> </a:t>
            </a:r>
            <a:r>
              <a:rPr lang="it-IT" sz="2200" b="1" dirty="0" err="1" smtClean="0"/>
              <a:t>advised</a:t>
            </a:r>
            <a:r>
              <a:rPr lang="it-IT" sz="2200" b="1" dirty="0" smtClean="0"/>
              <a:t> </a:t>
            </a:r>
            <a:r>
              <a:rPr lang="it-IT" sz="2200" b="1" dirty="0" err="1" smtClean="0"/>
              <a:t>when</a:t>
            </a:r>
            <a:r>
              <a:rPr lang="it-IT" sz="2200" b="1" dirty="0" smtClean="0"/>
              <a:t> </a:t>
            </a:r>
            <a:r>
              <a:rPr lang="it-IT" sz="2200" b="1" dirty="0" err="1" smtClean="0"/>
              <a:t>using</a:t>
            </a:r>
            <a:r>
              <a:rPr lang="it-IT" sz="2200" b="1" dirty="0" smtClean="0"/>
              <a:t> MTX in RA </a:t>
            </a:r>
            <a:r>
              <a:rPr lang="it-IT" sz="2200" b="1" dirty="0" err="1" smtClean="0"/>
              <a:t>patients</a:t>
            </a:r>
            <a:r>
              <a:rPr lang="it-IT" sz="2200" b="1" dirty="0" smtClean="0"/>
              <a:t> with ILD </a:t>
            </a:r>
            <a:r>
              <a:rPr lang="it-IT" sz="2200" b="1" dirty="0" err="1" smtClean="0"/>
              <a:t>at</a:t>
            </a:r>
            <a:r>
              <a:rPr lang="it-IT" sz="2200" b="1" dirty="0" smtClean="0"/>
              <a:t> baseline</a:t>
            </a:r>
            <a:endParaRPr lang="it-IT" sz="2200" b="1" dirty="0"/>
          </a:p>
        </p:txBody>
      </p:sp>
    </p:spTree>
    <p:extLst>
      <p:ext uri="{BB962C8B-B14F-4D97-AF65-F5344CB8AC3E}">
        <p14:creationId xmlns:p14="http://schemas.microsoft.com/office/powerpoint/2010/main" val="100758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ttangolo 3"/>
          <p:cNvSpPr>
            <a:spLocks noChangeArrowheads="1"/>
          </p:cNvSpPr>
          <p:nvPr/>
        </p:nvSpPr>
        <p:spPr bwMode="auto">
          <a:xfrm>
            <a:off x="341313" y="2349500"/>
            <a:ext cx="4159250" cy="2368550"/>
          </a:xfrm>
          <a:prstGeom prst="rect">
            <a:avLst/>
          </a:prstGeom>
          <a:solidFill>
            <a:srgbClr val="F5F2F8"/>
          </a:solidFill>
          <a:ln w="9525">
            <a:solidFill>
              <a:schemeClr val="tx1"/>
            </a:solidFill>
            <a:miter lim="800000"/>
            <a:headEnd/>
            <a:tailEnd/>
          </a:ln>
        </p:spPr>
        <p:txBody>
          <a:bodyPr>
            <a:spAutoFit/>
          </a:bodyPr>
          <a:lstStyle/>
          <a:p>
            <a:pPr algn="just"/>
            <a:r>
              <a:rPr lang="en-US" sz="2200" b="1">
                <a:latin typeface="Calibri" pitchFamily="34" charset="0"/>
              </a:rPr>
              <a:t>Slight increased</a:t>
            </a:r>
            <a:r>
              <a:rPr lang="en-US" sz="2200">
                <a:latin typeface="Calibri" pitchFamily="34" charset="0"/>
              </a:rPr>
              <a:t> of </a:t>
            </a:r>
            <a:r>
              <a:rPr lang="en-US" sz="2200" u="sng">
                <a:latin typeface="Calibri" pitchFamily="34" charset="0"/>
              </a:rPr>
              <a:t>self reported</a:t>
            </a:r>
            <a:r>
              <a:rPr lang="en-US" sz="2200">
                <a:latin typeface="Calibri" pitchFamily="34" charset="0"/>
              </a:rPr>
              <a:t> infections in pts. </a:t>
            </a:r>
            <a:r>
              <a:rPr lang="en-US" sz="2200" b="1">
                <a:latin typeface="Calibri" pitchFamily="34" charset="0"/>
              </a:rPr>
              <a:t>taking</a:t>
            </a:r>
            <a:r>
              <a:rPr lang="en-US" sz="2200">
                <a:latin typeface="Calibri" pitchFamily="34" charset="0"/>
              </a:rPr>
              <a:t> </a:t>
            </a:r>
            <a:r>
              <a:rPr lang="en-US" sz="2200" b="1">
                <a:latin typeface="Calibri" pitchFamily="34" charset="0"/>
              </a:rPr>
              <a:t>MTX</a:t>
            </a:r>
            <a:r>
              <a:rPr lang="en-US" sz="2200">
                <a:latin typeface="Calibri" pitchFamily="34" charset="0"/>
              </a:rPr>
              <a:t> </a:t>
            </a:r>
          </a:p>
          <a:p>
            <a:pPr algn="ctr"/>
            <a:endParaRPr lang="en-US" sz="800" b="1">
              <a:solidFill>
                <a:srgbClr val="C00000"/>
              </a:solidFill>
              <a:latin typeface="Calibri" pitchFamily="34" charset="0"/>
            </a:endParaRPr>
          </a:p>
          <a:p>
            <a:pPr algn="ctr"/>
            <a:r>
              <a:rPr lang="en-US" sz="2200" b="1">
                <a:solidFill>
                  <a:srgbClr val="C00000"/>
                </a:solidFill>
                <a:latin typeface="Calibri" pitchFamily="34" charset="0"/>
              </a:rPr>
              <a:t>62 %  </a:t>
            </a:r>
            <a:r>
              <a:rPr lang="en-US" sz="2200">
                <a:latin typeface="Calibri" pitchFamily="34" charset="0"/>
              </a:rPr>
              <a:t>vs  </a:t>
            </a:r>
            <a:r>
              <a:rPr lang="en-US" sz="2200" b="1">
                <a:latin typeface="Calibri" pitchFamily="34" charset="0"/>
              </a:rPr>
              <a:t>47 % </a:t>
            </a:r>
          </a:p>
          <a:p>
            <a:pPr algn="ctr"/>
            <a:r>
              <a:rPr lang="en-US" sz="2200" b="1">
                <a:latin typeface="Calibri" pitchFamily="34" charset="0"/>
              </a:rPr>
              <a:t>RR = </a:t>
            </a:r>
            <a:r>
              <a:rPr lang="en-US" sz="2200" b="1">
                <a:solidFill>
                  <a:srgbClr val="C00000"/>
                </a:solidFill>
                <a:latin typeface="Calibri" pitchFamily="34" charset="0"/>
              </a:rPr>
              <a:t>1.52</a:t>
            </a:r>
            <a:r>
              <a:rPr lang="en-US" sz="2200" b="1">
                <a:latin typeface="Calibri" pitchFamily="34" charset="0"/>
              </a:rPr>
              <a:t>  </a:t>
            </a:r>
            <a:r>
              <a:rPr lang="en-US">
                <a:latin typeface="Calibri" pitchFamily="34" charset="0"/>
              </a:rPr>
              <a:t>[95% CI 1.04-2.13]</a:t>
            </a:r>
          </a:p>
          <a:p>
            <a:pPr algn="just"/>
            <a:endParaRPr lang="en-US" sz="800">
              <a:latin typeface="Calibri" pitchFamily="34" charset="0"/>
            </a:endParaRPr>
          </a:p>
          <a:p>
            <a:pPr algn="just"/>
            <a:r>
              <a:rPr lang="en-US" sz="2200">
                <a:latin typeface="Calibri" pitchFamily="34" charset="0"/>
              </a:rPr>
              <a:t>(increased frequency of </a:t>
            </a:r>
            <a:r>
              <a:rPr lang="en-US" sz="2200" b="1" i="1">
                <a:solidFill>
                  <a:srgbClr val="C00000"/>
                </a:solidFill>
                <a:latin typeface="Calibri" pitchFamily="34" charset="0"/>
              </a:rPr>
              <a:t>skin</a:t>
            </a:r>
            <a:r>
              <a:rPr lang="en-US" sz="2200">
                <a:latin typeface="Calibri" pitchFamily="34" charset="0"/>
              </a:rPr>
              <a:t> and </a:t>
            </a:r>
            <a:r>
              <a:rPr lang="en-US" sz="2200" b="1" i="1">
                <a:solidFill>
                  <a:srgbClr val="C00000"/>
                </a:solidFill>
                <a:latin typeface="Calibri" pitchFamily="34" charset="0"/>
              </a:rPr>
              <a:t>respiratory tract </a:t>
            </a:r>
            <a:r>
              <a:rPr lang="en-US" sz="2200">
                <a:latin typeface="Calibri" pitchFamily="34" charset="0"/>
              </a:rPr>
              <a:t>infection)</a:t>
            </a:r>
          </a:p>
        </p:txBody>
      </p:sp>
      <p:sp>
        <p:nvSpPr>
          <p:cNvPr id="22530" name="Rettangolo 4"/>
          <p:cNvSpPr>
            <a:spLocks noChangeArrowheads="1"/>
          </p:cNvSpPr>
          <p:nvPr/>
        </p:nvSpPr>
        <p:spPr bwMode="auto">
          <a:xfrm>
            <a:off x="1803400" y="4868863"/>
            <a:ext cx="4572000" cy="369887"/>
          </a:xfrm>
          <a:prstGeom prst="rect">
            <a:avLst/>
          </a:prstGeom>
          <a:noFill/>
          <a:ln w="9525">
            <a:noFill/>
            <a:miter lim="800000"/>
            <a:headEnd/>
            <a:tailEnd/>
          </a:ln>
        </p:spPr>
        <p:txBody>
          <a:bodyPr>
            <a:spAutoFit/>
          </a:bodyPr>
          <a:lstStyle/>
          <a:p>
            <a:endParaRPr lang="it-IT">
              <a:latin typeface="Calibri" pitchFamily="34" charset="0"/>
            </a:endParaRPr>
          </a:p>
        </p:txBody>
      </p:sp>
      <p:sp>
        <p:nvSpPr>
          <p:cNvPr id="7" name="Rettangolo 3"/>
          <p:cNvSpPr>
            <a:spLocks noChangeArrowheads="1"/>
          </p:cNvSpPr>
          <p:nvPr/>
        </p:nvSpPr>
        <p:spPr bwMode="auto">
          <a:xfrm>
            <a:off x="377513" y="1014021"/>
            <a:ext cx="4118598" cy="1222375"/>
          </a:xfrm>
          <a:prstGeom prst="rect">
            <a:avLst/>
          </a:prstGeom>
          <a:noFill/>
          <a:ln w="9525">
            <a:noFill/>
            <a:miter lim="800000"/>
            <a:headEnd/>
            <a:tailEnd/>
          </a:ln>
        </p:spPr>
        <p:txBody>
          <a:bodyPr>
            <a:spAutoFit/>
          </a:bodyPr>
          <a:lstStyle/>
          <a:p>
            <a:pPr algn="just">
              <a:lnSpc>
                <a:spcPts val="2200"/>
              </a:lnSpc>
            </a:pPr>
            <a:endParaRPr lang="it-IT" b="1" i="1" dirty="0">
              <a:latin typeface="Calibri" pitchFamily="34" charset="0"/>
            </a:endParaRPr>
          </a:p>
          <a:p>
            <a:pPr algn="just">
              <a:lnSpc>
                <a:spcPts val="2200"/>
              </a:lnSpc>
            </a:pPr>
            <a:r>
              <a:rPr lang="it-IT" dirty="0">
                <a:latin typeface="Calibri" pitchFamily="34" charset="0"/>
              </a:rPr>
              <a:t>12-months </a:t>
            </a:r>
            <a:r>
              <a:rPr lang="it-IT" b="1" u="sng" dirty="0" err="1">
                <a:solidFill>
                  <a:srgbClr val="C00000"/>
                </a:solidFill>
                <a:latin typeface="Calibri" pitchFamily="34" charset="0"/>
              </a:rPr>
              <a:t>prospective</a:t>
            </a:r>
            <a:r>
              <a:rPr lang="it-IT" b="1" u="sng" dirty="0">
                <a:solidFill>
                  <a:srgbClr val="C00000"/>
                </a:solidFill>
                <a:latin typeface="Calibri" pitchFamily="34" charset="0"/>
              </a:rPr>
              <a:t> </a:t>
            </a:r>
            <a:r>
              <a:rPr lang="en-US" b="1" u="sng" dirty="0">
                <a:solidFill>
                  <a:srgbClr val="C00000"/>
                </a:solidFill>
                <a:latin typeface="Calibri" pitchFamily="34" charset="0"/>
              </a:rPr>
              <a:t>study</a:t>
            </a:r>
            <a:r>
              <a:rPr lang="en-US" b="1" dirty="0">
                <a:solidFill>
                  <a:srgbClr val="C00000"/>
                </a:solidFill>
                <a:latin typeface="Calibri" pitchFamily="34" charset="0"/>
              </a:rPr>
              <a:t> </a:t>
            </a:r>
          </a:p>
          <a:p>
            <a:pPr algn="just">
              <a:lnSpc>
                <a:spcPts val="2200"/>
              </a:lnSpc>
            </a:pPr>
            <a:r>
              <a:rPr lang="en-US" dirty="0">
                <a:latin typeface="Calibri" pitchFamily="34" charset="0"/>
              </a:rPr>
              <a:t>  </a:t>
            </a:r>
            <a:r>
              <a:rPr lang="en-US" b="1" dirty="0">
                <a:latin typeface="Calibri" pitchFamily="34" charset="0"/>
              </a:rPr>
              <a:t>77</a:t>
            </a:r>
            <a:r>
              <a:rPr lang="en-US" dirty="0">
                <a:latin typeface="Calibri" pitchFamily="34" charset="0"/>
              </a:rPr>
              <a:t> pts. </a:t>
            </a:r>
            <a:r>
              <a:rPr lang="en-US" b="1" dirty="0">
                <a:latin typeface="Calibri" pitchFamily="34" charset="0"/>
              </a:rPr>
              <a:t>on MTX  </a:t>
            </a:r>
            <a:r>
              <a:rPr lang="en-US" dirty="0">
                <a:latin typeface="Calibri" pitchFamily="34" charset="0"/>
              </a:rPr>
              <a:t>vs </a:t>
            </a:r>
          </a:p>
          <a:p>
            <a:pPr algn="just">
              <a:lnSpc>
                <a:spcPts val="2200"/>
              </a:lnSpc>
            </a:pPr>
            <a:r>
              <a:rPr lang="en-US" b="1" dirty="0">
                <a:latin typeface="Calibri" pitchFamily="34" charset="0"/>
              </a:rPr>
              <a:t>151</a:t>
            </a:r>
            <a:r>
              <a:rPr lang="en-US" dirty="0">
                <a:latin typeface="Calibri" pitchFamily="34" charset="0"/>
              </a:rPr>
              <a:t> pts. </a:t>
            </a:r>
            <a:r>
              <a:rPr lang="en-US" b="1" dirty="0">
                <a:latin typeface="Calibri" pitchFamily="34" charset="0"/>
              </a:rPr>
              <a:t>not taking MTX </a:t>
            </a:r>
          </a:p>
        </p:txBody>
      </p:sp>
      <p:sp>
        <p:nvSpPr>
          <p:cNvPr id="8" name="Rettangolo 2"/>
          <p:cNvSpPr>
            <a:spLocks noChangeArrowheads="1"/>
          </p:cNvSpPr>
          <p:nvPr/>
        </p:nvSpPr>
        <p:spPr bwMode="auto">
          <a:xfrm>
            <a:off x="4932363" y="2346325"/>
            <a:ext cx="3989387" cy="2371725"/>
          </a:xfrm>
          <a:prstGeom prst="rect">
            <a:avLst/>
          </a:prstGeom>
          <a:solidFill>
            <a:srgbClr val="F5F2F8"/>
          </a:solidFill>
          <a:ln w="9525">
            <a:solidFill>
              <a:schemeClr val="tx1"/>
            </a:solidFill>
            <a:miter lim="800000"/>
            <a:headEnd/>
            <a:tailEnd/>
          </a:ln>
        </p:spPr>
        <p:txBody>
          <a:bodyPr>
            <a:spAutoFit/>
          </a:bodyPr>
          <a:lstStyle/>
          <a:p>
            <a:pPr algn="ctr"/>
            <a:r>
              <a:rPr lang="en-US" sz="2200" b="1" dirty="0">
                <a:latin typeface="Calibri" pitchFamily="34" charset="0"/>
              </a:rPr>
              <a:t>Not significant increased risk</a:t>
            </a:r>
          </a:p>
          <a:p>
            <a:pPr algn="ctr"/>
            <a:r>
              <a:rPr lang="en-US" sz="2200" b="1" dirty="0">
                <a:latin typeface="Calibri" pitchFamily="34" charset="0"/>
              </a:rPr>
              <a:t>MTX RR </a:t>
            </a:r>
            <a:r>
              <a:rPr lang="en-US" sz="2200" dirty="0">
                <a:latin typeface="Calibri" pitchFamily="34" charset="0"/>
              </a:rPr>
              <a:t>= </a:t>
            </a:r>
            <a:r>
              <a:rPr lang="en-US" sz="2200" b="1" dirty="0">
                <a:solidFill>
                  <a:srgbClr val="C00000"/>
                </a:solidFill>
                <a:latin typeface="Calibri" pitchFamily="34" charset="0"/>
              </a:rPr>
              <a:t>1.10</a:t>
            </a:r>
            <a:r>
              <a:rPr lang="en-US" sz="2200" dirty="0">
                <a:latin typeface="Calibri" pitchFamily="34" charset="0"/>
              </a:rPr>
              <a:t> </a:t>
            </a:r>
            <a:r>
              <a:rPr lang="en-US" sz="2000" dirty="0">
                <a:latin typeface="Calibri" pitchFamily="34" charset="0"/>
              </a:rPr>
              <a:t>(95% CI 0.98-1.23)</a:t>
            </a:r>
          </a:p>
          <a:p>
            <a:pPr algn="ctr"/>
            <a:endParaRPr lang="en-US" sz="1400" dirty="0">
              <a:latin typeface="Calibri" pitchFamily="34" charset="0"/>
            </a:endParaRPr>
          </a:p>
          <a:p>
            <a:pPr algn="ctr"/>
            <a:r>
              <a:rPr lang="en-US" sz="2200" dirty="0">
                <a:latin typeface="Calibri" pitchFamily="34" charset="0"/>
              </a:rPr>
              <a:t>Moderately increased risk for  </a:t>
            </a:r>
            <a:r>
              <a:rPr lang="it-IT" sz="2200" b="1" i="1" dirty="0">
                <a:solidFill>
                  <a:srgbClr val="C00000"/>
                </a:solidFill>
                <a:latin typeface="Calibri" pitchFamily="34" charset="0"/>
              </a:rPr>
              <a:t>pneumonia</a:t>
            </a:r>
            <a:r>
              <a:rPr lang="it-IT" sz="2200" dirty="0">
                <a:latin typeface="Calibri" pitchFamily="34" charset="0"/>
              </a:rPr>
              <a:t> </a:t>
            </a:r>
          </a:p>
          <a:p>
            <a:pPr algn="ctr"/>
            <a:r>
              <a:rPr lang="it-IT" sz="2200" dirty="0">
                <a:latin typeface="Calibri" pitchFamily="34" charset="0"/>
              </a:rPr>
              <a:t>RR = </a:t>
            </a:r>
            <a:r>
              <a:rPr lang="it-IT" sz="2200" b="1" dirty="0">
                <a:solidFill>
                  <a:srgbClr val="C00000"/>
                </a:solidFill>
                <a:latin typeface="Calibri" pitchFamily="34" charset="0"/>
              </a:rPr>
              <a:t>1.16</a:t>
            </a:r>
            <a:r>
              <a:rPr lang="it-IT" sz="2200" dirty="0">
                <a:latin typeface="Calibri" pitchFamily="34" charset="0"/>
              </a:rPr>
              <a:t> </a:t>
            </a:r>
          </a:p>
          <a:p>
            <a:pPr algn="ctr"/>
            <a:r>
              <a:rPr lang="it-IT" sz="2200" dirty="0">
                <a:latin typeface="Calibri" pitchFamily="34" charset="0"/>
              </a:rPr>
              <a:t>(95% CI 1.03 - 1.33)</a:t>
            </a:r>
          </a:p>
        </p:txBody>
      </p:sp>
      <p:sp>
        <p:nvSpPr>
          <p:cNvPr id="9" name="Rettangolo 2"/>
          <p:cNvSpPr>
            <a:spLocks noChangeArrowheads="1"/>
          </p:cNvSpPr>
          <p:nvPr/>
        </p:nvSpPr>
        <p:spPr bwMode="auto">
          <a:xfrm>
            <a:off x="4925248" y="1347772"/>
            <a:ext cx="3982998" cy="929100"/>
          </a:xfrm>
          <a:prstGeom prst="rect">
            <a:avLst/>
          </a:prstGeom>
          <a:noFill/>
          <a:ln w="9525">
            <a:noFill/>
            <a:miter lim="800000"/>
            <a:headEnd/>
            <a:tailEnd/>
          </a:ln>
        </p:spPr>
        <p:txBody>
          <a:bodyPr>
            <a:spAutoFit/>
          </a:bodyPr>
          <a:lstStyle/>
          <a:p>
            <a:pPr>
              <a:lnSpc>
                <a:spcPts val="2200"/>
              </a:lnSpc>
            </a:pPr>
            <a:r>
              <a:rPr lang="it-IT" b="1" u="sng" dirty="0" smtClean="0">
                <a:solidFill>
                  <a:srgbClr val="C00000"/>
                </a:solidFill>
                <a:latin typeface="Calibri" pitchFamily="34" charset="0"/>
              </a:rPr>
              <a:t>Large </a:t>
            </a:r>
            <a:r>
              <a:rPr lang="it-IT" b="1" u="sng" dirty="0" err="1">
                <a:solidFill>
                  <a:srgbClr val="C00000"/>
                </a:solidFill>
                <a:latin typeface="Calibri" pitchFamily="34" charset="0"/>
              </a:rPr>
              <a:t>retrospective</a:t>
            </a:r>
            <a:r>
              <a:rPr lang="it-IT" b="1" u="sng" dirty="0">
                <a:solidFill>
                  <a:srgbClr val="C00000"/>
                </a:solidFill>
                <a:latin typeface="Calibri" pitchFamily="34" charset="0"/>
              </a:rPr>
              <a:t> </a:t>
            </a:r>
            <a:r>
              <a:rPr lang="en-US" b="1" u="sng" dirty="0">
                <a:solidFill>
                  <a:srgbClr val="C00000"/>
                </a:solidFill>
                <a:latin typeface="Calibri" pitchFamily="34" charset="0"/>
              </a:rPr>
              <a:t>study</a:t>
            </a:r>
            <a:r>
              <a:rPr lang="en-US" b="1" dirty="0">
                <a:solidFill>
                  <a:srgbClr val="C00000"/>
                </a:solidFill>
                <a:latin typeface="Calibri" pitchFamily="34" charset="0"/>
              </a:rPr>
              <a:t> </a:t>
            </a:r>
            <a:r>
              <a:rPr lang="en-US" dirty="0">
                <a:latin typeface="Calibri" pitchFamily="34" charset="0"/>
              </a:rPr>
              <a:t>of infections requiring admission to hospital in </a:t>
            </a:r>
            <a:r>
              <a:rPr lang="en-US" b="1" dirty="0">
                <a:solidFill>
                  <a:srgbClr val="C00000"/>
                </a:solidFill>
                <a:latin typeface="Calibri" pitchFamily="34" charset="0"/>
              </a:rPr>
              <a:t>23.733</a:t>
            </a:r>
            <a:r>
              <a:rPr lang="en-US" dirty="0">
                <a:latin typeface="Calibri" pitchFamily="34" charset="0"/>
              </a:rPr>
              <a:t> patients </a:t>
            </a:r>
            <a:r>
              <a:rPr lang="en-US" b="1" dirty="0">
                <a:latin typeface="Calibri" pitchFamily="34" charset="0"/>
              </a:rPr>
              <a:t>between 1980 and 2003</a:t>
            </a:r>
          </a:p>
        </p:txBody>
      </p:sp>
      <p:sp>
        <p:nvSpPr>
          <p:cNvPr id="12" name="Rettangolo 11"/>
          <p:cNvSpPr/>
          <p:nvPr/>
        </p:nvSpPr>
        <p:spPr>
          <a:xfrm>
            <a:off x="323850" y="5157788"/>
            <a:ext cx="8597900" cy="708025"/>
          </a:xfrm>
          <a:prstGeom prst="rect">
            <a:avLst/>
          </a:prstGeom>
          <a:solidFill>
            <a:schemeClr val="accent1">
              <a:lumMod val="50000"/>
            </a:schemeClr>
          </a:solidFill>
        </p:spPr>
        <p:txBody>
          <a:bodyPr>
            <a:spAutoFit/>
          </a:bodyPr>
          <a:lstStyle/>
          <a:p>
            <a:pPr algn="ctr" fontAlgn="auto">
              <a:lnSpc>
                <a:spcPts val="2400"/>
              </a:lnSpc>
              <a:spcBef>
                <a:spcPts val="0"/>
              </a:spcBef>
              <a:spcAft>
                <a:spcPts val="0"/>
              </a:spcAft>
              <a:defRPr/>
            </a:pPr>
            <a:r>
              <a:rPr lang="en-US" sz="2200" b="1" dirty="0">
                <a:solidFill>
                  <a:schemeClr val="bg1"/>
                </a:solidFill>
                <a:latin typeface="+mn-lt"/>
              </a:rPr>
              <a:t>Other studies failed to show any </a:t>
            </a:r>
            <a:r>
              <a:rPr lang="en-US" sz="2200" b="1" dirty="0" smtClean="0">
                <a:solidFill>
                  <a:schemeClr val="bg1"/>
                </a:solidFill>
                <a:latin typeface="+mn-lt"/>
              </a:rPr>
              <a:t>significant link </a:t>
            </a:r>
            <a:r>
              <a:rPr lang="en-US" sz="2200" b="1" dirty="0">
                <a:solidFill>
                  <a:schemeClr val="bg1"/>
                </a:solidFill>
                <a:latin typeface="+mn-lt"/>
              </a:rPr>
              <a:t>between low-dose MTX and infection in RA patients</a:t>
            </a:r>
            <a:endParaRPr lang="it-IT" sz="2200" b="1" dirty="0">
              <a:solidFill>
                <a:schemeClr val="bg1"/>
              </a:solidFill>
              <a:latin typeface="+mn-lt"/>
            </a:endParaRPr>
          </a:p>
        </p:txBody>
      </p:sp>
      <p:sp>
        <p:nvSpPr>
          <p:cNvPr id="13" name="Rettangolo 12"/>
          <p:cNvSpPr>
            <a:spLocks noChangeArrowheads="1"/>
          </p:cNvSpPr>
          <p:nvPr/>
        </p:nvSpPr>
        <p:spPr bwMode="auto">
          <a:xfrm>
            <a:off x="280988" y="6092825"/>
            <a:ext cx="8683625" cy="711200"/>
          </a:xfrm>
          <a:prstGeom prst="rect">
            <a:avLst/>
          </a:prstGeom>
          <a:noFill/>
          <a:ln w="9525">
            <a:noFill/>
            <a:miter lim="800000"/>
            <a:headEnd/>
            <a:tailEnd/>
          </a:ln>
        </p:spPr>
        <p:txBody>
          <a:bodyPr>
            <a:spAutoFit/>
          </a:bodyPr>
          <a:lstStyle/>
          <a:p>
            <a:pPr algn="just">
              <a:lnSpc>
                <a:spcPts val="1600"/>
              </a:lnSpc>
            </a:pPr>
            <a:r>
              <a:rPr lang="en-US" sz="1400">
                <a:latin typeface="Calibri" pitchFamily="34" charset="0"/>
              </a:rPr>
              <a:t>Doran MF et al. </a:t>
            </a:r>
            <a:r>
              <a:rPr lang="it-IT" sz="1400">
                <a:latin typeface="Calibri" pitchFamily="34" charset="0"/>
              </a:rPr>
              <a:t>Arthritis Rheum 2002, </a:t>
            </a:r>
            <a:r>
              <a:rPr lang="en-US" sz="1400">
                <a:latin typeface="Calibri" pitchFamily="34" charset="0"/>
              </a:rPr>
              <a:t>Wolfe F et al. Arthritis Rheum </a:t>
            </a:r>
            <a:r>
              <a:rPr lang="it-IT" sz="1400">
                <a:latin typeface="Calibri" pitchFamily="34" charset="0"/>
              </a:rPr>
              <a:t>2006, </a:t>
            </a:r>
            <a:r>
              <a:rPr lang="en-US" sz="1400">
                <a:latin typeface="Calibri" pitchFamily="34" charset="0"/>
              </a:rPr>
              <a:t>Franklin J et al. </a:t>
            </a:r>
            <a:r>
              <a:rPr lang="it-IT" sz="1400">
                <a:latin typeface="Calibri" pitchFamily="34" charset="0"/>
              </a:rPr>
              <a:t>Ann Rheum Dis 2007, </a:t>
            </a:r>
            <a:r>
              <a:rPr lang="en-US" sz="1400">
                <a:latin typeface="Calibri" pitchFamily="34" charset="0"/>
              </a:rPr>
              <a:t>Edwards CJ et al. Arthritis Rheum </a:t>
            </a:r>
            <a:r>
              <a:rPr lang="it-IT" sz="1400">
                <a:latin typeface="Calibri" pitchFamily="34" charset="0"/>
              </a:rPr>
              <a:t>2007, </a:t>
            </a:r>
            <a:r>
              <a:rPr lang="en-US" sz="1400">
                <a:solidFill>
                  <a:srgbClr val="000000"/>
                </a:solidFill>
                <a:latin typeface="Calibri" pitchFamily="34" charset="0"/>
              </a:rPr>
              <a:t>Smitten AL et al. </a:t>
            </a:r>
            <a:r>
              <a:rPr lang="it-IT" sz="1400">
                <a:solidFill>
                  <a:srgbClr val="000000"/>
                </a:solidFill>
                <a:latin typeface="Calibri" pitchFamily="34" charset="0"/>
              </a:rPr>
              <a:t>J Rheumatol 2008, Lacaille D et al. Arthritis Rheum 2008, Coyne P et al. </a:t>
            </a:r>
            <a:r>
              <a:rPr lang="en-US" sz="1400">
                <a:solidFill>
                  <a:srgbClr val="000000"/>
                </a:solidFill>
                <a:latin typeface="Calibri" pitchFamily="34" charset="0"/>
              </a:rPr>
              <a:t>J Rheumatol </a:t>
            </a:r>
            <a:r>
              <a:rPr lang="it-IT" sz="1400">
                <a:solidFill>
                  <a:srgbClr val="000000"/>
                </a:solidFill>
                <a:latin typeface="Calibri" pitchFamily="34" charset="0"/>
              </a:rPr>
              <a:t>2007</a:t>
            </a:r>
          </a:p>
        </p:txBody>
      </p:sp>
      <p:sp>
        <p:nvSpPr>
          <p:cNvPr id="2" name="Segnaposto numero diapositiva 1"/>
          <p:cNvSpPr>
            <a:spLocks noGrp="1"/>
          </p:cNvSpPr>
          <p:nvPr>
            <p:ph type="sldNum" sz="quarter" idx="12"/>
          </p:nvPr>
        </p:nvSpPr>
        <p:spPr>
          <a:xfrm>
            <a:off x="7046913" y="6592888"/>
            <a:ext cx="2133600" cy="365125"/>
          </a:xfrm>
        </p:spPr>
        <p:txBody>
          <a:bodyPr/>
          <a:lstStyle/>
          <a:p>
            <a:pPr>
              <a:defRPr/>
            </a:pPr>
            <a:fld id="{08ACFD0A-E5AA-4339-99DA-452C60CD7828}" type="slidenum">
              <a:rPr lang="it-IT"/>
              <a:pPr>
                <a:defRPr/>
              </a:pPr>
              <a:t>11</a:t>
            </a:fld>
            <a:endParaRPr lang="it-IT"/>
          </a:p>
        </p:txBody>
      </p:sp>
      <p:sp>
        <p:nvSpPr>
          <p:cNvPr id="22537" name="CasellaDiTesto 3"/>
          <p:cNvSpPr txBox="1">
            <a:spLocks noChangeArrowheads="1"/>
          </p:cNvSpPr>
          <p:nvPr/>
        </p:nvSpPr>
        <p:spPr bwMode="auto">
          <a:xfrm>
            <a:off x="107504" y="116632"/>
            <a:ext cx="7248549" cy="464230"/>
          </a:xfrm>
          <a:prstGeom prst="rect">
            <a:avLst/>
          </a:prstGeom>
          <a:solidFill>
            <a:srgbClr val="F9EEED"/>
          </a:solidFill>
          <a:ln w="9525">
            <a:noFill/>
            <a:miter lim="800000"/>
            <a:headEnd/>
            <a:tailEnd/>
          </a:ln>
        </p:spPr>
        <p:txBody>
          <a:bodyPr wrap="square">
            <a:spAutoFit/>
          </a:bodyPr>
          <a:lstStyle/>
          <a:p>
            <a:pPr algn="ctr">
              <a:lnSpc>
                <a:spcPts val="2900"/>
              </a:lnSpc>
            </a:pPr>
            <a:r>
              <a:rPr lang="it-IT" sz="2800" b="1" dirty="0">
                <a:latin typeface="Calibri" pitchFamily="34" charset="0"/>
              </a:rPr>
              <a:t>MTX in RA and </a:t>
            </a:r>
            <a:r>
              <a:rPr lang="it-IT" sz="2800" b="1" dirty="0" err="1">
                <a:latin typeface="Calibri" pitchFamily="34" charset="0"/>
              </a:rPr>
              <a:t>infectious</a:t>
            </a:r>
            <a:r>
              <a:rPr lang="it-IT" sz="2800" b="1" dirty="0">
                <a:latin typeface="Calibri" pitchFamily="34" charset="0"/>
              </a:rPr>
              <a:t> </a:t>
            </a:r>
            <a:r>
              <a:rPr lang="it-IT" sz="2800" b="1" dirty="0" err="1">
                <a:latin typeface="Calibri" pitchFamily="34" charset="0"/>
              </a:rPr>
              <a:t>risk</a:t>
            </a:r>
            <a:r>
              <a:rPr lang="it-IT" sz="2800" b="1" dirty="0">
                <a:latin typeface="Calibri" pitchFamily="34" charset="0"/>
              </a:rPr>
              <a:t> in </a:t>
            </a:r>
            <a:r>
              <a:rPr lang="it-IT" sz="2800" b="1" dirty="0" err="1">
                <a:latin typeface="Calibri" pitchFamily="34" charset="0"/>
              </a:rPr>
              <a:t>pre-biologic</a:t>
            </a:r>
            <a:r>
              <a:rPr lang="it-IT" sz="2800" b="1" dirty="0">
                <a:latin typeface="Calibri" pitchFamily="34" charset="0"/>
              </a:rPr>
              <a:t> era </a:t>
            </a:r>
          </a:p>
        </p:txBody>
      </p:sp>
      <p:sp>
        <p:nvSpPr>
          <p:cNvPr id="11" name="Rettangolo arrotondato 10"/>
          <p:cNvSpPr/>
          <p:nvPr/>
        </p:nvSpPr>
        <p:spPr>
          <a:xfrm>
            <a:off x="7474345" y="44624"/>
            <a:ext cx="1540127" cy="770362"/>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SAFETY</a:t>
            </a:r>
          </a:p>
          <a:p>
            <a:pPr algn="ctr"/>
            <a:r>
              <a:rPr lang="it-IT" sz="2400" b="1" dirty="0" err="1" smtClean="0">
                <a:solidFill>
                  <a:schemeClr val="bg1"/>
                </a:solidFill>
              </a:rPr>
              <a:t>Infections</a:t>
            </a:r>
            <a:endParaRPr lang="it-IT" sz="2400" b="1" dirty="0">
              <a:solidFill>
                <a:schemeClr val="bg1"/>
              </a:solidFill>
            </a:endParaRPr>
          </a:p>
        </p:txBody>
      </p:sp>
      <p:sp>
        <p:nvSpPr>
          <p:cNvPr id="3" name="Rettangolo 2"/>
          <p:cNvSpPr/>
          <p:nvPr/>
        </p:nvSpPr>
        <p:spPr>
          <a:xfrm>
            <a:off x="341314" y="908720"/>
            <a:ext cx="4159250" cy="369332"/>
          </a:xfrm>
          <a:prstGeom prst="rect">
            <a:avLst/>
          </a:prstGeom>
          <a:solidFill>
            <a:schemeClr val="bg1">
              <a:lumMod val="95000"/>
            </a:schemeClr>
          </a:solidFill>
        </p:spPr>
        <p:txBody>
          <a:bodyPr wrap="square">
            <a:spAutoFit/>
          </a:bodyPr>
          <a:lstStyle/>
          <a:p>
            <a:r>
              <a:rPr lang="it-IT" b="1" i="1" dirty="0">
                <a:solidFill>
                  <a:prstClr val="black"/>
                </a:solidFill>
                <a:latin typeface="Calibri" pitchFamily="34" charset="0"/>
              </a:rPr>
              <a:t>van </a:t>
            </a:r>
            <a:r>
              <a:rPr lang="it-IT" b="1" i="1" dirty="0" err="1">
                <a:solidFill>
                  <a:prstClr val="black"/>
                </a:solidFill>
                <a:latin typeface="Calibri" pitchFamily="34" charset="0"/>
              </a:rPr>
              <a:t>der</a:t>
            </a:r>
            <a:r>
              <a:rPr lang="it-IT" b="1" i="1" dirty="0">
                <a:solidFill>
                  <a:prstClr val="black"/>
                </a:solidFill>
                <a:latin typeface="Calibri" pitchFamily="34" charset="0"/>
              </a:rPr>
              <a:t> </a:t>
            </a:r>
            <a:r>
              <a:rPr lang="it-IT" b="1" i="1" dirty="0" err="1">
                <a:solidFill>
                  <a:prstClr val="black"/>
                </a:solidFill>
                <a:latin typeface="Calibri" pitchFamily="34" charset="0"/>
              </a:rPr>
              <a:t>Veen</a:t>
            </a:r>
            <a:r>
              <a:rPr lang="it-IT" b="1" i="1" dirty="0">
                <a:solidFill>
                  <a:prstClr val="black"/>
                </a:solidFill>
                <a:latin typeface="Calibri" pitchFamily="34" charset="0"/>
              </a:rPr>
              <a:t> MJ et al</a:t>
            </a:r>
            <a:r>
              <a:rPr lang="en-US" b="1" i="1" dirty="0">
                <a:solidFill>
                  <a:prstClr val="black"/>
                </a:solidFill>
                <a:latin typeface="Calibri" pitchFamily="34" charset="0"/>
              </a:rPr>
              <a:t>. </a:t>
            </a:r>
            <a:r>
              <a:rPr lang="en-US" b="1" i="1" dirty="0" smtClean="0">
                <a:solidFill>
                  <a:prstClr val="black"/>
                </a:solidFill>
                <a:latin typeface="Calibri" pitchFamily="34" charset="0"/>
              </a:rPr>
              <a:t>ARD</a:t>
            </a:r>
            <a:r>
              <a:rPr lang="it-IT" b="1" i="1" dirty="0" smtClean="0">
                <a:solidFill>
                  <a:prstClr val="black"/>
                </a:solidFill>
                <a:latin typeface="Calibri" pitchFamily="34" charset="0"/>
              </a:rPr>
              <a:t> </a:t>
            </a:r>
            <a:r>
              <a:rPr lang="it-IT" b="1" i="1" dirty="0">
                <a:solidFill>
                  <a:prstClr val="black"/>
                </a:solidFill>
                <a:latin typeface="Calibri" pitchFamily="34" charset="0"/>
              </a:rPr>
              <a:t>1994</a:t>
            </a:r>
            <a:endParaRPr lang="it-IT" dirty="0"/>
          </a:p>
        </p:txBody>
      </p:sp>
      <p:sp>
        <p:nvSpPr>
          <p:cNvPr id="4" name="Rettangolo 3"/>
          <p:cNvSpPr/>
          <p:nvPr/>
        </p:nvSpPr>
        <p:spPr>
          <a:xfrm>
            <a:off x="4932363" y="908720"/>
            <a:ext cx="3989387" cy="374461"/>
          </a:xfrm>
          <a:prstGeom prst="rect">
            <a:avLst/>
          </a:prstGeom>
          <a:solidFill>
            <a:schemeClr val="bg1">
              <a:lumMod val="95000"/>
            </a:schemeClr>
          </a:solidFill>
        </p:spPr>
        <p:txBody>
          <a:bodyPr wrap="square">
            <a:spAutoFit/>
          </a:bodyPr>
          <a:lstStyle/>
          <a:p>
            <a:pPr lvl="0">
              <a:lnSpc>
                <a:spcPts val="2200"/>
              </a:lnSpc>
            </a:pPr>
            <a:r>
              <a:rPr lang="en-US" b="1" i="1" dirty="0" err="1">
                <a:solidFill>
                  <a:prstClr val="black"/>
                </a:solidFill>
                <a:latin typeface="Calibri" pitchFamily="34" charset="0"/>
              </a:rPr>
              <a:t>Bernatsky</a:t>
            </a:r>
            <a:r>
              <a:rPr lang="en-US" b="1" i="1" dirty="0">
                <a:solidFill>
                  <a:prstClr val="black"/>
                </a:solidFill>
                <a:latin typeface="Calibri" pitchFamily="34" charset="0"/>
              </a:rPr>
              <a:t> S et al. Rheumatology 2007</a:t>
            </a:r>
            <a:endParaRPr lang="it-IT" b="1" i="1" dirty="0">
              <a:solidFill>
                <a:prstClr val="black"/>
              </a:solidFill>
              <a:latin typeface="Calibri" pitchFamily="34" charset="0"/>
            </a:endParaRPr>
          </a:p>
        </p:txBody>
      </p:sp>
    </p:spTree>
    <p:extLst>
      <p:ext uri="{BB962C8B-B14F-4D97-AF65-F5344CB8AC3E}">
        <p14:creationId xmlns:p14="http://schemas.microsoft.com/office/powerpoint/2010/main" val="32239292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604"/>
                                        </p:tgtEl>
                                        <p:attrNameLst>
                                          <p:attrName>style.visibility</p:attrName>
                                        </p:attrNameLst>
                                      </p:cBhvr>
                                      <p:to>
                                        <p:strVal val="visible"/>
                                      </p:to>
                                    </p:set>
                                    <p:animEffect transition="in" filter="fade">
                                      <p:cBhvr>
                                        <p:cTn id="7" dur="500"/>
                                        <p:tgtEl>
                                          <p:spTgt spid="2560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4" grpId="0" animBg="1"/>
      <p:bldP spid="7" grpId="0"/>
      <p:bldP spid="8" grpId="0" animBg="1"/>
      <p:bldP spid="9" grpId="0"/>
      <p:bldP spid="12" grpId="0" animBg="1"/>
      <p:bldP spid="13" grpId="0"/>
      <p:bldP spid="3"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39944" r="32037" b="42634"/>
          <a:stretch/>
        </p:blipFill>
        <p:spPr bwMode="auto">
          <a:xfrm>
            <a:off x="81205" y="577487"/>
            <a:ext cx="7008110" cy="9580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ttangolo 4"/>
          <p:cNvSpPr/>
          <p:nvPr/>
        </p:nvSpPr>
        <p:spPr>
          <a:xfrm>
            <a:off x="5880072" y="4964975"/>
            <a:ext cx="3023043" cy="1107996"/>
          </a:xfrm>
          <a:prstGeom prst="rect">
            <a:avLst/>
          </a:prstGeom>
          <a:ln w="38100">
            <a:solidFill>
              <a:srgbClr val="00B050"/>
            </a:solidFill>
          </a:ln>
        </p:spPr>
        <p:txBody>
          <a:bodyPr wrap="square">
            <a:spAutoFit/>
          </a:bodyPr>
          <a:lstStyle/>
          <a:p>
            <a:pPr algn="ctr"/>
            <a:r>
              <a:rPr lang="en-US" sz="2200" b="1" dirty="0"/>
              <a:t>Concurrent treatment with </a:t>
            </a:r>
            <a:r>
              <a:rPr lang="en-US" sz="2200" b="1" dirty="0" smtClean="0"/>
              <a:t>MTX reduced </a:t>
            </a:r>
            <a:r>
              <a:rPr lang="en-US" sz="2200" b="1" dirty="0"/>
              <a:t>the overall risk of </a:t>
            </a:r>
            <a:r>
              <a:rPr lang="en-US" sz="2200" b="1" dirty="0" smtClean="0"/>
              <a:t>infection</a:t>
            </a:r>
            <a:endParaRPr lang="it-IT" sz="2200" b="1" dirty="0"/>
          </a:p>
        </p:txBody>
      </p:sp>
      <p:graphicFrame>
        <p:nvGraphicFramePr>
          <p:cNvPr id="11" name="Tabella 10"/>
          <p:cNvGraphicFramePr>
            <a:graphicFrameLocks noGrp="1"/>
          </p:cNvGraphicFramePr>
          <p:nvPr>
            <p:extLst>
              <p:ext uri="{D42A27DB-BD31-4B8C-83A1-F6EECF244321}">
                <p14:modId xmlns:p14="http://schemas.microsoft.com/office/powerpoint/2010/main" val="2613191724"/>
              </p:ext>
            </p:extLst>
          </p:nvPr>
        </p:nvGraphicFramePr>
        <p:xfrm>
          <a:off x="530028" y="2154386"/>
          <a:ext cx="4536503" cy="4029760"/>
        </p:xfrm>
        <a:graphic>
          <a:graphicData uri="http://schemas.openxmlformats.org/drawingml/2006/table">
            <a:tbl>
              <a:tblPr firstRow="1" bandRow="1">
                <a:tableStyleId>{5C22544A-7EE6-4342-B048-85BDC9FD1C3A}</a:tableStyleId>
              </a:tblPr>
              <a:tblGrid>
                <a:gridCol w="2664297"/>
                <a:gridCol w="1872206"/>
              </a:tblGrid>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err="1" smtClean="0">
                          <a:ln>
                            <a:noFill/>
                          </a:ln>
                          <a:solidFill>
                            <a:srgbClr val="000000"/>
                          </a:solidFill>
                          <a:effectLst/>
                          <a:latin typeface="Calibri" pitchFamily="34" charset="0"/>
                          <a:ea typeface="MS Mincho" pitchFamily="49" charset="-128"/>
                          <a:cs typeface="Times New Roman" pitchFamily="18" charset="0"/>
                        </a:rPr>
                        <a:t>bDMARDs</a:t>
                      </a: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lnT w="12700" cap="flat" cmpd="sng" algn="ctr">
                      <a:solidFill>
                        <a:schemeClr val="tx1"/>
                      </a:solidFill>
                      <a:prstDash val="solid"/>
                      <a:round/>
                      <a:headEnd type="none" w="med" len="med"/>
                      <a:tailEnd type="none" w="med" len="med"/>
                    </a:lnT>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1"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a:t>
                      </a:r>
                    </a:p>
                  </a:txBody>
                  <a:tcPr marL="68580" marR="68580" marT="0" marB="0" anchor="ctr" horzOverflow="overflow">
                    <a:lnT w="12700" cap="flat" cmpd="sng" algn="ctr">
                      <a:solidFill>
                        <a:schemeClr val="tx1"/>
                      </a:solidFill>
                      <a:prstDash val="solid"/>
                      <a:round/>
                      <a:headEnd type="none" w="med" len="med"/>
                      <a:tailEnd type="none" w="med" len="med"/>
                    </a:lnT>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Disease duration 1-2</a:t>
                      </a: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AdvPSMEL"/>
                        </a:rPr>
                        <a:t> years</a:t>
                      </a: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1.39</a:t>
                      </a: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 </a:t>
                      </a: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(0.84 - 2.30)</a:t>
                      </a:r>
                      <a:endParaRPr kumimoji="0" lang="it-IT" sz="1800" b="1"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Disease duration 3-5</a:t>
                      </a: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AdvPSMEL"/>
                        </a:rPr>
                        <a:t> years</a:t>
                      </a: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1.52</a:t>
                      </a: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 (</a:t>
                      </a: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0.93 - 2.47)</a:t>
                      </a: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en-GB"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Disease duration &gt; 5 years</a:t>
                      </a: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1.63 (0.98 – 2.73)</a:t>
                      </a: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err="1" smtClean="0">
                          <a:ln>
                            <a:noFill/>
                          </a:ln>
                          <a:solidFill>
                            <a:srgbClr val="000000"/>
                          </a:solidFill>
                          <a:effectLst/>
                          <a:latin typeface="Calibri" pitchFamily="34" charset="0"/>
                          <a:ea typeface="MS Mincho" pitchFamily="49" charset="-128"/>
                          <a:cs typeface="Times New Roman" pitchFamily="18" charset="0"/>
                        </a:rPr>
                        <a:t>bDMARD</a:t>
                      </a: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 (</a:t>
                      </a:r>
                      <a:r>
                        <a:rPr kumimoji="0" lang="it-IT" sz="1800" b="0" i="0" u="none" strike="noStrike" cap="none" normalizeH="0" baseline="0" dirty="0" err="1" smtClean="0">
                          <a:ln>
                            <a:noFill/>
                          </a:ln>
                          <a:solidFill>
                            <a:srgbClr val="000000"/>
                          </a:solidFill>
                          <a:effectLst/>
                          <a:latin typeface="Calibri" pitchFamily="34" charset="0"/>
                          <a:ea typeface="MS Mincho" pitchFamily="49" charset="-128"/>
                          <a:cs typeface="Times New Roman" pitchFamily="18" charset="0"/>
                        </a:rPr>
                        <a:t>previous</a:t>
                      </a: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a:t>
                      </a: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0.97 (0.79 - 1.21)</a:t>
                      </a: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1" i="0" u="none" strike="noStrike" cap="none" normalizeH="0" baseline="0" dirty="0" err="1" smtClean="0">
                          <a:ln>
                            <a:noFill/>
                          </a:ln>
                          <a:solidFill>
                            <a:srgbClr val="C00000"/>
                          </a:solidFill>
                          <a:effectLst/>
                          <a:latin typeface="Calibri" pitchFamily="34" charset="0"/>
                          <a:ea typeface="MS Mincho" pitchFamily="49" charset="-128"/>
                          <a:cs typeface="Times New Roman" pitchFamily="18" charset="0"/>
                        </a:rPr>
                        <a:t>Infection</a:t>
                      </a: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 (</a:t>
                      </a:r>
                      <a:r>
                        <a:rPr kumimoji="0" lang="it-IT" sz="1800" b="1" i="0" u="none" strike="noStrike" cap="none" normalizeH="0" baseline="0" dirty="0" err="1" smtClean="0">
                          <a:ln>
                            <a:noFill/>
                          </a:ln>
                          <a:solidFill>
                            <a:srgbClr val="C00000"/>
                          </a:solidFill>
                          <a:effectLst/>
                          <a:latin typeface="Calibri" pitchFamily="34" charset="0"/>
                          <a:ea typeface="MS Mincho" pitchFamily="49" charset="-128"/>
                          <a:cs typeface="Times New Roman" pitchFamily="18" charset="0"/>
                        </a:rPr>
                        <a:t>year</a:t>
                      </a: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 </a:t>
                      </a:r>
                      <a:r>
                        <a:rPr kumimoji="0" lang="it-IT" sz="1800" b="1" i="0" u="none" strike="noStrike" cap="none" normalizeH="0" baseline="0" dirty="0" err="1" smtClean="0">
                          <a:ln>
                            <a:noFill/>
                          </a:ln>
                          <a:solidFill>
                            <a:srgbClr val="C00000"/>
                          </a:solidFill>
                          <a:effectLst/>
                          <a:latin typeface="Calibri" pitchFamily="34" charset="0"/>
                          <a:ea typeface="MS Mincho" pitchFamily="49" charset="-128"/>
                          <a:cs typeface="Times New Roman" pitchFamily="18" charset="0"/>
                        </a:rPr>
                        <a:t>before</a:t>
                      </a: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a:t>
                      </a: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1.51 (1.05 - 2.17) </a:t>
                      </a: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err="1" smtClean="0">
                          <a:ln>
                            <a:noFill/>
                          </a:ln>
                          <a:solidFill>
                            <a:schemeClr val="tx1"/>
                          </a:solidFill>
                          <a:effectLst/>
                          <a:latin typeface="Calibri" pitchFamily="34" charset="0"/>
                          <a:ea typeface="MS Mincho" pitchFamily="49" charset="-128"/>
                          <a:cs typeface="Times New Roman" pitchFamily="18" charset="0"/>
                        </a:rPr>
                        <a:t>Female</a:t>
                      </a:r>
                      <a:endPar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0.68 (0.49 - 0.94)</a:t>
                      </a: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Age (time-</a:t>
                      </a:r>
                      <a:r>
                        <a:rPr kumimoji="0" lang="it-IT" sz="1800" b="1" i="0" u="none" strike="noStrike" cap="none" normalizeH="0" baseline="0" dirty="0" err="1" smtClean="0">
                          <a:ln>
                            <a:noFill/>
                          </a:ln>
                          <a:solidFill>
                            <a:srgbClr val="C00000"/>
                          </a:solidFill>
                          <a:effectLst/>
                          <a:latin typeface="Calibri" pitchFamily="34" charset="0"/>
                          <a:ea typeface="MS Mincho" pitchFamily="49" charset="-128"/>
                          <a:cs typeface="Times New Roman" pitchFamily="18" charset="0"/>
                        </a:rPr>
                        <a:t>related</a:t>
                      </a: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a:t>
                      </a: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1.04 (1.02 - 1.05)</a:t>
                      </a: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err="1" smtClean="0">
                          <a:ln>
                            <a:noFill/>
                          </a:ln>
                          <a:solidFill>
                            <a:srgbClr val="000000"/>
                          </a:solidFill>
                          <a:effectLst/>
                          <a:latin typeface="Calibri" pitchFamily="34" charset="0"/>
                          <a:ea typeface="MS Mincho" pitchFamily="49" charset="-128"/>
                          <a:cs typeface="Times New Roman" pitchFamily="18" charset="0"/>
                        </a:rPr>
                        <a:t>Charlson</a:t>
                      </a: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 </a:t>
                      </a:r>
                      <a:r>
                        <a:rPr kumimoji="0" lang="it-IT" sz="1800" b="0" i="0" u="none" strike="noStrike" cap="none" normalizeH="0" baseline="0" dirty="0" err="1" smtClean="0">
                          <a:ln>
                            <a:noFill/>
                          </a:ln>
                          <a:solidFill>
                            <a:srgbClr val="000000"/>
                          </a:solidFill>
                          <a:effectLst/>
                          <a:latin typeface="Calibri" pitchFamily="34" charset="0"/>
                          <a:ea typeface="MS Mincho" pitchFamily="49" charset="-128"/>
                          <a:cs typeface="Times New Roman" pitchFamily="18" charset="0"/>
                        </a:rPr>
                        <a:t>index</a:t>
                      </a: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 </a:t>
                      </a: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1.14 (0.88 - 1.39)</a:t>
                      </a: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en-GB" sz="1800" b="1" i="0" u="none" strike="noStrike" cap="none" normalizeH="0" baseline="0" dirty="0" err="1" smtClean="0">
                          <a:ln>
                            <a:noFill/>
                          </a:ln>
                          <a:solidFill>
                            <a:srgbClr val="C00000"/>
                          </a:solidFill>
                          <a:effectLst/>
                          <a:latin typeface="Calibri" pitchFamily="34" charset="0"/>
                          <a:ea typeface="MS Mincho" pitchFamily="49" charset="-128"/>
                          <a:cs typeface="Times New Roman" pitchFamily="18" charset="0"/>
                        </a:rPr>
                        <a:t>Glucorticosteroids</a:t>
                      </a:r>
                      <a:endPar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en-GB"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1.08</a:t>
                      </a:r>
                      <a:r>
                        <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 (</a:t>
                      </a:r>
                      <a:r>
                        <a:rPr kumimoji="0" lang="en-GB"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rPr>
                        <a:t>1.06 - 1.11)</a:t>
                      </a:r>
                      <a:endParaRPr kumimoji="0" lang="it-IT" sz="1800" b="1" i="0" u="none" strike="noStrike" cap="none" normalizeH="0" baseline="0" dirty="0" smtClean="0">
                        <a:ln>
                          <a:noFill/>
                        </a:ln>
                        <a:solidFill>
                          <a:srgbClr val="C00000"/>
                        </a:solidFill>
                        <a:effectLst/>
                        <a:latin typeface="Calibri" pitchFamily="34" charset="0"/>
                        <a:ea typeface="MS Mincho" pitchFamily="49" charset="-128"/>
                        <a:cs typeface="Times New Roman" pitchFamily="18" charset="0"/>
                      </a:endParaRPr>
                    </a:p>
                  </a:txBody>
                  <a:tcPr marL="68580" marR="68580" marT="0" marB="0" horzOverflow="overflow">
                    <a:noFill/>
                  </a:tcPr>
                </a:tc>
              </a:tr>
              <a:tr h="287840">
                <a:tc>
                  <a:txBody>
                    <a:bodyPr/>
                    <a:lstStyle/>
                    <a:p>
                      <a:pPr marL="0" marR="0" lvl="0" indent="0" algn="just"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FANS</a:t>
                      </a:r>
                    </a:p>
                  </a:txBody>
                  <a:tcPr marL="68580" marR="68580" marT="0" marB="0" horzOverflow="overflow">
                    <a:noFill/>
                  </a:tcPr>
                </a:tc>
                <a:tc>
                  <a:txBody>
                    <a:bodyPr/>
                    <a:lstStyle/>
                    <a:p>
                      <a:pPr marL="0" marR="0" lvl="0" indent="0" algn="ctr" defTabSz="914400" rtl="0" eaLnBrk="1" fontAlgn="base" latinLnBrk="0" hangingPunct="1">
                        <a:lnSpc>
                          <a:spcPts val="1800"/>
                        </a:lnSpc>
                        <a:spcBef>
                          <a:spcPct val="0"/>
                        </a:spcBef>
                        <a:spcAft>
                          <a:spcPct val="0"/>
                        </a:spcAft>
                        <a:buClrTx/>
                        <a:buSzTx/>
                        <a:buFontTx/>
                        <a:buNone/>
                        <a:tabLst/>
                      </a:pPr>
                      <a:r>
                        <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rPr>
                        <a:t>1.2 (0.77 -1.87)</a:t>
                      </a:r>
                    </a:p>
                  </a:txBody>
                  <a:tcPr marL="68580" marR="68580" marT="0" marB="0" horzOverflow="overflow">
                    <a:noFill/>
                  </a:tcPr>
                </a:tc>
              </a:tr>
              <a:tr h="28784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r>
              <a:tr h="28784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noFill/>
                  </a:tcPr>
                </a:tc>
              </a:tr>
              <a:tr h="28784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it-IT" sz="1800" b="0" i="0" u="none" strike="noStrike" cap="none" normalizeH="0" baseline="0" dirty="0" smtClean="0">
                        <a:ln>
                          <a:noFill/>
                        </a:ln>
                        <a:solidFill>
                          <a:srgbClr val="000000"/>
                        </a:solidFill>
                        <a:effectLst/>
                        <a:latin typeface="Calibri" pitchFamily="34" charset="0"/>
                        <a:ea typeface="MS Mincho" pitchFamily="49" charset="-128"/>
                        <a:cs typeface="Times New Roman" pitchFamily="18" charset="0"/>
                      </a:endParaRPr>
                    </a:p>
                  </a:txBody>
                  <a:tcPr marL="68580" marR="68580" marT="0" marB="0" horzOverflow="overflow">
                    <a:lnB w="12700" cap="flat" cmpd="sng" algn="ctr">
                      <a:solidFill>
                        <a:schemeClr val="tx1"/>
                      </a:solidFill>
                      <a:prstDash val="solid"/>
                      <a:round/>
                      <a:headEnd type="none" w="med" len="med"/>
                      <a:tailEnd type="none" w="med" len="med"/>
                    </a:lnB>
                    <a:noFill/>
                  </a:tcPr>
                </a:tc>
              </a:tr>
            </a:tbl>
          </a:graphicData>
        </a:graphic>
      </p:graphicFrame>
      <p:graphicFrame>
        <p:nvGraphicFramePr>
          <p:cNvPr id="12" name="Tabella 11"/>
          <p:cNvGraphicFramePr>
            <a:graphicFrameLocks noGrp="1"/>
          </p:cNvGraphicFramePr>
          <p:nvPr>
            <p:extLst>
              <p:ext uri="{D42A27DB-BD31-4B8C-83A1-F6EECF244321}">
                <p14:modId xmlns:p14="http://schemas.microsoft.com/office/powerpoint/2010/main" val="35897783"/>
              </p:ext>
            </p:extLst>
          </p:nvPr>
        </p:nvGraphicFramePr>
        <p:xfrm>
          <a:off x="539553" y="5292873"/>
          <a:ext cx="4536503" cy="863520"/>
        </p:xfrm>
        <a:graphic>
          <a:graphicData uri="http://schemas.openxmlformats.org/drawingml/2006/table">
            <a:tbl>
              <a:tblPr firstRow="1" bandRow="1">
                <a:tableStyleId>{5C22544A-7EE6-4342-B048-85BDC9FD1C3A}</a:tableStyleId>
              </a:tblPr>
              <a:tblGrid>
                <a:gridCol w="2664297"/>
                <a:gridCol w="1872206"/>
              </a:tblGrid>
              <a:tr h="28784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7033"/>
                          </a:solidFill>
                          <a:effectLst/>
                          <a:latin typeface="Calibri" pitchFamily="34" charset="0"/>
                          <a:ea typeface="MS Mincho" pitchFamily="49" charset="-128"/>
                          <a:cs typeface="Times New Roman" pitchFamily="18" charset="0"/>
                        </a:rPr>
                        <a:t>MTX*</a:t>
                      </a:r>
                      <a:endParaRPr kumimoji="0" lang="it-IT" sz="1800" b="1" i="0" u="none" strike="noStrike" cap="none" normalizeH="0" baseline="0" dirty="0" smtClean="0">
                        <a:ln>
                          <a:noFill/>
                        </a:ln>
                        <a:solidFill>
                          <a:srgbClr val="007033"/>
                        </a:solidFill>
                        <a:effectLst/>
                        <a:latin typeface="Calibri" pitchFamily="34" charset="0"/>
                        <a:ea typeface="MS Mincho" pitchFamily="49" charset="-128"/>
                        <a:cs typeface="Times New Roman" pitchFamily="18" charset="0"/>
                      </a:endParaRPr>
                    </a:p>
                  </a:txBody>
                  <a:tcPr marL="68580" marR="68580" marT="0" marB="0" horzOverflow="overflow">
                    <a:solidFill>
                      <a:srgbClr val="FFFF66"/>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1" i="0" u="none" strike="noStrike" cap="none" normalizeH="0" baseline="0" dirty="0" smtClean="0">
                          <a:ln>
                            <a:noFill/>
                          </a:ln>
                          <a:solidFill>
                            <a:srgbClr val="007033"/>
                          </a:solidFill>
                          <a:effectLst/>
                          <a:latin typeface="Calibri" pitchFamily="34" charset="0"/>
                          <a:ea typeface="MS Mincho" pitchFamily="49" charset="-128"/>
                          <a:cs typeface="Times New Roman" pitchFamily="18" charset="0"/>
                        </a:rPr>
                        <a:t>0.72</a:t>
                      </a:r>
                      <a:r>
                        <a:rPr kumimoji="0" lang="it-IT" sz="1800" b="1" i="0" u="none" strike="noStrike" cap="none" normalizeH="0" baseline="0" dirty="0" smtClean="0">
                          <a:ln>
                            <a:noFill/>
                          </a:ln>
                          <a:solidFill>
                            <a:srgbClr val="007033"/>
                          </a:solidFill>
                          <a:effectLst/>
                          <a:latin typeface="Calibri" pitchFamily="34" charset="0"/>
                          <a:ea typeface="MS Mincho" pitchFamily="49" charset="-128"/>
                          <a:cs typeface="Times New Roman" pitchFamily="18" charset="0"/>
                        </a:rPr>
                        <a:t> (</a:t>
                      </a:r>
                      <a:r>
                        <a:rPr kumimoji="0" lang="en-GB" sz="1800" b="1" i="0" u="none" strike="noStrike" cap="none" normalizeH="0" baseline="0" dirty="0" smtClean="0">
                          <a:ln>
                            <a:noFill/>
                          </a:ln>
                          <a:solidFill>
                            <a:srgbClr val="007033"/>
                          </a:solidFill>
                          <a:effectLst/>
                          <a:latin typeface="Calibri" pitchFamily="34" charset="0"/>
                          <a:ea typeface="MS Mincho" pitchFamily="49" charset="-128"/>
                          <a:cs typeface="Times New Roman" pitchFamily="18" charset="0"/>
                        </a:rPr>
                        <a:t>0.52 - 0.99)</a:t>
                      </a:r>
                      <a:endParaRPr kumimoji="0" lang="it-IT" sz="1800" b="1" i="0" u="none" strike="noStrike" cap="none" normalizeH="0" baseline="0" dirty="0" smtClean="0">
                        <a:ln>
                          <a:noFill/>
                        </a:ln>
                        <a:solidFill>
                          <a:srgbClr val="007033"/>
                        </a:solidFill>
                        <a:effectLst/>
                        <a:latin typeface="Calibri" pitchFamily="34" charset="0"/>
                        <a:ea typeface="MS Mincho" pitchFamily="49" charset="-128"/>
                        <a:cs typeface="Times New Roman" pitchFamily="18" charset="0"/>
                      </a:endParaRPr>
                    </a:p>
                  </a:txBody>
                  <a:tcPr marL="68580" marR="68580" marT="0" marB="0" horzOverflow="overflow">
                    <a:solidFill>
                      <a:srgbClr val="FFFF66"/>
                    </a:solidFill>
                  </a:tcPr>
                </a:tc>
              </a:tr>
              <a:tr h="28784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LFN *</a:t>
                      </a:r>
                      <a:endPar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0.82</a:t>
                      </a:r>
                      <a:r>
                        <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 (</a:t>
                      </a:r>
                      <a:r>
                        <a:rPr kumimoji="0" lang="en-GB"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0.47 - 1.42)</a:t>
                      </a:r>
                      <a:endPar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endParaRPr>
                    </a:p>
                  </a:txBody>
                  <a:tcPr marL="68580" marR="68580" marT="0" marB="0" horzOverflow="overflow">
                    <a:noFill/>
                  </a:tcPr>
                </a:tc>
              </a:tr>
              <a:tr h="28784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DMARDs others *</a:t>
                      </a:r>
                      <a:endPar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endParaRPr>
                    </a:p>
                  </a:txBody>
                  <a:tcPr marL="68580" marR="68580" marT="0" marB="0" horzOverflow="overflow">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0.82</a:t>
                      </a:r>
                      <a:r>
                        <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 (</a:t>
                      </a:r>
                      <a:r>
                        <a:rPr kumimoji="0" lang="en-GB"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rPr>
                        <a:t>0.42 -1.59)</a:t>
                      </a:r>
                      <a:endParaRPr kumimoji="0" lang="it-IT" sz="1800" b="0" i="0" u="none" strike="noStrike" cap="none" normalizeH="0" baseline="0" dirty="0" smtClean="0">
                        <a:ln>
                          <a:noFill/>
                        </a:ln>
                        <a:solidFill>
                          <a:schemeClr val="tx1"/>
                        </a:solidFill>
                        <a:effectLst/>
                        <a:latin typeface="Calibri" pitchFamily="34" charset="0"/>
                        <a:ea typeface="MS Mincho" pitchFamily="49" charset="-128"/>
                        <a:cs typeface="Times New Roman" pitchFamily="18" charset="0"/>
                      </a:endParaRPr>
                    </a:p>
                  </a:txBody>
                  <a:tcPr marL="68580" marR="68580" marT="0" marB="0" horzOverflow="overflow">
                    <a:noFill/>
                  </a:tcPr>
                </a:tc>
              </a:tr>
            </a:tbl>
          </a:graphicData>
        </a:graphic>
      </p:graphicFrame>
      <p:sp>
        <p:nvSpPr>
          <p:cNvPr id="13" name="Rettangolo 12"/>
          <p:cNvSpPr>
            <a:spLocks noChangeArrowheads="1"/>
          </p:cNvSpPr>
          <p:nvPr/>
        </p:nvSpPr>
        <p:spPr bwMode="auto">
          <a:xfrm>
            <a:off x="3456682" y="1843236"/>
            <a:ext cx="1403350" cy="338137"/>
          </a:xfrm>
          <a:prstGeom prst="rect">
            <a:avLst/>
          </a:prstGeom>
          <a:noFill/>
          <a:ln w="9525">
            <a:noFill/>
            <a:miter lim="800000"/>
            <a:headEnd/>
            <a:tailEnd/>
          </a:ln>
        </p:spPr>
        <p:txBody>
          <a:bodyPr wrap="none">
            <a:spAutoFit/>
          </a:bodyPr>
          <a:lstStyle/>
          <a:p>
            <a:pPr algn="ctr"/>
            <a:r>
              <a:rPr lang="en-GB" sz="1600" b="1" dirty="0">
                <a:latin typeface="Calibri" pitchFamily="34" charset="0"/>
                <a:ea typeface="MS Mincho" pitchFamily="49" charset="-128"/>
                <a:cs typeface="Times New Roman" pitchFamily="18" charset="0"/>
              </a:rPr>
              <a:t>ADJUSTED HR </a:t>
            </a:r>
          </a:p>
        </p:txBody>
      </p:sp>
      <p:sp>
        <p:nvSpPr>
          <p:cNvPr id="14" name="Rettangolo 13"/>
          <p:cNvSpPr>
            <a:spLocks noChangeArrowheads="1"/>
          </p:cNvSpPr>
          <p:nvPr/>
        </p:nvSpPr>
        <p:spPr bwMode="auto">
          <a:xfrm>
            <a:off x="323528" y="6259214"/>
            <a:ext cx="4452937" cy="338138"/>
          </a:xfrm>
          <a:prstGeom prst="rect">
            <a:avLst/>
          </a:prstGeom>
          <a:noFill/>
          <a:ln w="9525">
            <a:noFill/>
            <a:miter lim="800000"/>
            <a:headEnd/>
            <a:tailEnd/>
          </a:ln>
        </p:spPr>
        <p:txBody>
          <a:bodyPr>
            <a:spAutoFit/>
          </a:bodyPr>
          <a:lstStyle/>
          <a:p>
            <a:r>
              <a:rPr lang="it-IT" sz="1600" i="1">
                <a:latin typeface="Calibri" pitchFamily="34" charset="0"/>
              </a:rPr>
              <a:t>* Compared to bio-monoTP</a:t>
            </a:r>
          </a:p>
        </p:txBody>
      </p:sp>
      <p:sp>
        <p:nvSpPr>
          <p:cNvPr id="6" name="Rettangolo 5"/>
          <p:cNvSpPr/>
          <p:nvPr/>
        </p:nvSpPr>
        <p:spPr>
          <a:xfrm>
            <a:off x="5868144" y="2073622"/>
            <a:ext cx="3018316" cy="923330"/>
          </a:xfrm>
          <a:prstGeom prst="rect">
            <a:avLst/>
          </a:prstGeom>
        </p:spPr>
        <p:txBody>
          <a:bodyPr wrap="square">
            <a:spAutoFit/>
          </a:bodyPr>
          <a:lstStyle/>
          <a:p>
            <a:pPr algn="just"/>
            <a:r>
              <a:rPr lang="en-US" dirty="0"/>
              <a:t>Data </a:t>
            </a:r>
            <a:r>
              <a:rPr lang="en-US" dirty="0" smtClean="0"/>
              <a:t>extracted </a:t>
            </a:r>
            <a:r>
              <a:rPr lang="en-US" dirty="0"/>
              <a:t>from health databases of Lombardy Region, Italy (2004-2013)</a:t>
            </a:r>
            <a:endParaRPr lang="it-IT" dirty="0"/>
          </a:p>
        </p:txBody>
      </p:sp>
      <p:sp>
        <p:nvSpPr>
          <p:cNvPr id="15" name="Rettangolo 14"/>
          <p:cNvSpPr/>
          <p:nvPr/>
        </p:nvSpPr>
        <p:spPr>
          <a:xfrm>
            <a:off x="5853053" y="3023320"/>
            <a:ext cx="3048499" cy="693712"/>
          </a:xfrm>
          <a:prstGeom prst="rect">
            <a:avLst/>
          </a:prstGeom>
        </p:spPr>
        <p:txBody>
          <a:bodyPr wrap="square">
            <a:spAutoFit/>
          </a:bodyPr>
          <a:lstStyle/>
          <a:p>
            <a:pPr algn="just"/>
            <a:r>
              <a:rPr lang="en-US" dirty="0"/>
              <a:t>4,656 RA patients with </a:t>
            </a:r>
            <a:r>
              <a:rPr lang="en-US" b="1" dirty="0"/>
              <a:t>at least one </a:t>
            </a:r>
            <a:r>
              <a:rPr lang="en-US" b="1" dirty="0" err="1"/>
              <a:t>bDMARD</a:t>
            </a:r>
            <a:r>
              <a:rPr lang="en-US" b="1" dirty="0"/>
              <a:t> prescription</a:t>
            </a:r>
            <a:endParaRPr lang="it-IT" b="1" dirty="0"/>
          </a:p>
        </p:txBody>
      </p:sp>
      <p:pic>
        <p:nvPicPr>
          <p:cNvPr id="17" name="Picture 2"/>
          <p:cNvPicPr>
            <a:picLocks noChangeAspect="1" noChangeArrowheads="1"/>
          </p:cNvPicPr>
          <p:nvPr/>
        </p:nvPicPr>
        <p:blipFill>
          <a:blip r:embed="rId4"/>
          <a:srcRect/>
          <a:stretch>
            <a:fillRect/>
          </a:stretch>
        </p:blipFill>
        <p:spPr bwMode="auto">
          <a:xfrm>
            <a:off x="7452320" y="1437917"/>
            <a:ext cx="1558925" cy="365125"/>
          </a:xfrm>
          <a:prstGeom prst="rect">
            <a:avLst/>
          </a:prstGeom>
          <a:noFill/>
          <a:ln w="9525">
            <a:noFill/>
            <a:miter lim="800000"/>
            <a:headEnd/>
            <a:tailEnd/>
          </a:ln>
        </p:spPr>
      </p:pic>
      <p:sp>
        <p:nvSpPr>
          <p:cNvPr id="18" name="Rettangolo arrotondato 17"/>
          <p:cNvSpPr/>
          <p:nvPr/>
        </p:nvSpPr>
        <p:spPr>
          <a:xfrm>
            <a:off x="7331562" y="44624"/>
            <a:ext cx="1728192" cy="770362"/>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SAFETY</a:t>
            </a:r>
          </a:p>
          <a:p>
            <a:pPr algn="ctr"/>
            <a:r>
              <a:rPr lang="it-IT" sz="2400" b="1" dirty="0" err="1" smtClean="0">
                <a:solidFill>
                  <a:schemeClr val="bg1"/>
                </a:solidFill>
              </a:rPr>
              <a:t>Infectious</a:t>
            </a:r>
            <a:endParaRPr lang="it-IT" sz="2400" b="1" dirty="0">
              <a:solidFill>
                <a:schemeClr val="bg1"/>
              </a:solidFill>
            </a:endParaRPr>
          </a:p>
        </p:txBody>
      </p:sp>
      <p:cxnSp>
        <p:nvCxnSpPr>
          <p:cNvPr id="3" name="Connettore 2 2"/>
          <p:cNvCxnSpPr/>
          <p:nvPr/>
        </p:nvCxnSpPr>
        <p:spPr>
          <a:xfrm>
            <a:off x="107504" y="5430710"/>
            <a:ext cx="380215" cy="0"/>
          </a:xfrm>
          <a:prstGeom prst="straightConnector1">
            <a:avLst/>
          </a:prstGeom>
          <a:ln w="38100">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6" name="CasellaDiTesto 3"/>
          <p:cNvSpPr txBox="1">
            <a:spLocks noChangeArrowheads="1"/>
          </p:cNvSpPr>
          <p:nvPr/>
        </p:nvSpPr>
        <p:spPr bwMode="auto">
          <a:xfrm>
            <a:off x="131763" y="44624"/>
            <a:ext cx="6744493" cy="466025"/>
          </a:xfrm>
          <a:prstGeom prst="rect">
            <a:avLst/>
          </a:prstGeom>
          <a:solidFill>
            <a:srgbClr val="F9EEED"/>
          </a:solidFill>
          <a:ln w="9525">
            <a:noFill/>
            <a:miter lim="800000"/>
            <a:headEnd/>
            <a:tailEnd/>
          </a:ln>
        </p:spPr>
        <p:txBody>
          <a:bodyPr wrap="square">
            <a:spAutoFit/>
          </a:bodyPr>
          <a:lstStyle/>
          <a:p>
            <a:pPr algn="ctr">
              <a:lnSpc>
                <a:spcPts val="2900"/>
              </a:lnSpc>
            </a:pPr>
            <a:r>
              <a:rPr lang="it-IT" sz="2800" b="1" dirty="0">
                <a:latin typeface="Calibri" pitchFamily="34" charset="0"/>
              </a:rPr>
              <a:t>MTX in RA and </a:t>
            </a:r>
            <a:r>
              <a:rPr lang="it-IT" sz="2800" b="1" dirty="0" err="1">
                <a:latin typeface="Calibri" pitchFamily="34" charset="0"/>
              </a:rPr>
              <a:t>infectious</a:t>
            </a:r>
            <a:r>
              <a:rPr lang="it-IT" sz="2800" b="1" dirty="0">
                <a:latin typeface="Calibri" pitchFamily="34" charset="0"/>
              </a:rPr>
              <a:t> </a:t>
            </a:r>
            <a:r>
              <a:rPr lang="it-IT" sz="2800" b="1" dirty="0" err="1">
                <a:latin typeface="Calibri" pitchFamily="34" charset="0"/>
              </a:rPr>
              <a:t>risk</a:t>
            </a:r>
            <a:r>
              <a:rPr lang="it-IT" sz="2800" b="1" dirty="0">
                <a:latin typeface="Calibri" pitchFamily="34" charset="0"/>
              </a:rPr>
              <a:t> in </a:t>
            </a:r>
            <a:r>
              <a:rPr lang="it-IT" sz="2800" b="1" dirty="0" err="1" smtClean="0">
                <a:latin typeface="Calibri" pitchFamily="34" charset="0"/>
              </a:rPr>
              <a:t>biologic</a:t>
            </a:r>
            <a:r>
              <a:rPr lang="it-IT" sz="2800" b="1" dirty="0" smtClean="0">
                <a:latin typeface="Calibri" pitchFamily="34" charset="0"/>
              </a:rPr>
              <a:t> </a:t>
            </a:r>
            <a:r>
              <a:rPr lang="it-IT" sz="2800" b="1" dirty="0">
                <a:latin typeface="Calibri" pitchFamily="34" charset="0"/>
              </a:rPr>
              <a:t>era </a:t>
            </a:r>
          </a:p>
        </p:txBody>
      </p:sp>
      <p:sp>
        <p:nvSpPr>
          <p:cNvPr id="4" name="Segnaposto numero diapositiva 3"/>
          <p:cNvSpPr>
            <a:spLocks noGrp="1"/>
          </p:cNvSpPr>
          <p:nvPr>
            <p:ph type="sldNum" sz="quarter" idx="12"/>
          </p:nvPr>
        </p:nvSpPr>
        <p:spPr/>
        <p:txBody>
          <a:bodyPr/>
          <a:lstStyle/>
          <a:p>
            <a:fld id="{BB9ACCF8-6DB8-403B-91E6-12AF5948842C}" type="slidenum">
              <a:rPr lang="it-IT" smtClean="0"/>
              <a:t>12</a:t>
            </a:fld>
            <a:endParaRPr lang="it-IT"/>
          </a:p>
        </p:txBody>
      </p:sp>
      <p:cxnSp>
        <p:nvCxnSpPr>
          <p:cNvPr id="19" name="Connettore 2 18"/>
          <p:cNvCxnSpPr/>
          <p:nvPr/>
        </p:nvCxnSpPr>
        <p:spPr>
          <a:xfrm>
            <a:off x="107504" y="4854646"/>
            <a:ext cx="380215"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Connettore 2 19"/>
          <p:cNvCxnSpPr/>
          <p:nvPr/>
        </p:nvCxnSpPr>
        <p:spPr>
          <a:xfrm>
            <a:off x="107504" y="4278582"/>
            <a:ext cx="380215"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Connettore 2 20"/>
          <p:cNvCxnSpPr/>
          <p:nvPr/>
        </p:nvCxnSpPr>
        <p:spPr>
          <a:xfrm>
            <a:off x="107504" y="3702518"/>
            <a:ext cx="380215"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7" name="Parentesi graffa chiusa 6"/>
          <p:cNvSpPr/>
          <p:nvPr/>
        </p:nvSpPr>
        <p:spPr>
          <a:xfrm>
            <a:off x="5076056" y="3688004"/>
            <a:ext cx="288032" cy="1247943"/>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it-IT" dirty="0"/>
          </a:p>
        </p:txBody>
      </p:sp>
      <p:sp>
        <p:nvSpPr>
          <p:cNvPr id="8" name="CasellaDiTesto 7"/>
          <p:cNvSpPr txBox="1"/>
          <p:nvPr/>
        </p:nvSpPr>
        <p:spPr>
          <a:xfrm>
            <a:off x="5868144" y="3883695"/>
            <a:ext cx="3018316" cy="769441"/>
          </a:xfrm>
          <a:prstGeom prst="rect">
            <a:avLst/>
          </a:prstGeom>
          <a:noFill/>
          <a:ln w="38100">
            <a:solidFill>
              <a:srgbClr val="C00000"/>
            </a:solidFill>
          </a:ln>
        </p:spPr>
        <p:txBody>
          <a:bodyPr wrap="square" rtlCol="0">
            <a:spAutoFit/>
          </a:bodyPr>
          <a:lstStyle/>
          <a:p>
            <a:pPr algn="ctr"/>
            <a:r>
              <a:rPr lang="it-IT" sz="2200" b="1" dirty="0" err="1"/>
              <a:t>increase</a:t>
            </a:r>
            <a:r>
              <a:rPr lang="it-IT" sz="2200" b="1" dirty="0"/>
              <a:t> the </a:t>
            </a:r>
            <a:endParaRPr lang="it-IT" sz="2200" b="1" dirty="0" smtClean="0"/>
          </a:p>
          <a:p>
            <a:pPr algn="ctr"/>
            <a:r>
              <a:rPr lang="it-IT" sz="2200" b="1" dirty="0" err="1" smtClean="0"/>
              <a:t>infectious</a:t>
            </a:r>
            <a:r>
              <a:rPr lang="it-IT" sz="2200" b="1" dirty="0" smtClean="0"/>
              <a:t> </a:t>
            </a:r>
            <a:r>
              <a:rPr lang="it-IT" sz="2200" b="1" dirty="0" err="1" smtClean="0"/>
              <a:t>risk</a:t>
            </a:r>
            <a:endParaRPr lang="it-IT" sz="2200" b="1" dirty="0"/>
          </a:p>
        </p:txBody>
      </p:sp>
      <p:pic>
        <p:nvPicPr>
          <p:cNvPr id="2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519" t="58444" r="54078" b="37653"/>
          <a:stretch/>
        </p:blipFill>
        <p:spPr bwMode="auto">
          <a:xfrm>
            <a:off x="251520" y="1549121"/>
            <a:ext cx="6935789" cy="32517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03235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21"/>
                                        </p:tgtEl>
                                        <p:attrNameLst>
                                          <p:attrName>style.visibility</p:attrName>
                                        </p:attrNameLst>
                                      </p:cBhvr>
                                      <p:to>
                                        <p:strVal val="visible"/>
                                      </p:to>
                                    </p:set>
                                    <p:animEffect transition="in" filter="fade">
                                      <p:cBhvr>
                                        <p:cTn id="21" dur="500"/>
                                        <p:tgtEl>
                                          <p:spTgt spid="21"/>
                                        </p:tgtEl>
                                      </p:cBhvr>
                                    </p:animEffect>
                                  </p:childTnLst>
                                </p:cTn>
                              </p:par>
                              <p:par>
                                <p:cTn id="22" presetID="10" presetClass="entr" presetSubtype="0" fill="hold"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500"/>
                                        <p:tgtEl>
                                          <p:spTgt spid="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fade">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p:bldP spid="14" grpId="0"/>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50000" r="15357"/>
          <a:stretch/>
        </p:blipFill>
        <p:spPr bwMode="auto">
          <a:xfrm>
            <a:off x="41448" y="44624"/>
            <a:ext cx="6707656" cy="12349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2483768" y="2155827"/>
            <a:ext cx="4265335" cy="769441"/>
          </a:xfrm>
          <a:prstGeom prst="rect">
            <a:avLst/>
          </a:prstGeom>
          <a:noFill/>
        </p:spPr>
        <p:txBody>
          <a:bodyPr wrap="none" rtlCol="0">
            <a:spAutoFit/>
          </a:bodyPr>
          <a:lstStyle/>
          <a:p>
            <a:pPr algn="ctr"/>
            <a:r>
              <a:rPr lang="it-IT" sz="2200" b="1" dirty="0" smtClean="0"/>
              <a:t>2008 – 2014</a:t>
            </a:r>
          </a:p>
          <a:p>
            <a:pPr algn="ctr"/>
            <a:r>
              <a:rPr lang="it-IT" sz="2200" b="1" dirty="0" err="1" smtClean="0">
                <a:solidFill>
                  <a:srgbClr val="C00000"/>
                </a:solidFill>
              </a:rPr>
              <a:t>Compared</a:t>
            </a:r>
            <a:r>
              <a:rPr lang="it-IT" sz="2200" b="1" dirty="0" smtClean="0">
                <a:solidFill>
                  <a:srgbClr val="C00000"/>
                </a:solidFill>
              </a:rPr>
              <a:t> with general </a:t>
            </a:r>
            <a:r>
              <a:rPr lang="it-IT" sz="2200" b="1" dirty="0" err="1" smtClean="0">
                <a:solidFill>
                  <a:srgbClr val="C00000"/>
                </a:solidFill>
              </a:rPr>
              <a:t>population</a:t>
            </a:r>
            <a:endParaRPr lang="it-IT" sz="2200" b="1" dirty="0">
              <a:solidFill>
                <a:srgbClr val="C00000"/>
              </a:solidFill>
            </a:endParaRPr>
          </a:p>
        </p:txBody>
      </p:sp>
      <p:sp>
        <p:nvSpPr>
          <p:cNvPr id="5" name="Rettangolo 4"/>
          <p:cNvSpPr/>
          <p:nvPr/>
        </p:nvSpPr>
        <p:spPr>
          <a:xfrm>
            <a:off x="107504" y="4337228"/>
            <a:ext cx="4356484" cy="769441"/>
          </a:xfrm>
          <a:prstGeom prst="rect">
            <a:avLst/>
          </a:prstGeom>
        </p:spPr>
        <p:txBody>
          <a:bodyPr wrap="square">
            <a:spAutoFit/>
          </a:bodyPr>
          <a:lstStyle/>
          <a:p>
            <a:pPr marL="285750" indent="-285750">
              <a:buFont typeface="Wingdings" panose="05000000000000000000" pitchFamily="2" charset="2"/>
              <a:buChar char="§"/>
            </a:pPr>
            <a:r>
              <a:rPr lang="en-US" sz="2200" b="1" dirty="0" smtClean="0"/>
              <a:t>Increased risk </a:t>
            </a:r>
            <a:r>
              <a:rPr lang="en-US" sz="2200" dirty="0"/>
              <a:t>of </a:t>
            </a:r>
            <a:r>
              <a:rPr lang="en-US" sz="2200" b="1" dirty="0" smtClean="0">
                <a:solidFill>
                  <a:srgbClr val="C00000"/>
                </a:solidFill>
              </a:rPr>
              <a:t>lymphoma*</a:t>
            </a:r>
            <a:r>
              <a:rPr lang="en-US" sz="2200" dirty="0" smtClean="0"/>
              <a:t> </a:t>
            </a:r>
            <a:r>
              <a:rPr lang="en-US" sz="2200" dirty="0"/>
              <a:t>and </a:t>
            </a:r>
            <a:r>
              <a:rPr lang="en-US" sz="2200" b="1" dirty="0">
                <a:solidFill>
                  <a:srgbClr val="C00000"/>
                </a:solidFill>
              </a:rPr>
              <a:t>lung </a:t>
            </a:r>
            <a:r>
              <a:rPr lang="en-US" sz="2200" b="1" dirty="0" smtClean="0">
                <a:solidFill>
                  <a:srgbClr val="C00000"/>
                </a:solidFill>
              </a:rPr>
              <a:t>cancer° </a:t>
            </a:r>
          </a:p>
        </p:txBody>
      </p:sp>
      <p:sp>
        <p:nvSpPr>
          <p:cNvPr id="6" name="Rettangolo 5"/>
          <p:cNvSpPr/>
          <p:nvPr/>
        </p:nvSpPr>
        <p:spPr>
          <a:xfrm>
            <a:off x="251520" y="3175685"/>
            <a:ext cx="8424936" cy="830997"/>
          </a:xfrm>
          <a:prstGeom prst="rect">
            <a:avLst/>
          </a:prstGeom>
          <a:solidFill>
            <a:srgbClr val="F7F5F9"/>
          </a:solidFill>
        </p:spPr>
        <p:txBody>
          <a:bodyPr wrap="square">
            <a:spAutoFit/>
          </a:bodyPr>
          <a:lstStyle/>
          <a:p>
            <a:pPr lvl="0" algn="ctr"/>
            <a:r>
              <a:rPr lang="en-US" sz="2400" dirty="0">
                <a:solidFill>
                  <a:prstClr val="black"/>
                </a:solidFill>
              </a:rPr>
              <a:t>Modest increased risk in overall </a:t>
            </a:r>
            <a:r>
              <a:rPr lang="en-US" sz="2400" dirty="0" smtClean="0">
                <a:solidFill>
                  <a:prstClr val="black"/>
                </a:solidFill>
              </a:rPr>
              <a:t>malignancy in RA </a:t>
            </a:r>
            <a:r>
              <a:rPr lang="en-US" sz="2400" dirty="0" smtClean="0">
                <a:solidFill>
                  <a:prstClr val="black"/>
                </a:solidFill>
              </a:rPr>
              <a:t>: </a:t>
            </a:r>
          </a:p>
          <a:p>
            <a:pPr lvl="0" algn="ctr"/>
            <a:r>
              <a:rPr lang="en-US" sz="2400" dirty="0" smtClean="0">
                <a:solidFill>
                  <a:prstClr val="black"/>
                </a:solidFill>
              </a:rPr>
              <a:t>SIR = </a:t>
            </a:r>
            <a:r>
              <a:rPr lang="it-IT" sz="2400" b="1" dirty="0">
                <a:solidFill>
                  <a:srgbClr val="C00000"/>
                </a:solidFill>
              </a:rPr>
              <a:t>1.09</a:t>
            </a:r>
            <a:r>
              <a:rPr lang="it-IT" sz="2400" b="1" dirty="0"/>
              <a:t> </a:t>
            </a:r>
            <a:r>
              <a:rPr lang="it-IT" sz="2400" b="1" dirty="0" smtClean="0"/>
              <a:t>(95% CI 1.06- </a:t>
            </a:r>
            <a:r>
              <a:rPr lang="it-IT" sz="2400" b="1" dirty="0"/>
              <a:t>1.13)</a:t>
            </a:r>
            <a:endParaRPr lang="en-US" sz="2400" dirty="0">
              <a:solidFill>
                <a:prstClr val="black"/>
              </a:solidFill>
            </a:endParaRPr>
          </a:p>
        </p:txBody>
      </p:sp>
      <p:sp>
        <p:nvSpPr>
          <p:cNvPr id="7" name="CasellaDiTesto 6"/>
          <p:cNvSpPr txBox="1"/>
          <p:nvPr/>
        </p:nvSpPr>
        <p:spPr>
          <a:xfrm>
            <a:off x="5515721" y="5229200"/>
            <a:ext cx="3304751" cy="1446550"/>
          </a:xfrm>
          <a:prstGeom prst="rect">
            <a:avLst/>
          </a:prstGeom>
          <a:solidFill>
            <a:schemeClr val="bg1">
              <a:lumMod val="95000"/>
            </a:schemeClr>
          </a:solidFill>
          <a:ln w="28575">
            <a:solidFill>
              <a:schemeClr val="accent1">
                <a:lumMod val="50000"/>
              </a:schemeClr>
            </a:solidFill>
          </a:ln>
        </p:spPr>
        <p:txBody>
          <a:bodyPr wrap="none" rtlCol="0">
            <a:spAutoFit/>
          </a:bodyPr>
          <a:lstStyle/>
          <a:p>
            <a:r>
              <a:rPr lang="it-IT" sz="2200" dirty="0" smtClean="0"/>
              <a:t>  *</a:t>
            </a:r>
            <a:r>
              <a:rPr lang="it-IT" sz="2200" dirty="0" err="1" smtClean="0"/>
              <a:t>Immunologic</a:t>
            </a:r>
            <a:r>
              <a:rPr lang="it-IT" sz="2200" dirty="0" smtClean="0"/>
              <a:t> </a:t>
            </a:r>
            <a:r>
              <a:rPr lang="it-IT" sz="2200" dirty="0" err="1" smtClean="0"/>
              <a:t>stimulation</a:t>
            </a:r>
            <a:endParaRPr lang="it-IT" sz="2200" dirty="0" smtClean="0"/>
          </a:p>
          <a:p>
            <a:r>
              <a:rPr lang="it-IT" sz="2200" dirty="0" smtClean="0"/>
              <a:t>*°</a:t>
            </a:r>
            <a:r>
              <a:rPr lang="it-IT" sz="2200" dirty="0" err="1" smtClean="0"/>
              <a:t>Disease</a:t>
            </a:r>
            <a:r>
              <a:rPr lang="it-IT" sz="2200" dirty="0" smtClean="0"/>
              <a:t> </a:t>
            </a:r>
            <a:r>
              <a:rPr lang="it-IT" sz="2200" dirty="0" err="1"/>
              <a:t>acivity</a:t>
            </a:r>
            <a:endParaRPr lang="it-IT" sz="2200" dirty="0"/>
          </a:p>
          <a:p>
            <a:r>
              <a:rPr lang="it-IT" sz="2200" dirty="0" smtClean="0"/>
              <a:t>  °</a:t>
            </a:r>
            <a:r>
              <a:rPr lang="it-IT" sz="2200" dirty="0" err="1" smtClean="0"/>
              <a:t>Smoke</a:t>
            </a:r>
            <a:r>
              <a:rPr lang="it-IT" sz="2200" dirty="0" smtClean="0"/>
              <a:t> (?)</a:t>
            </a:r>
          </a:p>
          <a:p>
            <a:r>
              <a:rPr lang="it-IT" sz="2200" dirty="0" smtClean="0"/>
              <a:t> ^NSAID use</a:t>
            </a:r>
            <a:endParaRPr lang="it-IT" sz="2200" dirty="0"/>
          </a:p>
        </p:txBody>
      </p:sp>
      <p:sp>
        <p:nvSpPr>
          <p:cNvPr id="8" name="Rettangolo 7"/>
          <p:cNvSpPr/>
          <p:nvPr/>
        </p:nvSpPr>
        <p:spPr>
          <a:xfrm>
            <a:off x="5446030" y="4337228"/>
            <a:ext cx="3446450" cy="707886"/>
          </a:xfrm>
          <a:prstGeom prst="rect">
            <a:avLst/>
          </a:prstGeom>
        </p:spPr>
        <p:txBody>
          <a:bodyPr wrap="square">
            <a:spAutoFit/>
          </a:bodyPr>
          <a:lstStyle/>
          <a:p>
            <a:pPr algn="ctr"/>
            <a:r>
              <a:rPr lang="it-IT" sz="2000" dirty="0" err="1" smtClean="0"/>
              <a:t>Based</a:t>
            </a:r>
            <a:r>
              <a:rPr lang="it-IT" sz="2000" dirty="0" smtClean="0"/>
              <a:t> on </a:t>
            </a:r>
            <a:r>
              <a:rPr lang="it-IT" sz="2000" dirty="0" err="1" smtClean="0"/>
              <a:t>observational</a:t>
            </a:r>
            <a:r>
              <a:rPr lang="it-IT" sz="2000" dirty="0"/>
              <a:t>, </a:t>
            </a:r>
            <a:endParaRPr lang="it-IT" sz="2000" dirty="0" smtClean="0"/>
          </a:p>
          <a:p>
            <a:pPr algn="ctr"/>
            <a:r>
              <a:rPr lang="it-IT" sz="2000" dirty="0" err="1" smtClean="0"/>
              <a:t>real</a:t>
            </a:r>
            <a:r>
              <a:rPr lang="it-IT" sz="2000" dirty="0" smtClean="0"/>
              <a:t>-world </a:t>
            </a:r>
            <a:r>
              <a:rPr lang="it-IT" sz="2000" dirty="0" err="1"/>
              <a:t>clinical</a:t>
            </a:r>
            <a:r>
              <a:rPr lang="it-IT" sz="2000" dirty="0"/>
              <a:t> data</a:t>
            </a:r>
          </a:p>
        </p:txBody>
      </p:sp>
      <p:sp>
        <p:nvSpPr>
          <p:cNvPr id="10" name="Rettangolo 9"/>
          <p:cNvSpPr/>
          <p:nvPr/>
        </p:nvSpPr>
        <p:spPr>
          <a:xfrm>
            <a:off x="107504" y="5035823"/>
            <a:ext cx="4356484" cy="769441"/>
          </a:xfrm>
          <a:prstGeom prst="rect">
            <a:avLst/>
          </a:prstGeom>
        </p:spPr>
        <p:txBody>
          <a:bodyPr wrap="square">
            <a:spAutoFit/>
          </a:bodyPr>
          <a:lstStyle/>
          <a:p>
            <a:pPr marL="285750" indent="-285750">
              <a:buFont typeface="Wingdings" panose="05000000000000000000" pitchFamily="2" charset="2"/>
              <a:buChar char="§"/>
            </a:pPr>
            <a:r>
              <a:rPr lang="en-US" sz="2200" b="1" dirty="0" smtClean="0"/>
              <a:t>decrease </a:t>
            </a:r>
            <a:r>
              <a:rPr lang="en-US" sz="2200" b="1" dirty="0"/>
              <a:t>in </a:t>
            </a:r>
            <a:r>
              <a:rPr lang="en-US" sz="2200" b="1" dirty="0" smtClean="0"/>
              <a:t>risk</a:t>
            </a:r>
            <a:r>
              <a:rPr lang="en-US" sz="2200" dirty="0" smtClean="0"/>
              <a:t> for </a:t>
            </a:r>
            <a:r>
              <a:rPr lang="en-US" sz="2200" b="1" dirty="0" smtClean="0">
                <a:solidFill>
                  <a:srgbClr val="C00000"/>
                </a:solidFill>
              </a:rPr>
              <a:t>colorectal^ </a:t>
            </a:r>
            <a:r>
              <a:rPr lang="en-US" sz="2200" dirty="0" smtClean="0"/>
              <a:t>and </a:t>
            </a:r>
            <a:r>
              <a:rPr lang="en-US" sz="2200" b="1" dirty="0" smtClean="0">
                <a:solidFill>
                  <a:srgbClr val="C00000"/>
                </a:solidFill>
              </a:rPr>
              <a:t>breast </a:t>
            </a:r>
            <a:r>
              <a:rPr lang="en-US" sz="2200" b="1" dirty="0">
                <a:solidFill>
                  <a:srgbClr val="C00000"/>
                </a:solidFill>
              </a:rPr>
              <a:t>cancers </a:t>
            </a:r>
            <a:endParaRPr lang="en-US" sz="2200" b="1" dirty="0" smtClean="0">
              <a:solidFill>
                <a:srgbClr val="C00000"/>
              </a:solidFill>
            </a:endParaRPr>
          </a:p>
        </p:txBody>
      </p:sp>
      <p:sp>
        <p:nvSpPr>
          <p:cNvPr id="11" name="Rettangolo 10"/>
          <p:cNvSpPr/>
          <p:nvPr/>
        </p:nvSpPr>
        <p:spPr>
          <a:xfrm>
            <a:off x="107504" y="5733256"/>
            <a:ext cx="4356484" cy="1107996"/>
          </a:xfrm>
          <a:prstGeom prst="rect">
            <a:avLst/>
          </a:prstGeom>
        </p:spPr>
        <p:txBody>
          <a:bodyPr wrap="square">
            <a:spAutoFit/>
          </a:bodyPr>
          <a:lstStyle/>
          <a:p>
            <a:pPr marL="285750" indent="-285750">
              <a:buFont typeface="Wingdings" panose="05000000000000000000" pitchFamily="2" charset="2"/>
              <a:buChar char="§"/>
            </a:pPr>
            <a:r>
              <a:rPr lang="en-US" sz="2200" b="1" dirty="0" smtClean="0"/>
              <a:t>no </a:t>
            </a:r>
            <a:r>
              <a:rPr lang="en-US" sz="2200" b="1" dirty="0"/>
              <a:t>consistent trend </a:t>
            </a:r>
            <a:r>
              <a:rPr lang="en-US" sz="2200" dirty="0"/>
              <a:t>in risk </a:t>
            </a:r>
            <a:r>
              <a:rPr lang="en-US" sz="2200" dirty="0" smtClean="0"/>
              <a:t>for </a:t>
            </a:r>
            <a:r>
              <a:rPr lang="en-US" sz="2200" b="1" dirty="0" smtClean="0">
                <a:solidFill>
                  <a:srgbClr val="C00000"/>
                </a:solidFill>
              </a:rPr>
              <a:t>cervical ca.</a:t>
            </a:r>
            <a:r>
              <a:rPr lang="en-US" sz="2200" dirty="0" smtClean="0"/>
              <a:t>, </a:t>
            </a:r>
            <a:r>
              <a:rPr lang="en-US" sz="2200" b="1" dirty="0">
                <a:solidFill>
                  <a:srgbClr val="C00000"/>
                </a:solidFill>
              </a:rPr>
              <a:t>prostate </a:t>
            </a:r>
            <a:r>
              <a:rPr lang="en-US" sz="2200" b="1" dirty="0" smtClean="0">
                <a:solidFill>
                  <a:srgbClr val="C00000"/>
                </a:solidFill>
              </a:rPr>
              <a:t>ca.</a:t>
            </a:r>
            <a:r>
              <a:rPr lang="en-US" sz="2200" dirty="0" smtClean="0"/>
              <a:t> </a:t>
            </a:r>
            <a:r>
              <a:rPr lang="en-US" sz="2200" dirty="0"/>
              <a:t>and </a:t>
            </a:r>
            <a:r>
              <a:rPr lang="en-US" sz="2200" b="1" dirty="0" smtClean="0">
                <a:solidFill>
                  <a:srgbClr val="C00000"/>
                </a:solidFill>
              </a:rPr>
              <a:t>melanoma</a:t>
            </a:r>
            <a:endParaRPr lang="en-US" sz="2200" b="1" dirty="0">
              <a:solidFill>
                <a:srgbClr val="C00000"/>
              </a:solidFill>
            </a:endParaRPr>
          </a:p>
        </p:txBody>
      </p:sp>
      <p:pic>
        <p:nvPicPr>
          <p:cNvPr id="1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59915" b="91119"/>
          <a:stretch/>
        </p:blipFill>
        <p:spPr bwMode="auto">
          <a:xfrm>
            <a:off x="3517873" y="1506437"/>
            <a:ext cx="3995696" cy="275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ttangolo arrotondato 12"/>
          <p:cNvSpPr/>
          <p:nvPr/>
        </p:nvSpPr>
        <p:spPr>
          <a:xfrm>
            <a:off x="7236296" y="61191"/>
            <a:ext cx="1728192" cy="770362"/>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SAFETY</a:t>
            </a:r>
          </a:p>
          <a:p>
            <a:pPr algn="ctr"/>
            <a:r>
              <a:rPr lang="it-IT" sz="2400" b="1" dirty="0" err="1" smtClean="0">
                <a:solidFill>
                  <a:schemeClr val="bg1"/>
                </a:solidFill>
              </a:rPr>
              <a:t>Cancer</a:t>
            </a:r>
            <a:r>
              <a:rPr lang="it-IT" sz="2400" b="1" dirty="0" smtClean="0">
                <a:solidFill>
                  <a:schemeClr val="bg1"/>
                </a:solidFill>
              </a:rPr>
              <a:t> </a:t>
            </a:r>
            <a:r>
              <a:rPr lang="it-IT" sz="2400" b="1" dirty="0" err="1" smtClean="0">
                <a:solidFill>
                  <a:schemeClr val="bg1"/>
                </a:solidFill>
              </a:rPr>
              <a:t>risk</a:t>
            </a:r>
            <a:endParaRPr lang="it-IT" sz="2400" b="1" dirty="0">
              <a:solidFill>
                <a:schemeClr val="bg1"/>
              </a:solidFill>
            </a:endParaRPr>
          </a:p>
        </p:txBody>
      </p:sp>
      <p:sp>
        <p:nvSpPr>
          <p:cNvPr id="2" name="Segnaposto numero diapositiva 1"/>
          <p:cNvSpPr>
            <a:spLocks noGrp="1"/>
          </p:cNvSpPr>
          <p:nvPr>
            <p:ph type="sldNum" sz="quarter" idx="12"/>
          </p:nvPr>
        </p:nvSpPr>
        <p:spPr>
          <a:xfrm>
            <a:off x="7010400" y="6499811"/>
            <a:ext cx="2133600" cy="365125"/>
          </a:xfrm>
        </p:spPr>
        <p:txBody>
          <a:bodyPr/>
          <a:lstStyle/>
          <a:p>
            <a:fld id="{BB9ACCF8-6DB8-403B-91E6-12AF5948842C}" type="slidenum">
              <a:rPr lang="it-IT" smtClean="0"/>
              <a:t>13</a:t>
            </a:fld>
            <a:endParaRPr lang="it-IT" dirty="0"/>
          </a:p>
        </p:txBody>
      </p:sp>
    </p:spTree>
    <p:extLst>
      <p:ext uri="{BB962C8B-B14F-4D97-AF65-F5344CB8AC3E}">
        <p14:creationId xmlns:p14="http://schemas.microsoft.com/office/powerpoint/2010/main" val="291677331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51520" y="4607599"/>
            <a:ext cx="8635326" cy="461665"/>
          </a:xfrm>
          <a:prstGeom prst="rect">
            <a:avLst/>
          </a:prstGeom>
        </p:spPr>
        <p:txBody>
          <a:bodyPr wrap="square">
            <a:spAutoFit/>
          </a:bodyPr>
          <a:lstStyle/>
          <a:p>
            <a:pPr algn="just"/>
            <a:r>
              <a:rPr lang="en-US" sz="2400" b="1" dirty="0" smtClean="0"/>
              <a:t>Increased risk of second NMSC with MTX and MTX + anti-TNF</a:t>
            </a:r>
            <a:endParaRPr lang="it-IT" sz="2400" b="1" dirty="0"/>
          </a:p>
        </p:txBody>
      </p:sp>
      <p:sp>
        <p:nvSpPr>
          <p:cNvPr id="5" name="CasellaDiTesto 4"/>
          <p:cNvSpPr txBox="1"/>
          <p:nvPr/>
        </p:nvSpPr>
        <p:spPr>
          <a:xfrm>
            <a:off x="5148064" y="5325938"/>
            <a:ext cx="3115533" cy="338554"/>
          </a:xfrm>
          <a:prstGeom prst="rect">
            <a:avLst/>
          </a:prstGeom>
          <a:noFill/>
        </p:spPr>
        <p:txBody>
          <a:bodyPr wrap="none" rtlCol="0">
            <a:spAutoFit/>
          </a:bodyPr>
          <a:lstStyle/>
          <a:p>
            <a:r>
              <a:rPr lang="it-IT" sz="1600" i="1" dirty="0" smtClean="0"/>
              <a:t>Scott FI et al. JAMA </a:t>
            </a:r>
            <a:r>
              <a:rPr lang="it-IT" sz="1600" i="1" dirty="0" err="1" smtClean="0"/>
              <a:t>Dermatol</a:t>
            </a:r>
            <a:r>
              <a:rPr lang="it-IT" sz="1600" i="1" dirty="0" smtClean="0"/>
              <a:t> 2016 </a:t>
            </a:r>
            <a:endParaRPr lang="it-IT" sz="1600" i="1" dirty="0"/>
          </a:p>
        </p:txBody>
      </p:sp>
      <p:pic>
        <p:nvPicPr>
          <p:cNvPr id="12" name="Immagin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5213279"/>
            <a:ext cx="4176464" cy="1456081"/>
          </a:xfrm>
          <a:prstGeom prst="rect">
            <a:avLst/>
          </a:prstGeom>
        </p:spPr>
      </p:pic>
      <p:sp>
        <p:nvSpPr>
          <p:cNvPr id="13" name="Rettangolo 12"/>
          <p:cNvSpPr/>
          <p:nvPr/>
        </p:nvSpPr>
        <p:spPr>
          <a:xfrm>
            <a:off x="270657" y="2882553"/>
            <a:ext cx="6652245" cy="1323439"/>
          </a:xfrm>
          <a:prstGeom prst="rect">
            <a:avLst/>
          </a:prstGeom>
          <a:solidFill>
            <a:schemeClr val="bg1">
              <a:lumMod val="95000"/>
            </a:schemeClr>
          </a:solidFill>
        </p:spPr>
        <p:txBody>
          <a:bodyPr wrap="square">
            <a:spAutoFit/>
          </a:bodyPr>
          <a:lstStyle/>
          <a:p>
            <a:r>
              <a:rPr lang="en-US" sz="2000" b="1" dirty="0" smtClean="0"/>
              <a:t>MTX use vs </a:t>
            </a:r>
            <a:r>
              <a:rPr lang="en-US" sz="2000" b="1" dirty="0">
                <a:solidFill>
                  <a:prstClr val="black"/>
                </a:solidFill>
              </a:rPr>
              <a:t>no MTX usage</a:t>
            </a:r>
            <a:endParaRPr lang="en-US" sz="2000" b="1" dirty="0" smtClean="0"/>
          </a:p>
          <a:p>
            <a:r>
              <a:rPr lang="en-US" sz="2000" b="1" dirty="0" smtClean="0"/>
              <a:t>SIR </a:t>
            </a:r>
            <a:r>
              <a:rPr lang="en-US" sz="2000" dirty="0" smtClean="0"/>
              <a:t>= </a:t>
            </a:r>
            <a:r>
              <a:rPr lang="en-US" sz="2000" b="1" dirty="0" smtClean="0">
                <a:solidFill>
                  <a:srgbClr val="C00000"/>
                </a:solidFill>
              </a:rPr>
              <a:t>4.81 </a:t>
            </a:r>
            <a:r>
              <a:rPr lang="en-US" sz="2000" dirty="0"/>
              <a:t>(95% CI: </a:t>
            </a:r>
            <a:r>
              <a:rPr lang="en-US" sz="2000" b="1" dirty="0" smtClean="0"/>
              <a:t>3.60 - 6.29</a:t>
            </a:r>
            <a:r>
              <a:rPr lang="en-US" sz="2000" dirty="0" smtClean="0"/>
              <a:t>) for MTX  &gt; 8 g cumulative </a:t>
            </a:r>
            <a:r>
              <a:rPr lang="en-US" sz="2000" dirty="0"/>
              <a:t>dose </a:t>
            </a:r>
            <a:endParaRPr lang="en-US" sz="2000" dirty="0" smtClean="0"/>
          </a:p>
          <a:p>
            <a:r>
              <a:rPr lang="en-US" sz="2000" b="1" dirty="0" smtClean="0"/>
              <a:t>SIR </a:t>
            </a:r>
            <a:r>
              <a:rPr lang="en-US" sz="2000" dirty="0" smtClean="0"/>
              <a:t>= </a:t>
            </a:r>
            <a:r>
              <a:rPr lang="en-US" sz="2000" b="1" dirty="0" smtClean="0">
                <a:solidFill>
                  <a:srgbClr val="C00000"/>
                </a:solidFill>
              </a:rPr>
              <a:t>2.31 </a:t>
            </a:r>
            <a:r>
              <a:rPr lang="en-US" sz="2000" dirty="0"/>
              <a:t>(95% CI: </a:t>
            </a:r>
            <a:r>
              <a:rPr lang="en-US" sz="2000" b="1" dirty="0" smtClean="0"/>
              <a:t>1.58 -2.36</a:t>
            </a:r>
            <a:r>
              <a:rPr lang="en-US" sz="2000" dirty="0"/>
              <a:t>) </a:t>
            </a:r>
            <a:r>
              <a:rPr lang="en-US" sz="2000" dirty="0" smtClean="0"/>
              <a:t> for </a:t>
            </a:r>
            <a:r>
              <a:rPr lang="en-US" sz="2000" dirty="0"/>
              <a:t>MTX  </a:t>
            </a:r>
            <a:r>
              <a:rPr lang="en-US" sz="2000" dirty="0" smtClean="0"/>
              <a:t>&lt; 5 g </a:t>
            </a:r>
            <a:r>
              <a:rPr lang="en-US" sz="2000" dirty="0"/>
              <a:t>cumulative dose </a:t>
            </a:r>
          </a:p>
          <a:p>
            <a:endParaRPr lang="en-US" sz="2000" dirty="0" smtClean="0"/>
          </a:p>
        </p:txBody>
      </p:sp>
      <p:sp>
        <p:nvSpPr>
          <p:cNvPr id="14" name="Rettangolo 13"/>
          <p:cNvSpPr/>
          <p:nvPr/>
        </p:nvSpPr>
        <p:spPr>
          <a:xfrm>
            <a:off x="270657" y="1988840"/>
            <a:ext cx="8616189" cy="830997"/>
          </a:xfrm>
          <a:prstGeom prst="rect">
            <a:avLst/>
          </a:prstGeom>
        </p:spPr>
        <p:txBody>
          <a:bodyPr wrap="square">
            <a:spAutoFit/>
          </a:bodyPr>
          <a:lstStyle/>
          <a:p>
            <a:pPr algn="just"/>
            <a:r>
              <a:rPr lang="en-US" sz="2400" b="1" dirty="0"/>
              <a:t>MTX alone or combined with </a:t>
            </a:r>
            <a:r>
              <a:rPr lang="en-US" sz="2400" b="1" dirty="0" err="1"/>
              <a:t>csDMARD</a:t>
            </a:r>
            <a:r>
              <a:rPr lang="en-US" sz="2400" b="1" dirty="0"/>
              <a:t> </a:t>
            </a:r>
            <a:r>
              <a:rPr lang="en-US" sz="2400" b="1" dirty="0" smtClean="0"/>
              <a:t>(CSA </a:t>
            </a:r>
            <a:r>
              <a:rPr lang="en-US" sz="2400" b="1" dirty="0"/>
              <a:t>or D-Pen) is associated with an increased risk of </a:t>
            </a:r>
            <a:r>
              <a:rPr lang="it-IT" sz="2400" b="1" dirty="0"/>
              <a:t>NMSC.</a:t>
            </a:r>
          </a:p>
        </p:txBody>
      </p:sp>
      <p:sp>
        <p:nvSpPr>
          <p:cNvPr id="15" name="Rettangolo 14"/>
          <p:cNvSpPr/>
          <p:nvPr/>
        </p:nvSpPr>
        <p:spPr>
          <a:xfrm>
            <a:off x="5148064" y="4221088"/>
            <a:ext cx="2999219" cy="338554"/>
          </a:xfrm>
          <a:prstGeom prst="rect">
            <a:avLst/>
          </a:prstGeom>
        </p:spPr>
        <p:txBody>
          <a:bodyPr wrap="none">
            <a:spAutoFit/>
          </a:bodyPr>
          <a:lstStyle/>
          <a:p>
            <a:r>
              <a:rPr lang="en-US" sz="1600" i="1" dirty="0" smtClean="0">
                <a:solidFill>
                  <a:prstClr val="black"/>
                </a:solidFill>
              </a:rPr>
              <a:t>Lange E et al. Rheumatology 2016</a:t>
            </a:r>
            <a:endParaRPr lang="it-IT" i="1" dirty="0"/>
          </a:p>
        </p:txBody>
      </p:sp>
      <p:sp>
        <p:nvSpPr>
          <p:cNvPr id="16" name="Rettangolo 15"/>
          <p:cNvSpPr/>
          <p:nvPr/>
        </p:nvSpPr>
        <p:spPr>
          <a:xfrm>
            <a:off x="292802" y="869811"/>
            <a:ext cx="8594044" cy="830997"/>
          </a:xfrm>
          <a:prstGeom prst="rect">
            <a:avLst/>
          </a:prstGeom>
        </p:spPr>
        <p:txBody>
          <a:bodyPr wrap="square">
            <a:spAutoFit/>
          </a:bodyPr>
          <a:lstStyle/>
          <a:p>
            <a:r>
              <a:rPr lang="en-US" sz="2400" b="1" dirty="0"/>
              <a:t>N</a:t>
            </a:r>
            <a:r>
              <a:rPr lang="en-US" sz="2400" b="1" dirty="0" smtClean="0"/>
              <a:t>o </a:t>
            </a:r>
            <a:r>
              <a:rPr lang="en-US" sz="2400" b="1" dirty="0"/>
              <a:t>significantly increased risk of breast cancer recurrence with use of </a:t>
            </a:r>
            <a:r>
              <a:rPr lang="en-US" sz="2400" b="1" dirty="0" smtClean="0"/>
              <a:t>MTX </a:t>
            </a:r>
            <a:r>
              <a:rPr lang="en-US" sz="2400" b="1" dirty="0" err="1" smtClean="0"/>
              <a:t>adj</a:t>
            </a:r>
            <a:r>
              <a:rPr lang="en-US" sz="2400" b="1" dirty="0" smtClean="0"/>
              <a:t>-HR </a:t>
            </a:r>
            <a:r>
              <a:rPr lang="en-US" sz="2400" b="1" dirty="0">
                <a:solidFill>
                  <a:srgbClr val="C00000"/>
                </a:solidFill>
              </a:rPr>
              <a:t>1.07</a:t>
            </a:r>
            <a:r>
              <a:rPr lang="en-US" sz="2400" b="1" dirty="0"/>
              <a:t>, </a:t>
            </a:r>
            <a:r>
              <a:rPr lang="en-US" sz="2400" b="1" dirty="0" smtClean="0"/>
              <a:t>[95</a:t>
            </a:r>
            <a:r>
              <a:rPr lang="en-US" sz="2400" b="1" dirty="0"/>
              <a:t>% </a:t>
            </a:r>
            <a:r>
              <a:rPr lang="en-US" sz="2400" b="1" dirty="0" smtClean="0"/>
              <a:t>CI 0.67-1.69]</a:t>
            </a:r>
            <a:endParaRPr lang="it-IT" sz="2400" b="1" dirty="0"/>
          </a:p>
        </p:txBody>
      </p:sp>
      <p:sp>
        <p:nvSpPr>
          <p:cNvPr id="17" name="Rettangolo 16"/>
          <p:cNvSpPr/>
          <p:nvPr/>
        </p:nvSpPr>
        <p:spPr>
          <a:xfrm>
            <a:off x="5148064" y="1650286"/>
            <a:ext cx="3744416" cy="338554"/>
          </a:xfrm>
          <a:prstGeom prst="rect">
            <a:avLst/>
          </a:prstGeom>
        </p:spPr>
        <p:txBody>
          <a:bodyPr wrap="square">
            <a:spAutoFit/>
          </a:bodyPr>
          <a:lstStyle/>
          <a:p>
            <a:r>
              <a:rPr lang="en-US" sz="1600" i="1" dirty="0" err="1"/>
              <a:t>Mamtani</a:t>
            </a:r>
            <a:r>
              <a:rPr lang="en-US" sz="1600" i="1" dirty="0"/>
              <a:t> </a:t>
            </a:r>
            <a:r>
              <a:rPr lang="en-US" sz="1600" i="1" dirty="0" smtClean="0"/>
              <a:t>R et al. </a:t>
            </a:r>
            <a:r>
              <a:rPr lang="en-US" sz="1600" i="1" dirty="0"/>
              <a:t>Arthritis </a:t>
            </a:r>
            <a:r>
              <a:rPr lang="en-US" sz="1600" i="1" dirty="0" err="1"/>
              <a:t>Rheumatol</a:t>
            </a:r>
            <a:r>
              <a:rPr lang="en-US" sz="1600" i="1" dirty="0"/>
              <a:t>. </a:t>
            </a:r>
            <a:r>
              <a:rPr lang="en-US" sz="1600" i="1" dirty="0" smtClean="0"/>
              <a:t>2016</a:t>
            </a:r>
            <a:endParaRPr lang="it-IT" sz="1600" i="1" dirty="0"/>
          </a:p>
        </p:txBody>
      </p:sp>
      <p:sp>
        <p:nvSpPr>
          <p:cNvPr id="18" name="Rettangolo arrotondato 17"/>
          <p:cNvSpPr/>
          <p:nvPr/>
        </p:nvSpPr>
        <p:spPr>
          <a:xfrm>
            <a:off x="7331562" y="49332"/>
            <a:ext cx="1728192" cy="770362"/>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SAFETY</a:t>
            </a:r>
          </a:p>
          <a:p>
            <a:pPr algn="ctr"/>
            <a:r>
              <a:rPr lang="it-IT" sz="2400" b="1" dirty="0" err="1" smtClean="0">
                <a:solidFill>
                  <a:schemeClr val="bg1"/>
                </a:solidFill>
              </a:rPr>
              <a:t>Cancer</a:t>
            </a:r>
            <a:r>
              <a:rPr lang="it-IT" sz="2400" b="1" dirty="0" smtClean="0">
                <a:solidFill>
                  <a:schemeClr val="bg1"/>
                </a:solidFill>
              </a:rPr>
              <a:t> </a:t>
            </a:r>
            <a:r>
              <a:rPr lang="it-IT" sz="2400" b="1" dirty="0" err="1" smtClean="0">
                <a:solidFill>
                  <a:schemeClr val="bg1"/>
                </a:solidFill>
              </a:rPr>
              <a:t>risk</a:t>
            </a:r>
            <a:endParaRPr lang="it-IT" sz="2400" b="1" dirty="0">
              <a:solidFill>
                <a:schemeClr val="bg1"/>
              </a:solidFill>
            </a:endParaRPr>
          </a:p>
        </p:txBody>
      </p:sp>
      <p:sp>
        <p:nvSpPr>
          <p:cNvPr id="19" name="Rettangolo arrotondato 18"/>
          <p:cNvSpPr/>
          <p:nvPr/>
        </p:nvSpPr>
        <p:spPr>
          <a:xfrm>
            <a:off x="2677973" y="5988974"/>
            <a:ext cx="1483799" cy="353642"/>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0" name="CasellaDiTesto 19"/>
          <p:cNvSpPr txBox="1"/>
          <p:nvPr/>
        </p:nvSpPr>
        <p:spPr>
          <a:xfrm>
            <a:off x="292802" y="178289"/>
            <a:ext cx="6810775" cy="523220"/>
          </a:xfrm>
          <a:prstGeom prst="rect">
            <a:avLst/>
          </a:prstGeom>
          <a:solidFill>
            <a:schemeClr val="accent4">
              <a:lumMod val="20000"/>
              <a:lumOff val="80000"/>
            </a:schemeClr>
          </a:solidFill>
        </p:spPr>
        <p:txBody>
          <a:bodyPr wrap="none" rtlCol="0">
            <a:spAutoFit/>
          </a:bodyPr>
          <a:lstStyle/>
          <a:p>
            <a:r>
              <a:rPr lang="it-IT" sz="2800" dirty="0" smtClean="0"/>
              <a:t>Limited information </a:t>
            </a:r>
            <a:r>
              <a:rPr lang="it-IT" sz="2800" dirty="0" err="1" smtClean="0"/>
              <a:t>about</a:t>
            </a:r>
            <a:r>
              <a:rPr lang="it-IT" sz="2800" dirty="0" smtClean="0"/>
              <a:t> BREAST and NMSC</a:t>
            </a:r>
            <a:endParaRPr lang="it-IT" sz="2800" dirty="0"/>
          </a:p>
        </p:txBody>
      </p:sp>
      <p:sp>
        <p:nvSpPr>
          <p:cNvPr id="2" name="Segnaposto numero diapositiva 1"/>
          <p:cNvSpPr>
            <a:spLocks noGrp="1"/>
          </p:cNvSpPr>
          <p:nvPr>
            <p:ph type="sldNum" sz="quarter" idx="12"/>
          </p:nvPr>
        </p:nvSpPr>
        <p:spPr>
          <a:xfrm>
            <a:off x="7010400" y="6492875"/>
            <a:ext cx="2133600" cy="365125"/>
          </a:xfrm>
        </p:spPr>
        <p:txBody>
          <a:bodyPr/>
          <a:lstStyle/>
          <a:p>
            <a:fld id="{BB9ACCF8-6DB8-403B-91E6-12AF5948842C}" type="slidenum">
              <a:rPr lang="it-IT" smtClean="0"/>
              <a:t>14</a:t>
            </a:fld>
            <a:endParaRPr lang="it-IT"/>
          </a:p>
        </p:txBody>
      </p:sp>
      <p:sp>
        <p:nvSpPr>
          <p:cNvPr id="3" name="CasellaDiTesto 2"/>
          <p:cNvSpPr txBox="1"/>
          <p:nvPr/>
        </p:nvSpPr>
        <p:spPr>
          <a:xfrm>
            <a:off x="4788024" y="5926678"/>
            <a:ext cx="3672408" cy="769441"/>
          </a:xfrm>
          <a:prstGeom prst="rect">
            <a:avLst/>
          </a:prstGeom>
          <a:solidFill>
            <a:schemeClr val="accent6">
              <a:lumMod val="40000"/>
              <a:lumOff val="60000"/>
            </a:schemeClr>
          </a:solidFill>
        </p:spPr>
        <p:txBody>
          <a:bodyPr wrap="square" rtlCol="0">
            <a:spAutoFit/>
          </a:bodyPr>
          <a:lstStyle/>
          <a:p>
            <a:pPr algn="ctr"/>
            <a:r>
              <a:rPr lang="it-IT" sz="2200" b="1" dirty="0" err="1" smtClean="0"/>
              <a:t>Careful</a:t>
            </a:r>
            <a:r>
              <a:rPr lang="it-IT" sz="2200" b="1" dirty="0" smtClean="0"/>
              <a:t> </a:t>
            </a:r>
            <a:r>
              <a:rPr lang="it-IT" sz="2200" b="1" dirty="0" err="1" smtClean="0"/>
              <a:t>monitoring</a:t>
            </a:r>
            <a:r>
              <a:rPr lang="it-IT" sz="2200" b="1" dirty="0" smtClean="0"/>
              <a:t> of </a:t>
            </a:r>
            <a:r>
              <a:rPr lang="it-IT" sz="2200" b="1" dirty="0" err="1" smtClean="0"/>
              <a:t>these</a:t>
            </a:r>
            <a:r>
              <a:rPr lang="it-IT" sz="2200" b="1" dirty="0" smtClean="0"/>
              <a:t> </a:t>
            </a:r>
            <a:r>
              <a:rPr lang="it-IT" sz="2200" b="1" dirty="0" err="1" smtClean="0"/>
              <a:t>patients</a:t>
            </a:r>
            <a:r>
              <a:rPr lang="it-IT" sz="2200" b="1" dirty="0" smtClean="0"/>
              <a:t> </a:t>
            </a:r>
            <a:r>
              <a:rPr lang="it-IT" sz="2200" b="1" dirty="0" err="1" smtClean="0"/>
              <a:t>is</a:t>
            </a:r>
            <a:r>
              <a:rPr lang="it-IT" sz="2200" b="1" dirty="0" smtClean="0"/>
              <a:t> </a:t>
            </a:r>
            <a:r>
              <a:rPr lang="it-IT" sz="2200" b="1" dirty="0" err="1" smtClean="0"/>
              <a:t>advised</a:t>
            </a:r>
            <a:endParaRPr lang="it-IT" sz="2200" b="1" dirty="0"/>
          </a:p>
        </p:txBody>
      </p:sp>
    </p:spTree>
    <p:extLst>
      <p:ext uri="{BB962C8B-B14F-4D97-AF65-F5344CB8AC3E}">
        <p14:creationId xmlns:p14="http://schemas.microsoft.com/office/powerpoint/2010/main" val="3326935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500"/>
                                        <p:tgtEl>
                                          <p:spTgt spid="1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500"/>
                                        <p:tgtEl>
                                          <p:spTgt spid="15"/>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childTnLst>
                                </p:cTn>
                              </p:par>
                              <p:par>
                                <p:cTn id="30" presetID="10"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500"/>
                                        <p:tgtEl>
                                          <p:spTgt spid="5"/>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fade">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3" grpId="0" animBg="1"/>
      <p:bldP spid="14" grpId="0"/>
      <p:bldP spid="15" grpId="0"/>
      <p:bldP spid="16" grpId="0"/>
      <p:bldP spid="17" grpId="0"/>
      <p:bldP spid="19" grpId="0" animBg="1"/>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8615"/>
          <a:stretch/>
        </p:blipFill>
        <p:spPr bwMode="auto">
          <a:xfrm>
            <a:off x="1" y="764704"/>
            <a:ext cx="5652120" cy="28803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ttangolo 5"/>
          <p:cNvSpPr>
            <a:spLocks noChangeArrowheads="1"/>
          </p:cNvSpPr>
          <p:nvPr/>
        </p:nvSpPr>
        <p:spPr bwMode="auto">
          <a:xfrm>
            <a:off x="5952914" y="2132856"/>
            <a:ext cx="2710783" cy="923330"/>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en-US" altLang="it-IT" sz="1800" b="1" dirty="0">
                <a:latin typeface="Calibri" pitchFamily="34" charset="0"/>
              </a:rPr>
              <a:t>MTX use was associated with reduced risk of death (adjusted HR ratio = </a:t>
            </a:r>
            <a:r>
              <a:rPr lang="en-US" altLang="it-IT" sz="1800" b="1" dirty="0">
                <a:solidFill>
                  <a:srgbClr val="C00000"/>
                </a:solidFill>
                <a:latin typeface="Calibri" pitchFamily="34" charset="0"/>
              </a:rPr>
              <a:t>0.30</a:t>
            </a:r>
            <a:r>
              <a:rPr lang="en-US" altLang="it-IT" sz="1800" b="1" dirty="0">
                <a:latin typeface="Calibri" pitchFamily="34" charset="0"/>
              </a:rPr>
              <a:t>)</a:t>
            </a:r>
            <a:endParaRPr lang="it-IT" altLang="it-IT" sz="1800" b="1" dirty="0">
              <a:latin typeface="Calibri" pitchFamily="34" charset="0"/>
            </a:endParaRPr>
          </a:p>
        </p:txBody>
      </p:sp>
      <p:sp>
        <p:nvSpPr>
          <p:cNvPr id="7" name="Rettangolo 4"/>
          <p:cNvSpPr>
            <a:spLocks noChangeArrowheads="1"/>
          </p:cNvSpPr>
          <p:nvPr/>
        </p:nvSpPr>
        <p:spPr bwMode="auto">
          <a:xfrm>
            <a:off x="5969744" y="1045185"/>
            <a:ext cx="270671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marL="174625" indent="-174625" eaLnBrk="1" hangingPunct="1">
              <a:spcBef>
                <a:spcPct val="0"/>
              </a:spcBef>
              <a:buFont typeface="Wingdings" pitchFamily="2" charset="2"/>
              <a:buChar char="§"/>
            </a:pPr>
            <a:r>
              <a:rPr lang="en-US" altLang="it-IT" sz="2000" dirty="0">
                <a:latin typeface="Calibri" pitchFamily="34" charset="0"/>
              </a:rPr>
              <a:t>5626 </a:t>
            </a:r>
            <a:r>
              <a:rPr lang="en-US" altLang="it-IT" sz="2000" b="0" dirty="0">
                <a:latin typeface="Calibri" pitchFamily="34" charset="0"/>
              </a:rPr>
              <a:t>pts. enrolled</a:t>
            </a:r>
            <a:endParaRPr lang="it-IT" altLang="it-IT" sz="2000" b="0" dirty="0">
              <a:latin typeface="Calibri" pitchFamily="34" charset="0"/>
            </a:endParaRPr>
          </a:p>
          <a:p>
            <a:pPr marL="174625" indent="-174625" eaLnBrk="1" hangingPunct="1">
              <a:spcBef>
                <a:spcPct val="0"/>
              </a:spcBef>
              <a:buFont typeface="Wingdings" pitchFamily="2" charset="2"/>
              <a:buChar char="§"/>
            </a:pPr>
            <a:r>
              <a:rPr lang="en-US" altLang="it-IT" sz="2000" b="0" dirty="0" smtClean="0">
                <a:latin typeface="Calibri" pitchFamily="34" charset="0"/>
              </a:rPr>
              <a:t>median FUP </a:t>
            </a:r>
            <a:r>
              <a:rPr lang="en-US" altLang="it-IT" sz="2000" b="0" dirty="0">
                <a:latin typeface="Calibri" pitchFamily="34" charset="0"/>
              </a:rPr>
              <a:t>4.2 years </a:t>
            </a:r>
          </a:p>
          <a:p>
            <a:pPr marL="174625" indent="-174625" eaLnBrk="1" hangingPunct="1">
              <a:spcBef>
                <a:spcPct val="0"/>
              </a:spcBef>
              <a:buFont typeface="Wingdings" pitchFamily="2" charset="2"/>
              <a:buChar char="§"/>
            </a:pPr>
            <a:r>
              <a:rPr lang="en-US" altLang="it-IT" sz="2000" dirty="0" smtClean="0">
                <a:latin typeface="Calibri" pitchFamily="34" charset="0"/>
              </a:rPr>
              <a:t>2,920</a:t>
            </a:r>
            <a:r>
              <a:rPr lang="en-US" altLang="it-IT" sz="2000" b="0" dirty="0" smtClean="0">
                <a:latin typeface="Calibri" pitchFamily="34" charset="0"/>
              </a:rPr>
              <a:t> </a:t>
            </a:r>
            <a:r>
              <a:rPr lang="en-US" altLang="it-IT" sz="2000" b="0" dirty="0">
                <a:latin typeface="Calibri" pitchFamily="34" charset="0"/>
              </a:rPr>
              <a:t>(52%) </a:t>
            </a:r>
            <a:r>
              <a:rPr lang="en-US" altLang="it-IT" sz="2000" dirty="0">
                <a:latin typeface="Calibri" pitchFamily="34" charset="0"/>
              </a:rPr>
              <a:t>took </a:t>
            </a:r>
            <a:r>
              <a:rPr lang="en-US" altLang="it-IT" sz="2000" dirty="0" smtClean="0">
                <a:latin typeface="Calibri" pitchFamily="34" charset="0"/>
              </a:rPr>
              <a:t>MTX</a:t>
            </a:r>
            <a:endParaRPr lang="en-US" altLang="it-IT" sz="2000" dirty="0">
              <a:latin typeface="Calibri" pitchFamily="34" charset="0"/>
            </a:endParaRPr>
          </a:p>
        </p:txBody>
      </p:sp>
      <p:sp>
        <p:nvSpPr>
          <p:cNvPr id="12" name="CasellaDiTesto 11"/>
          <p:cNvSpPr txBox="1"/>
          <p:nvPr/>
        </p:nvSpPr>
        <p:spPr>
          <a:xfrm>
            <a:off x="403109" y="4221088"/>
            <a:ext cx="2390536" cy="1477328"/>
          </a:xfrm>
          <a:prstGeom prst="rect">
            <a:avLst/>
          </a:prstGeom>
          <a:noFill/>
          <a:ln>
            <a:solidFill>
              <a:schemeClr val="bg1">
                <a:lumMod val="50000"/>
              </a:schemeClr>
            </a:solidFill>
          </a:ln>
        </p:spPr>
        <p:txBody>
          <a:bodyPr wrap="square" rtlCol="0">
            <a:spAutoFit/>
          </a:bodyPr>
          <a:lstStyle/>
          <a:p>
            <a:pPr algn="just"/>
            <a:r>
              <a:rPr lang="it-IT" b="1" dirty="0">
                <a:cs typeface="Times New Roman" pitchFamily="18" charset="0"/>
              </a:rPr>
              <a:t>Continue MTX use, </a:t>
            </a:r>
            <a:r>
              <a:rPr lang="it-IT" b="1" dirty="0" err="1">
                <a:solidFill>
                  <a:srgbClr val="C00000"/>
                </a:solidFill>
                <a:cs typeface="Times New Roman" pitchFamily="18" charset="0"/>
              </a:rPr>
              <a:t>despite</a:t>
            </a:r>
            <a:r>
              <a:rPr lang="it-IT" b="1" dirty="0">
                <a:solidFill>
                  <a:srgbClr val="C00000"/>
                </a:solidFill>
                <a:cs typeface="Times New Roman" pitchFamily="18" charset="0"/>
              </a:rPr>
              <a:t> </a:t>
            </a:r>
            <a:r>
              <a:rPr lang="it-IT" b="1" dirty="0" err="1">
                <a:solidFill>
                  <a:srgbClr val="C00000"/>
                </a:solidFill>
                <a:cs typeface="Times New Roman" pitchFamily="18" charset="0"/>
              </a:rPr>
              <a:t>response</a:t>
            </a:r>
            <a:r>
              <a:rPr lang="it-IT" b="1" dirty="0">
                <a:cs typeface="Times New Roman" pitchFamily="18" charset="0"/>
              </a:rPr>
              <a:t>,  </a:t>
            </a:r>
            <a:r>
              <a:rPr lang="it-IT" b="1" dirty="0" err="1" smtClean="0">
                <a:cs typeface="Times New Roman" pitchFamily="18" charset="0"/>
              </a:rPr>
              <a:t>is</a:t>
            </a:r>
            <a:r>
              <a:rPr lang="it-IT" b="1" dirty="0" smtClean="0">
                <a:cs typeface="Times New Roman" pitchFamily="18" charset="0"/>
              </a:rPr>
              <a:t> </a:t>
            </a:r>
            <a:r>
              <a:rPr lang="it-IT" b="1" dirty="0">
                <a:cs typeface="Times New Roman" pitchFamily="18" charset="0"/>
              </a:rPr>
              <a:t>an </a:t>
            </a:r>
            <a:r>
              <a:rPr lang="it-IT" b="1" dirty="0" err="1">
                <a:cs typeface="Times New Roman" pitchFamily="18" charset="0"/>
              </a:rPr>
              <a:t>indipendent</a:t>
            </a:r>
            <a:r>
              <a:rPr lang="it-IT" b="1" dirty="0">
                <a:cs typeface="Times New Roman" pitchFamily="18" charset="0"/>
              </a:rPr>
              <a:t> </a:t>
            </a:r>
            <a:r>
              <a:rPr lang="it-IT" b="1" dirty="0" err="1">
                <a:cs typeface="Times New Roman" pitchFamily="18" charset="0"/>
              </a:rPr>
              <a:t>predictor</a:t>
            </a:r>
            <a:r>
              <a:rPr lang="it-IT" b="1" dirty="0">
                <a:cs typeface="Times New Roman" pitchFamily="18" charset="0"/>
              </a:rPr>
              <a:t> </a:t>
            </a:r>
            <a:r>
              <a:rPr lang="it-IT" b="1" dirty="0" smtClean="0">
                <a:cs typeface="Times New Roman" pitchFamily="18" charset="0"/>
              </a:rPr>
              <a:t> of </a:t>
            </a:r>
            <a:r>
              <a:rPr lang="it-IT" b="1" dirty="0" err="1">
                <a:cs typeface="Times New Roman" pitchFamily="18" charset="0"/>
              </a:rPr>
              <a:t>reduced</a:t>
            </a:r>
            <a:r>
              <a:rPr lang="it-IT" b="1" dirty="0">
                <a:cs typeface="Times New Roman" pitchFamily="18" charset="0"/>
              </a:rPr>
              <a:t> </a:t>
            </a:r>
            <a:r>
              <a:rPr lang="it-IT" b="1" dirty="0" err="1">
                <a:cs typeface="Times New Roman" pitchFamily="18" charset="0"/>
              </a:rPr>
              <a:t>mortality</a:t>
            </a:r>
            <a:r>
              <a:rPr lang="it-IT" b="1" dirty="0">
                <a:cs typeface="Times New Roman" pitchFamily="18" charset="0"/>
              </a:rPr>
              <a:t> </a:t>
            </a:r>
            <a:r>
              <a:rPr lang="it-IT" b="1" dirty="0" smtClean="0">
                <a:cs typeface="Times New Roman" pitchFamily="18" charset="0"/>
              </a:rPr>
              <a:t>over </a:t>
            </a:r>
            <a:r>
              <a:rPr lang="it-IT" b="1" dirty="0">
                <a:cs typeface="Times New Roman" pitchFamily="18" charset="0"/>
              </a:rPr>
              <a:t>18 </a:t>
            </a:r>
            <a:r>
              <a:rPr lang="it-IT" b="1" dirty="0" err="1">
                <a:cs typeface="Times New Roman" pitchFamily="18" charset="0"/>
              </a:rPr>
              <a:t>years</a:t>
            </a:r>
            <a:r>
              <a:rPr lang="it-IT" b="1" dirty="0">
                <a:cs typeface="Times New Roman" pitchFamily="18" charset="0"/>
              </a:rPr>
              <a:t> </a:t>
            </a:r>
            <a:r>
              <a:rPr lang="it-IT" b="1" dirty="0" err="1" smtClean="0">
                <a:cs typeface="Times New Roman" pitchFamily="18" charset="0"/>
              </a:rPr>
              <a:t>period</a:t>
            </a:r>
            <a:endParaRPr lang="it-IT" b="1" dirty="0">
              <a:cs typeface="Times New Roman" pitchFamily="18" charset="0"/>
            </a:endParaRPr>
          </a:p>
        </p:txBody>
      </p:sp>
      <p:sp>
        <p:nvSpPr>
          <p:cNvPr id="13" name="CasellaDiTesto 12"/>
          <p:cNvSpPr txBox="1"/>
          <p:nvPr/>
        </p:nvSpPr>
        <p:spPr>
          <a:xfrm>
            <a:off x="5969744" y="3056186"/>
            <a:ext cx="1749197" cy="523220"/>
          </a:xfrm>
          <a:prstGeom prst="rect">
            <a:avLst/>
          </a:prstGeom>
          <a:noFill/>
        </p:spPr>
        <p:txBody>
          <a:bodyPr wrap="none" rtlCol="0">
            <a:spAutoFit/>
          </a:bodyPr>
          <a:lstStyle/>
          <a:p>
            <a:r>
              <a:rPr lang="it-IT" sz="1400" dirty="0" err="1" smtClean="0"/>
              <a:t>Wasko</a:t>
            </a:r>
            <a:r>
              <a:rPr lang="it-IT" sz="1400" dirty="0" smtClean="0"/>
              <a:t> MCM et al. </a:t>
            </a:r>
          </a:p>
          <a:p>
            <a:r>
              <a:rPr lang="it-IT" sz="1400" dirty="0" err="1" smtClean="0"/>
              <a:t>Arthritis</a:t>
            </a:r>
            <a:r>
              <a:rPr lang="it-IT" sz="1400" dirty="0" smtClean="0"/>
              <a:t> </a:t>
            </a:r>
            <a:r>
              <a:rPr lang="it-IT" sz="1400" dirty="0" err="1" smtClean="0"/>
              <a:t>Rheum</a:t>
            </a:r>
            <a:r>
              <a:rPr lang="it-IT" sz="1400" dirty="0" smtClean="0"/>
              <a:t> 2013</a:t>
            </a:r>
            <a:endParaRPr lang="it-IT" sz="1400" dirty="0"/>
          </a:p>
        </p:txBody>
      </p:sp>
      <p:sp>
        <p:nvSpPr>
          <p:cNvPr id="15" name="Rettangolo arrotondato 14"/>
          <p:cNvSpPr/>
          <p:nvPr/>
        </p:nvSpPr>
        <p:spPr>
          <a:xfrm>
            <a:off x="7308304" y="66350"/>
            <a:ext cx="1728192" cy="770362"/>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SAFETY</a:t>
            </a:r>
          </a:p>
          <a:p>
            <a:pPr algn="ctr"/>
            <a:r>
              <a:rPr lang="it-IT" sz="2400" b="1" dirty="0" err="1" smtClean="0">
                <a:solidFill>
                  <a:schemeClr val="bg1"/>
                </a:solidFill>
              </a:rPr>
              <a:t>Mortality</a:t>
            </a:r>
            <a:endParaRPr lang="it-IT" sz="2400" b="1" dirty="0">
              <a:solidFill>
                <a:schemeClr val="bg1"/>
              </a:solidFill>
            </a:endParaRPr>
          </a:p>
        </p:txBody>
      </p:sp>
      <p:sp>
        <p:nvSpPr>
          <p:cNvPr id="16" name="CasellaDiTesto 15"/>
          <p:cNvSpPr txBox="1"/>
          <p:nvPr/>
        </p:nvSpPr>
        <p:spPr>
          <a:xfrm>
            <a:off x="515446" y="116632"/>
            <a:ext cx="5635645" cy="584775"/>
          </a:xfrm>
          <a:prstGeom prst="rect">
            <a:avLst/>
          </a:prstGeom>
          <a:noFill/>
        </p:spPr>
        <p:txBody>
          <a:bodyPr wrap="none" rtlCol="0">
            <a:spAutoFit/>
          </a:bodyPr>
          <a:lstStyle/>
          <a:p>
            <a:r>
              <a:rPr lang="it-IT" sz="3200" b="1" dirty="0" err="1" smtClean="0"/>
              <a:t>Methotrexate</a:t>
            </a:r>
            <a:r>
              <a:rPr lang="it-IT" sz="3200" b="1" dirty="0" smtClean="0"/>
              <a:t> </a:t>
            </a:r>
            <a:r>
              <a:rPr lang="it-IT" sz="3200" b="1" dirty="0" err="1" smtClean="0"/>
              <a:t>reduces</a:t>
            </a:r>
            <a:r>
              <a:rPr lang="it-IT" sz="3200" b="1" dirty="0" smtClean="0"/>
              <a:t> </a:t>
            </a:r>
            <a:r>
              <a:rPr lang="it-IT" sz="3200" b="1" dirty="0" err="1" smtClean="0"/>
              <a:t>mortality</a:t>
            </a:r>
            <a:endParaRPr lang="it-IT" sz="3200" b="1" dirty="0"/>
          </a:p>
        </p:txBody>
      </p:sp>
      <p:sp>
        <p:nvSpPr>
          <p:cNvPr id="20" name="CasellaDiTesto 19"/>
          <p:cNvSpPr txBox="1"/>
          <p:nvPr/>
        </p:nvSpPr>
        <p:spPr>
          <a:xfrm>
            <a:off x="447620" y="5785519"/>
            <a:ext cx="2378441" cy="523220"/>
          </a:xfrm>
          <a:prstGeom prst="rect">
            <a:avLst/>
          </a:prstGeom>
          <a:noFill/>
        </p:spPr>
        <p:txBody>
          <a:bodyPr wrap="square" rtlCol="0">
            <a:spAutoFit/>
          </a:bodyPr>
          <a:lstStyle/>
          <a:p>
            <a:r>
              <a:rPr lang="it-IT" sz="1400" dirty="0" smtClean="0"/>
              <a:t>Krause D et al. </a:t>
            </a:r>
          </a:p>
          <a:p>
            <a:r>
              <a:rPr lang="it-IT" sz="1400" dirty="0" err="1" smtClean="0"/>
              <a:t>Clin</a:t>
            </a:r>
            <a:r>
              <a:rPr lang="it-IT" sz="1400" dirty="0" smtClean="0"/>
              <a:t> </a:t>
            </a:r>
            <a:r>
              <a:rPr lang="it-IT" sz="1400" dirty="0" err="1" smtClean="0"/>
              <a:t>Exp</a:t>
            </a:r>
            <a:r>
              <a:rPr lang="it-IT" sz="1400" dirty="0" smtClean="0"/>
              <a:t> </a:t>
            </a:r>
            <a:r>
              <a:rPr lang="it-IT" sz="1400" dirty="0" err="1" smtClean="0"/>
              <a:t>Rheumatol</a:t>
            </a:r>
            <a:r>
              <a:rPr lang="it-IT" sz="1400" dirty="0" smtClean="0"/>
              <a:t> 2014</a:t>
            </a:r>
            <a:endParaRPr lang="it-IT" sz="1400" dirty="0"/>
          </a:p>
        </p:txBody>
      </p:sp>
      <p:pic>
        <p:nvPicPr>
          <p:cNvPr id="21" name="Immagin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68369" y="4260655"/>
            <a:ext cx="5875631" cy="2551848"/>
          </a:xfrm>
          <a:prstGeom prst="rect">
            <a:avLst/>
          </a:prstGeom>
        </p:spPr>
      </p:pic>
      <p:sp>
        <p:nvSpPr>
          <p:cNvPr id="27" name="Rettangolo arrotondato 26"/>
          <p:cNvSpPr/>
          <p:nvPr/>
        </p:nvSpPr>
        <p:spPr>
          <a:xfrm>
            <a:off x="3209777" y="6258945"/>
            <a:ext cx="4915840" cy="477694"/>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2" name="Rettangolo 21"/>
          <p:cNvSpPr/>
          <p:nvPr/>
        </p:nvSpPr>
        <p:spPr>
          <a:xfrm>
            <a:off x="3203848" y="3755132"/>
            <a:ext cx="5785865" cy="505523"/>
          </a:xfrm>
          <a:prstGeom prst="rect">
            <a:avLst/>
          </a:prstGeom>
        </p:spPr>
        <p:txBody>
          <a:bodyPr wrap="square">
            <a:spAutoFit/>
          </a:bodyPr>
          <a:lstStyle/>
          <a:p>
            <a:pPr>
              <a:lnSpc>
                <a:spcPts val="1600"/>
              </a:lnSpc>
            </a:pPr>
            <a:r>
              <a:rPr lang="en-US" sz="1600" b="1" dirty="0"/>
              <a:t>Predictors of all-cause mortality of </a:t>
            </a:r>
            <a:r>
              <a:rPr lang="en-US" sz="1600" b="1" u="sng" dirty="0"/>
              <a:t>non-responders</a:t>
            </a:r>
            <a:r>
              <a:rPr lang="en-US" sz="1600" b="1" dirty="0"/>
              <a:t> for the period 10–18 years after baseline </a:t>
            </a:r>
            <a:endParaRPr lang="it-IT" sz="1600" b="1" dirty="0"/>
          </a:p>
        </p:txBody>
      </p:sp>
      <p:sp>
        <p:nvSpPr>
          <p:cNvPr id="2" name="Segnaposto numero diapositiva 1"/>
          <p:cNvSpPr>
            <a:spLocks noGrp="1"/>
          </p:cNvSpPr>
          <p:nvPr>
            <p:ph type="sldNum" sz="quarter" idx="12"/>
          </p:nvPr>
        </p:nvSpPr>
        <p:spPr>
          <a:xfrm>
            <a:off x="8791444" y="6621485"/>
            <a:ext cx="348862" cy="249385"/>
          </a:xfrm>
          <a:solidFill>
            <a:schemeClr val="bg1"/>
          </a:solidFill>
        </p:spPr>
        <p:txBody>
          <a:bodyPr/>
          <a:lstStyle/>
          <a:p>
            <a:fld id="{BB9ACCF8-6DB8-403B-91E6-12AF5948842C}" type="slidenum">
              <a:rPr lang="it-IT" sz="1000" smtClean="0"/>
              <a:t>15</a:t>
            </a:fld>
            <a:endParaRPr lang="it-IT" sz="1000"/>
          </a:p>
        </p:txBody>
      </p:sp>
    </p:spTree>
    <p:extLst>
      <p:ext uri="{BB962C8B-B14F-4D97-AF65-F5344CB8AC3E}">
        <p14:creationId xmlns:p14="http://schemas.microsoft.com/office/powerpoint/2010/main" val="35644316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p:bldP spid="27" grpId="0" animBg="1"/>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243775" y="2245316"/>
            <a:ext cx="5096716" cy="646331"/>
          </a:xfrm>
          <a:prstGeom prst="rect">
            <a:avLst/>
          </a:prstGeom>
          <a:noFill/>
        </p:spPr>
        <p:txBody>
          <a:bodyPr wrap="none" rtlCol="0">
            <a:spAutoFit/>
          </a:bodyPr>
          <a:lstStyle/>
          <a:p>
            <a:r>
              <a:rPr lang="it-IT" sz="3600" b="1" dirty="0" err="1" smtClean="0"/>
              <a:t>What</a:t>
            </a:r>
            <a:r>
              <a:rPr lang="it-IT" sz="3600" b="1" dirty="0" smtClean="0"/>
              <a:t> </a:t>
            </a:r>
            <a:r>
              <a:rPr lang="it-IT" sz="3600" b="1" dirty="0" err="1" smtClean="0"/>
              <a:t>we</a:t>
            </a:r>
            <a:r>
              <a:rPr lang="it-IT" sz="3600" b="1" dirty="0" smtClean="0"/>
              <a:t> </a:t>
            </a:r>
            <a:r>
              <a:rPr lang="it-IT" sz="3600" b="1" dirty="0" err="1" smtClean="0"/>
              <a:t>still</a:t>
            </a:r>
            <a:r>
              <a:rPr lang="it-IT" sz="3600" b="1" dirty="0" smtClean="0"/>
              <a:t> </a:t>
            </a:r>
            <a:r>
              <a:rPr lang="it-IT" sz="3600" b="1" dirty="0" err="1" smtClean="0"/>
              <a:t>don’t</a:t>
            </a:r>
            <a:r>
              <a:rPr lang="it-IT" sz="3600" b="1" dirty="0" smtClean="0"/>
              <a:t> </a:t>
            </a:r>
            <a:r>
              <a:rPr lang="it-IT" sz="3600" b="1" dirty="0" err="1" smtClean="0"/>
              <a:t>know</a:t>
            </a:r>
            <a:r>
              <a:rPr lang="it-IT" sz="3600" b="1" dirty="0" smtClean="0"/>
              <a:t> </a:t>
            </a:r>
            <a:endParaRPr lang="it-IT" sz="3600" b="1" dirty="0"/>
          </a:p>
        </p:txBody>
      </p:sp>
      <p:sp>
        <p:nvSpPr>
          <p:cNvPr id="3" name="CasellaDiTesto 2"/>
          <p:cNvSpPr txBox="1"/>
          <p:nvPr/>
        </p:nvSpPr>
        <p:spPr>
          <a:xfrm>
            <a:off x="2843808" y="3284984"/>
            <a:ext cx="3455626" cy="1200329"/>
          </a:xfrm>
          <a:prstGeom prst="rect">
            <a:avLst/>
          </a:prstGeom>
          <a:noFill/>
        </p:spPr>
        <p:txBody>
          <a:bodyPr wrap="none" rtlCol="0">
            <a:spAutoFit/>
          </a:bodyPr>
          <a:lstStyle/>
          <a:p>
            <a:pPr marL="342900" indent="-342900">
              <a:buFont typeface="Wingdings" panose="05000000000000000000" pitchFamily="2" charset="2"/>
              <a:buChar char="§"/>
            </a:pPr>
            <a:r>
              <a:rPr lang="it-IT" sz="2400" b="1" dirty="0" err="1" smtClean="0"/>
              <a:t>Mechanism</a:t>
            </a:r>
            <a:r>
              <a:rPr lang="it-IT" sz="2400" b="1" dirty="0" smtClean="0"/>
              <a:t> of </a:t>
            </a:r>
            <a:r>
              <a:rPr lang="it-IT" sz="2400" b="1" dirty="0" err="1" smtClean="0"/>
              <a:t>action</a:t>
            </a:r>
            <a:endParaRPr lang="it-IT" sz="2400" b="1" dirty="0" smtClean="0"/>
          </a:p>
          <a:p>
            <a:pPr marL="342900" indent="-342900">
              <a:buFont typeface="Wingdings" panose="05000000000000000000" pitchFamily="2" charset="2"/>
              <a:buChar char="§"/>
            </a:pPr>
            <a:r>
              <a:rPr lang="it-IT" sz="2400" b="1" dirty="0" err="1" smtClean="0"/>
              <a:t>Optimal</a:t>
            </a:r>
            <a:r>
              <a:rPr lang="it-IT" sz="2400" b="1" dirty="0" smtClean="0"/>
              <a:t> </a:t>
            </a:r>
            <a:r>
              <a:rPr lang="it-IT" sz="2400" b="1" dirty="0" err="1" smtClean="0"/>
              <a:t>dosage</a:t>
            </a:r>
            <a:endParaRPr lang="it-IT" sz="2400" b="1" dirty="0" smtClean="0"/>
          </a:p>
          <a:p>
            <a:pPr marL="342900" indent="-342900">
              <a:buFont typeface="Wingdings" panose="05000000000000000000" pitchFamily="2" charset="2"/>
              <a:buChar char="§"/>
            </a:pPr>
            <a:r>
              <a:rPr lang="it-IT" sz="2400" b="1" dirty="0" err="1" smtClean="0"/>
              <a:t>Tapering</a:t>
            </a:r>
            <a:r>
              <a:rPr lang="it-IT" sz="2400" b="1" dirty="0" smtClean="0"/>
              <a:t> or </a:t>
            </a:r>
            <a:r>
              <a:rPr lang="it-IT" sz="2400" b="1" dirty="0" err="1" smtClean="0"/>
              <a:t>withdrawal</a:t>
            </a:r>
            <a:endParaRPr lang="it-IT" sz="2400" b="1" dirty="0"/>
          </a:p>
        </p:txBody>
      </p:sp>
      <p:sp>
        <p:nvSpPr>
          <p:cNvPr id="4" name="Segnaposto numero diapositiva 3"/>
          <p:cNvSpPr>
            <a:spLocks noGrp="1"/>
          </p:cNvSpPr>
          <p:nvPr>
            <p:ph type="sldNum" sz="quarter" idx="12"/>
          </p:nvPr>
        </p:nvSpPr>
        <p:spPr>
          <a:xfrm>
            <a:off x="7010400" y="6492875"/>
            <a:ext cx="2133600" cy="365125"/>
          </a:xfrm>
        </p:spPr>
        <p:txBody>
          <a:bodyPr/>
          <a:lstStyle/>
          <a:p>
            <a:fld id="{BB9ACCF8-6DB8-403B-91E6-12AF5948842C}" type="slidenum">
              <a:rPr lang="it-IT" smtClean="0"/>
              <a:t>16</a:t>
            </a:fld>
            <a:endParaRPr lang="it-IT" dirty="0"/>
          </a:p>
        </p:txBody>
      </p:sp>
    </p:spTree>
    <p:extLst>
      <p:ext uri="{BB962C8B-B14F-4D97-AF65-F5344CB8AC3E}">
        <p14:creationId xmlns:p14="http://schemas.microsoft.com/office/powerpoint/2010/main" val="4273826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egnaposto contenuto 2"/>
          <p:cNvSpPr txBox="1">
            <a:spLocks/>
          </p:cNvSpPr>
          <p:nvPr/>
        </p:nvSpPr>
        <p:spPr bwMode="auto">
          <a:xfrm>
            <a:off x="0" y="3717032"/>
            <a:ext cx="7812088" cy="2403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 typeface="Wingdings" pitchFamily="2" charset="2"/>
              <a:buChar char="§"/>
            </a:pPr>
            <a:r>
              <a:rPr lang="it-IT" altLang="it-IT" sz="2200" b="1" dirty="0" err="1">
                <a:latin typeface="Calibri" pitchFamily="34" charset="0"/>
              </a:rPr>
              <a:t>Increased</a:t>
            </a:r>
            <a:r>
              <a:rPr lang="it-IT" altLang="it-IT" sz="2200" b="1" dirty="0">
                <a:latin typeface="Calibri" pitchFamily="34" charset="0"/>
              </a:rPr>
              <a:t> </a:t>
            </a:r>
            <a:r>
              <a:rPr lang="it-IT" altLang="it-IT" sz="2200" b="1" dirty="0" err="1">
                <a:latin typeface="Calibri" pitchFamily="34" charset="0"/>
              </a:rPr>
              <a:t>apoptosis</a:t>
            </a:r>
            <a:r>
              <a:rPr lang="it-IT" altLang="it-IT" sz="2200" b="1" dirty="0">
                <a:latin typeface="Calibri" pitchFamily="34" charset="0"/>
              </a:rPr>
              <a:t> of  T </a:t>
            </a:r>
            <a:r>
              <a:rPr lang="it-IT" altLang="it-IT" sz="2200" b="1" dirty="0" err="1">
                <a:latin typeface="Calibri" pitchFamily="34" charset="0"/>
              </a:rPr>
              <a:t>cells</a:t>
            </a:r>
            <a:endParaRPr lang="it-IT" altLang="it-IT" sz="2200" b="1" dirty="0">
              <a:latin typeface="Calibri" pitchFamily="34" charset="0"/>
            </a:endParaRPr>
          </a:p>
          <a:p>
            <a:pPr eaLnBrk="1" hangingPunct="1">
              <a:spcBef>
                <a:spcPct val="0"/>
              </a:spcBef>
              <a:buFont typeface="Wingdings" pitchFamily="2" charset="2"/>
              <a:buChar char="§"/>
            </a:pPr>
            <a:r>
              <a:rPr lang="it-IT" altLang="it-IT" sz="2200" b="1" dirty="0" err="1">
                <a:latin typeface="Calibri" pitchFamily="34" charset="0"/>
              </a:rPr>
              <a:t>Reduction</a:t>
            </a:r>
            <a:r>
              <a:rPr lang="it-IT" altLang="it-IT" sz="2200" b="1" dirty="0">
                <a:latin typeface="Calibri" pitchFamily="34" charset="0"/>
              </a:rPr>
              <a:t> of </a:t>
            </a:r>
            <a:r>
              <a:rPr lang="it-IT" altLang="it-IT" sz="2200" b="1" dirty="0" err="1">
                <a:latin typeface="Calibri" pitchFamily="34" charset="0"/>
              </a:rPr>
              <a:t>IgM</a:t>
            </a:r>
            <a:r>
              <a:rPr lang="it-IT" altLang="it-IT" sz="2200" b="1" dirty="0">
                <a:latin typeface="Calibri" pitchFamily="34" charset="0"/>
              </a:rPr>
              <a:t> and </a:t>
            </a:r>
            <a:r>
              <a:rPr lang="it-IT" altLang="it-IT" sz="2200" b="1" dirty="0" err="1">
                <a:latin typeface="Calibri" pitchFamily="34" charset="0"/>
              </a:rPr>
              <a:t>IgA</a:t>
            </a:r>
            <a:r>
              <a:rPr lang="it-IT" altLang="it-IT" sz="2200" b="1" dirty="0">
                <a:latin typeface="Calibri" pitchFamily="34" charset="0"/>
              </a:rPr>
              <a:t> RF </a:t>
            </a:r>
            <a:r>
              <a:rPr lang="it-IT" altLang="it-IT" sz="2200" b="1" dirty="0" err="1">
                <a:latin typeface="Calibri" pitchFamily="34" charset="0"/>
              </a:rPr>
              <a:t>levels</a:t>
            </a:r>
            <a:endParaRPr lang="it-IT" altLang="it-IT" sz="2200" b="1" dirty="0">
              <a:latin typeface="Calibri" pitchFamily="34" charset="0"/>
            </a:endParaRPr>
          </a:p>
          <a:p>
            <a:pPr eaLnBrk="1" hangingPunct="1">
              <a:spcBef>
                <a:spcPct val="0"/>
              </a:spcBef>
              <a:buFont typeface="Wingdings" pitchFamily="2" charset="2"/>
              <a:buChar char="§"/>
            </a:pPr>
            <a:r>
              <a:rPr lang="it-IT" altLang="it-IT" sz="2200" b="1" dirty="0" err="1">
                <a:latin typeface="Calibri" pitchFamily="34" charset="0"/>
              </a:rPr>
              <a:t>Interference</a:t>
            </a:r>
            <a:r>
              <a:rPr lang="it-IT" altLang="it-IT" sz="2200" b="1" dirty="0">
                <a:latin typeface="Calibri" pitchFamily="34" charset="0"/>
              </a:rPr>
              <a:t> with production of </a:t>
            </a:r>
            <a:r>
              <a:rPr lang="it-IT" altLang="it-IT" sz="2200" b="1" dirty="0" err="1">
                <a:latin typeface="Calibri" pitchFamily="34" charset="0"/>
              </a:rPr>
              <a:t>cytokines</a:t>
            </a:r>
            <a:r>
              <a:rPr lang="it-IT" altLang="it-IT" sz="2200" b="1" dirty="0">
                <a:latin typeface="Calibri" pitchFamily="34" charset="0"/>
              </a:rPr>
              <a:t> (</a:t>
            </a:r>
            <a:r>
              <a:rPr lang="it-IT" altLang="it-IT" sz="2200" b="1" dirty="0" err="1">
                <a:latin typeface="Calibri" pitchFamily="34" charset="0"/>
              </a:rPr>
              <a:t>TNF</a:t>
            </a:r>
            <a:r>
              <a:rPr lang="it-IT" altLang="it-IT" sz="2200" b="1" dirty="0" err="1">
                <a:latin typeface="Symbol" pitchFamily="18" charset="2"/>
              </a:rPr>
              <a:t>a</a:t>
            </a:r>
            <a:r>
              <a:rPr lang="it-IT" altLang="it-IT" sz="2200" b="1" dirty="0">
                <a:latin typeface="Calibri" pitchFamily="34" charset="0"/>
              </a:rPr>
              <a:t> &amp; IL-1)</a:t>
            </a:r>
          </a:p>
          <a:p>
            <a:pPr eaLnBrk="1" hangingPunct="1">
              <a:spcBef>
                <a:spcPct val="0"/>
              </a:spcBef>
              <a:buFont typeface="Wingdings" pitchFamily="2" charset="2"/>
              <a:buChar char="§"/>
            </a:pPr>
            <a:r>
              <a:rPr lang="it-IT" altLang="it-IT" sz="2200" b="1" dirty="0" err="1">
                <a:latin typeface="Calibri" pitchFamily="34" charset="0"/>
              </a:rPr>
              <a:t>Interference</a:t>
            </a:r>
            <a:r>
              <a:rPr lang="it-IT" altLang="it-IT" sz="2200" b="1" dirty="0">
                <a:latin typeface="Calibri" pitchFamily="34" charset="0"/>
              </a:rPr>
              <a:t> with </a:t>
            </a:r>
            <a:r>
              <a:rPr lang="it-IT" altLang="it-IT" sz="2200" b="1" dirty="0" err="1">
                <a:latin typeface="Calibri" pitchFamily="34" charset="0"/>
              </a:rPr>
              <a:t>humoral</a:t>
            </a:r>
            <a:r>
              <a:rPr lang="it-IT" altLang="it-IT" sz="2200" b="1" dirty="0">
                <a:latin typeface="Calibri" pitchFamily="34" charset="0"/>
              </a:rPr>
              <a:t> </a:t>
            </a:r>
            <a:r>
              <a:rPr lang="it-IT" altLang="it-IT" sz="2200" b="1" dirty="0" err="1">
                <a:latin typeface="Calibri" pitchFamily="34" charset="0"/>
              </a:rPr>
              <a:t>response</a:t>
            </a:r>
            <a:r>
              <a:rPr lang="it-IT" altLang="it-IT" sz="2200" b="1" dirty="0">
                <a:latin typeface="Calibri" pitchFamily="34" charset="0"/>
              </a:rPr>
              <a:t> and bone </a:t>
            </a:r>
            <a:r>
              <a:rPr lang="it-IT" altLang="it-IT" sz="2200" b="1" dirty="0" err="1">
                <a:latin typeface="Calibri" pitchFamily="34" charset="0"/>
              </a:rPr>
              <a:t>formation</a:t>
            </a:r>
            <a:endParaRPr lang="it-IT" altLang="it-IT" sz="2200" b="1" dirty="0">
              <a:latin typeface="Calibri" pitchFamily="34" charset="0"/>
            </a:endParaRPr>
          </a:p>
          <a:p>
            <a:pPr eaLnBrk="1" hangingPunct="1">
              <a:spcBef>
                <a:spcPct val="0"/>
              </a:spcBef>
              <a:buFont typeface="Wingdings" pitchFamily="2" charset="2"/>
              <a:buChar char="§"/>
            </a:pPr>
            <a:r>
              <a:rPr lang="it-IT" altLang="it-IT" sz="2200" b="1" dirty="0" err="1">
                <a:latin typeface="Calibri" pitchFamily="34" charset="0"/>
              </a:rPr>
              <a:t>Decrease</a:t>
            </a:r>
            <a:r>
              <a:rPr lang="it-IT" altLang="it-IT" sz="2200" b="1" dirty="0">
                <a:latin typeface="Calibri" pitchFamily="34" charset="0"/>
              </a:rPr>
              <a:t> </a:t>
            </a:r>
            <a:r>
              <a:rPr lang="it-IT" altLang="it-IT" sz="2200" b="1" dirty="0" err="1">
                <a:latin typeface="Calibri" pitchFamily="34" charset="0"/>
              </a:rPr>
              <a:t>peripheral</a:t>
            </a:r>
            <a:r>
              <a:rPr lang="it-IT" altLang="it-IT" sz="2200" b="1" dirty="0">
                <a:latin typeface="Calibri" pitchFamily="34" charset="0"/>
              </a:rPr>
              <a:t> Th17 and </a:t>
            </a:r>
            <a:r>
              <a:rPr lang="it-IT" altLang="it-IT" sz="2200" b="1" dirty="0" err="1">
                <a:latin typeface="Calibri" pitchFamily="34" charset="0"/>
              </a:rPr>
              <a:t>increase</a:t>
            </a:r>
            <a:r>
              <a:rPr lang="it-IT" altLang="it-IT" sz="2200" b="1" dirty="0">
                <a:latin typeface="Calibri" pitchFamily="34" charset="0"/>
              </a:rPr>
              <a:t> </a:t>
            </a:r>
            <a:r>
              <a:rPr lang="it-IT" altLang="it-IT" sz="2200" b="1" dirty="0" err="1">
                <a:latin typeface="Calibri" pitchFamily="34" charset="0"/>
              </a:rPr>
              <a:t>Treg</a:t>
            </a:r>
            <a:endParaRPr lang="it-IT" altLang="it-IT" sz="2200" b="1" dirty="0">
              <a:latin typeface="Calibri" pitchFamily="34" charset="0"/>
            </a:endParaRPr>
          </a:p>
          <a:p>
            <a:pPr eaLnBrk="1" hangingPunct="1">
              <a:spcBef>
                <a:spcPct val="0"/>
              </a:spcBef>
              <a:buFont typeface="Wingdings" pitchFamily="2" charset="2"/>
              <a:buChar char="§"/>
            </a:pPr>
            <a:r>
              <a:rPr lang="it-IT" altLang="it-IT" sz="2200" b="1" dirty="0" err="1">
                <a:latin typeface="Calibri" pitchFamily="34" charset="0"/>
              </a:rPr>
              <a:t>Induction</a:t>
            </a:r>
            <a:r>
              <a:rPr lang="it-IT" altLang="it-IT" sz="2200" b="1" dirty="0">
                <a:latin typeface="Calibri" pitchFamily="34" charset="0"/>
              </a:rPr>
              <a:t> of </a:t>
            </a:r>
            <a:r>
              <a:rPr lang="it-IT" altLang="it-IT" sz="2200" b="1" dirty="0" smtClean="0">
                <a:latin typeface="Calibri" pitchFamily="34" charset="0"/>
              </a:rPr>
              <a:t>IL-10</a:t>
            </a:r>
          </a:p>
          <a:p>
            <a:pPr eaLnBrk="1" hangingPunct="1">
              <a:spcBef>
                <a:spcPct val="0"/>
              </a:spcBef>
              <a:buFont typeface="Wingdings" pitchFamily="2" charset="2"/>
              <a:buChar char="§"/>
            </a:pPr>
            <a:r>
              <a:rPr lang="it-IT" sz="2200" b="1" dirty="0" smtClean="0">
                <a:latin typeface="Calibri" panose="020F0502020204030204" pitchFamily="34" charset="0"/>
                <a:cs typeface="Calibri" panose="020F0502020204030204" pitchFamily="34" charset="0"/>
              </a:rPr>
              <a:t>Generation </a:t>
            </a:r>
            <a:r>
              <a:rPr lang="it-IT" sz="2200" b="1" dirty="0">
                <a:latin typeface="Calibri" panose="020F0502020204030204" pitchFamily="34" charset="0"/>
                <a:cs typeface="Calibri" panose="020F0502020204030204" pitchFamily="34" charset="0"/>
              </a:rPr>
              <a:t>of </a:t>
            </a:r>
            <a:r>
              <a:rPr lang="it-IT" sz="2200" b="1" dirty="0" err="1">
                <a:latin typeface="Calibri" panose="020F0502020204030204" pitchFamily="34" charset="0"/>
                <a:cs typeface="Calibri" panose="020F0502020204030204" pitchFamily="34" charset="0"/>
              </a:rPr>
              <a:t>reactive</a:t>
            </a:r>
            <a:r>
              <a:rPr lang="it-IT" sz="2200" b="1" dirty="0">
                <a:latin typeface="Calibri" panose="020F0502020204030204" pitchFamily="34" charset="0"/>
                <a:cs typeface="Calibri" panose="020F0502020204030204" pitchFamily="34" charset="0"/>
              </a:rPr>
              <a:t> </a:t>
            </a:r>
            <a:r>
              <a:rPr lang="it-IT" sz="2200" b="1" dirty="0" err="1">
                <a:latin typeface="Calibri" panose="020F0502020204030204" pitchFamily="34" charset="0"/>
                <a:cs typeface="Calibri" panose="020F0502020204030204" pitchFamily="34" charset="0"/>
              </a:rPr>
              <a:t>oxygen</a:t>
            </a:r>
            <a:r>
              <a:rPr lang="it-IT" sz="2200" b="1" dirty="0">
                <a:latin typeface="Calibri" panose="020F0502020204030204" pitchFamily="34" charset="0"/>
                <a:cs typeface="Calibri" panose="020F0502020204030204" pitchFamily="34" charset="0"/>
              </a:rPr>
              <a:t> </a:t>
            </a:r>
            <a:r>
              <a:rPr lang="it-IT" sz="2200" b="1" dirty="0" err="1">
                <a:latin typeface="Calibri" panose="020F0502020204030204" pitchFamily="34" charset="0"/>
                <a:cs typeface="Calibri" panose="020F0502020204030204" pitchFamily="34" charset="0"/>
              </a:rPr>
              <a:t>species</a:t>
            </a:r>
            <a:r>
              <a:rPr lang="it-IT" sz="2200" b="1" dirty="0">
                <a:latin typeface="Calibri" panose="020F0502020204030204" pitchFamily="34" charset="0"/>
                <a:cs typeface="Calibri" panose="020F0502020204030204" pitchFamily="34" charset="0"/>
              </a:rPr>
              <a:t> (</a:t>
            </a:r>
            <a:r>
              <a:rPr lang="it-IT" sz="2200" b="1" dirty="0" smtClean="0">
                <a:latin typeface="Calibri" panose="020F0502020204030204" pitchFamily="34" charset="0"/>
                <a:cs typeface="Calibri" panose="020F0502020204030204" pitchFamily="34" charset="0"/>
              </a:rPr>
              <a:t>ROS)</a:t>
            </a:r>
          </a:p>
          <a:p>
            <a:pPr eaLnBrk="1" hangingPunct="1">
              <a:spcBef>
                <a:spcPct val="0"/>
              </a:spcBef>
              <a:buFont typeface="Wingdings" pitchFamily="2" charset="2"/>
              <a:buChar char="§"/>
            </a:pPr>
            <a:r>
              <a:rPr lang="it-IT" sz="2200" b="1" dirty="0" err="1">
                <a:latin typeface="Calibri" panose="020F0502020204030204" pitchFamily="34" charset="0"/>
                <a:cs typeface="Calibri" panose="020F0502020204030204" pitchFamily="34" charset="0"/>
              </a:rPr>
              <a:t>D</a:t>
            </a:r>
            <a:r>
              <a:rPr lang="it-IT" sz="2200" b="1" dirty="0" err="1" smtClean="0">
                <a:latin typeface="Calibri" panose="020F0502020204030204" pitchFamily="34" charset="0"/>
                <a:cs typeface="Calibri" panose="020F0502020204030204" pitchFamily="34" charset="0"/>
              </a:rPr>
              <a:t>ecrease</a:t>
            </a:r>
            <a:r>
              <a:rPr lang="it-IT" sz="2200" b="1" dirty="0" smtClean="0">
                <a:latin typeface="Calibri" panose="020F0502020204030204" pitchFamily="34" charset="0"/>
                <a:cs typeface="Calibri" panose="020F0502020204030204" pitchFamily="34" charset="0"/>
              </a:rPr>
              <a:t> </a:t>
            </a:r>
            <a:r>
              <a:rPr lang="it-IT" sz="2200" b="1" dirty="0">
                <a:latin typeface="Calibri" panose="020F0502020204030204" pitchFamily="34" charset="0"/>
                <a:cs typeface="Calibri" panose="020F0502020204030204" pitchFamily="34" charset="0"/>
              </a:rPr>
              <a:t>in </a:t>
            </a:r>
            <a:r>
              <a:rPr lang="it-IT" sz="2200" b="1" dirty="0" err="1">
                <a:latin typeface="Calibri" panose="020F0502020204030204" pitchFamily="34" charset="0"/>
                <a:cs typeface="Calibri" panose="020F0502020204030204" pitchFamily="34" charset="0"/>
              </a:rPr>
              <a:t>adhesion</a:t>
            </a:r>
            <a:r>
              <a:rPr lang="it-IT" sz="2200" b="1" dirty="0">
                <a:latin typeface="Calibri" panose="020F0502020204030204" pitchFamily="34" charset="0"/>
                <a:cs typeface="Calibri" panose="020F0502020204030204" pitchFamily="34" charset="0"/>
              </a:rPr>
              <a:t> </a:t>
            </a:r>
            <a:r>
              <a:rPr lang="it-IT" sz="2200" b="1" dirty="0" err="1" smtClean="0">
                <a:latin typeface="Calibri" panose="020F0502020204030204" pitchFamily="34" charset="0"/>
                <a:cs typeface="Calibri" panose="020F0502020204030204" pitchFamily="34" charset="0"/>
              </a:rPr>
              <a:t>molecules</a:t>
            </a:r>
            <a:endParaRPr lang="it-IT" sz="2200" b="1" dirty="0" smtClean="0">
              <a:latin typeface="Calibri" panose="020F0502020204030204" pitchFamily="34" charset="0"/>
              <a:cs typeface="Calibri" panose="020F0502020204030204" pitchFamily="34" charset="0"/>
            </a:endParaRPr>
          </a:p>
          <a:p>
            <a:pPr eaLnBrk="1" hangingPunct="1">
              <a:spcBef>
                <a:spcPct val="0"/>
              </a:spcBef>
              <a:buFont typeface="Wingdings" pitchFamily="2" charset="2"/>
              <a:buChar char="§"/>
            </a:pPr>
            <a:r>
              <a:rPr lang="it-IT" altLang="it-IT" sz="2200" b="1" dirty="0" smtClean="0">
                <a:latin typeface="Calibri" pitchFamily="34" charset="0"/>
              </a:rPr>
              <a:t>… … …</a:t>
            </a:r>
            <a:endParaRPr lang="it-IT" altLang="it-IT" sz="2200" b="1" dirty="0">
              <a:latin typeface="Calibri" pitchFamily="34" charset="0"/>
            </a:endParaRPr>
          </a:p>
        </p:txBody>
      </p:sp>
      <p:sp>
        <p:nvSpPr>
          <p:cNvPr id="4" name="Rettangolo 3"/>
          <p:cNvSpPr/>
          <p:nvPr/>
        </p:nvSpPr>
        <p:spPr>
          <a:xfrm>
            <a:off x="0" y="3212976"/>
            <a:ext cx="9144000" cy="519112"/>
          </a:xfrm>
          <a:prstGeom prst="rect">
            <a:avLst/>
          </a:prstGeom>
          <a:solidFill>
            <a:srgbClr val="C00000"/>
          </a:solidFill>
        </p:spPr>
        <p:txBody>
          <a:bodyPr>
            <a:spAutoFit/>
          </a:bodyPr>
          <a:lstStyle/>
          <a:p>
            <a:pPr algn="ctr" fontAlgn="auto">
              <a:spcAft>
                <a:spcPts val="0"/>
              </a:spcAft>
              <a:defRPr/>
            </a:pPr>
            <a:r>
              <a:rPr lang="it-IT" sz="2800" b="1" dirty="0">
                <a:solidFill>
                  <a:prstClr val="white"/>
                </a:solidFill>
                <a:latin typeface="Calibri"/>
                <a:ea typeface="+mj-ea"/>
                <a:cs typeface="+mj-cs"/>
              </a:rPr>
              <a:t>anti-</a:t>
            </a:r>
            <a:r>
              <a:rPr lang="it-IT" sz="2800" b="1" dirty="0" err="1">
                <a:solidFill>
                  <a:prstClr val="white"/>
                </a:solidFill>
                <a:latin typeface="Calibri"/>
                <a:ea typeface="+mj-ea"/>
                <a:cs typeface="+mj-cs"/>
              </a:rPr>
              <a:t>inflammatory</a:t>
            </a:r>
            <a:r>
              <a:rPr lang="it-IT" sz="2800" b="1" dirty="0">
                <a:solidFill>
                  <a:prstClr val="white"/>
                </a:solidFill>
                <a:latin typeface="Calibri"/>
                <a:ea typeface="+mj-ea"/>
                <a:cs typeface="+mj-cs"/>
              </a:rPr>
              <a:t> </a:t>
            </a:r>
            <a:r>
              <a:rPr lang="it-IT" sz="2800" b="1" dirty="0" err="1">
                <a:solidFill>
                  <a:prstClr val="white"/>
                </a:solidFill>
                <a:latin typeface="Calibri"/>
                <a:ea typeface="+mj-ea"/>
                <a:cs typeface="+mj-cs"/>
              </a:rPr>
              <a:t>effect</a:t>
            </a:r>
            <a:endParaRPr lang="it-IT" sz="2800" b="1" dirty="0">
              <a:solidFill>
                <a:prstClr val="white"/>
              </a:solidFill>
              <a:latin typeface="Calibri"/>
              <a:ea typeface="+mj-ea"/>
              <a:cs typeface="+mj-cs"/>
            </a:endParaRPr>
          </a:p>
        </p:txBody>
      </p:sp>
      <p:sp>
        <p:nvSpPr>
          <p:cNvPr id="34820" name="Rettangolo 6"/>
          <p:cNvSpPr>
            <a:spLocks noChangeArrowheads="1"/>
          </p:cNvSpPr>
          <p:nvPr/>
        </p:nvSpPr>
        <p:spPr bwMode="auto">
          <a:xfrm>
            <a:off x="531813" y="6081713"/>
            <a:ext cx="43084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endParaRPr lang="en-US" altLang="it-IT" sz="1600" b="0">
              <a:solidFill>
                <a:srgbClr val="000000"/>
              </a:solidFill>
              <a:latin typeface="Calibri" pitchFamily="34" charset="0"/>
            </a:endParaRPr>
          </a:p>
        </p:txBody>
      </p:sp>
      <p:pic>
        <p:nvPicPr>
          <p:cNvPr id="3482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4288"/>
            <a:ext cx="9144000" cy="11763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4822" name="Picture 3"/>
          <p:cNvPicPr>
            <a:picLocks noChangeAspect="1" noChangeArrowheads="1"/>
          </p:cNvPicPr>
          <p:nvPr/>
        </p:nvPicPr>
        <p:blipFill>
          <a:blip r:embed="rId4">
            <a:extLst>
              <a:ext uri="{28A0092B-C50C-407E-A947-70E740481C1C}">
                <a14:useLocalDpi xmlns:a14="http://schemas.microsoft.com/office/drawing/2010/main" val="0"/>
              </a:ext>
            </a:extLst>
          </a:blip>
          <a:srcRect r="27957"/>
          <a:stretch>
            <a:fillRect/>
          </a:stretch>
        </p:blipFill>
        <p:spPr bwMode="auto">
          <a:xfrm>
            <a:off x="5446713" y="754063"/>
            <a:ext cx="3519487" cy="257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3" name="Gruppo 2"/>
          <p:cNvGrpSpPr>
            <a:grpSpLocks/>
          </p:cNvGrpSpPr>
          <p:nvPr/>
        </p:nvGrpSpPr>
        <p:grpSpPr bwMode="auto">
          <a:xfrm>
            <a:off x="0" y="1161246"/>
            <a:ext cx="9144000" cy="2008188"/>
            <a:chOff x="0" y="1161246"/>
            <a:chExt cx="9144000" cy="2008188"/>
          </a:xfrm>
        </p:grpSpPr>
        <p:sp>
          <p:nvSpPr>
            <p:cNvPr id="34824" name="Segnaposto contenuto 2"/>
            <p:cNvSpPr txBox="1">
              <a:spLocks/>
            </p:cNvSpPr>
            <p:nvPr/>
          </p:nvSpPr>
          <p:spPr bwMode="auto">
            <a:xfrm>
              <a:off x="0" y="1726396"/>
              <a:ext cx="6257925" cy="1443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 typeface="Wingdings" pitchFamily="2" charset="2"/>
                <a:buChar char="§"/>
              </a:pPr>
              <a:r>
                <a:rPr lang="it-IT" altLang="it-IT" sz="2200" b="1" dirty="0" err="1">
                  <a:latin typeface="Calibri" pitchFamily="34" charset="0"/>
                </a:rPr>
                <a:t>Reduction</a:t>
              </a:r>
              <a:r>
                <a:rPr lang="it-IT" altLang="it-IT" sz="2200" b="1" dirty="0">
                  <a:latin typeface="Calibri" pitchFamily="34" charset="0"/>
                </a:rPr>
                <a:t> of </a:t>
              </a:r>
              <a:r>
                <a:rPr lang="it-IT" altLang="it-IT" sz="2200" b="1" dirty="0" err="1">
                  <a:latin typeface="Calibri" pitchFamily="34" charset="0"/>
                </a:rPr>
                <a:t>cell</a:t>
              </a:r>
              <a:r>
                <a:rPr lang="it-IT" altLang="it-IT" sz="2200" b="1" dirty="0">
                  <a:latin typeface="Calibri" pitchFamily="34" charset="0"/>
                </a:rPr>
                <a:t> </a:t>
              </a:r>
              <a:r>
                <a:rPr lang="it-IT" altLang="it-IT" sz="2200" b="1" dirty="0" err="1">
                  <a:latin typeface="Calibri" pitchFamily="34" charset="0"/>
                </a:rPr>
                <a:t>proliferation</a:t>
              </a:r>
              <a:r>
                <a:rPr lang="it-IT" altLang="it-IT" sz="2200" b="1" dirty="0">
                  <a:latin typeface="Calibri" pitchFamily="34" charset="0"/>
                </a:rPr>
                <a:t>          </a:t>
              </a:r>
            </a:p>
            <a:p>
              <a:pPr eaLnBrk="1" hangingPunct="1">
                <a:spcBef>
                  <a:spcPct val="0"/>
                </a:spcBef>
                <a:buFont typeface="Wingdings" pitchFamily="2" charset="2"/>
                <a:buChar char="§"/>
              </a:pPr>
              <a:r>
                <a:rPr lang="it-IT" altLang="it-IT" sz="2200" b="1" dirty="0" err="1">
                  <a:latin typeface="Calibri" pitchFamily="34" charset="0"/>
                </a:rPr>
                <a:t>Inhibition</a:t>
              </a:r>
              <a:r>
                <a:rPr lang="it-IT" altLang="it-IT" sz="2200" b="1" dirty="0">
                  <a:latin typeface="Calibri" pitchFamily="34" charset="0"/>
                </a:rPr>
                <a:t> of </a:t>
              </a:r>
              <a:r>
                <a:rPr lang="it-IT" altLang="it-IT" sz="2200" b="1" dirty="0" err="1">
                  <a:latin typeface="Calibri" pitchFamily="34" charset="0"/>
                </a:rPr>
                <a:t>polyamine</a:t>
              </a:r>
              <a:r>
                <a:rPr lang="it-IT" altLang="it-IT" sz="2200" b="1" dirty="0">
                  <a:latin typeface="Calibri" pitchFamily="34" charset="0"/>
                </a:rPr>
                <a:t> </a:t>
              </a:r>
              <a:r>
                <a:rPr lang="it-IT" altLang="it-IT" sz="2200" b="1" dirty="0" err="1">
                  <a:latin typeface="Calibri" pitchFamily="34" charset="0"/>
                </a:rPr>
                <a:t>formation</a:t>
              </a:r>
              <a:endParaRPr lang="it-IT" altLang="it-IT" sz="2200" b="1" dirty="0">
                <a:latin typeface="Calibri" pitchFamily="34" charset="0"/>
              </a:endParaRPr>
            </a:p>
            <a:p>
              <a:pPr eaLnBrk="1" hangingPunct="1">
                <a:spcBef>
                  <a:spcPct val="0"/>
                </a:spcBef>
                <a:buFont typeface="Wingdings" pitchFamily="2" charset="2"/>
                <a:buChar char="§"/>
              </a:pPr>
              <a:r>
                <a:rPr lang="it-IT" altLang="it-IT" sz="2200" b="1" dirty="0" err="1">
                  <a:latin typeface="Calibri" pitchFamily="34" charset="0"/>
                </a:rPr>
                <a:t>Reduced</a:t>
              </a:r>
              <a:r>
                <a:rPr lang="it-IT" altLang="it-IT" sz="2200" b="1" dirty="0">
                  <a:latin typeface="Calibri" pitchFamily="34" charset="0"/>
                </a:rPr>
                <a:t> DNA-</a:t>
              </a:r>
              <a:r>
                <a:rPr lang="it-IT" altLang="it-IT" sz="2200" b="1" dirty="0" err="1">
                  <a:latin typeface="Calibri" pitchFamily="34" charset="0"/>
                </a:rPr>
                <a:t>methylation</a:t>
              </a:r>
              <a:endParaRPr lang="it-IT" altLang="it-IT" sz="2200" b="1" dirty="0">
                <a:latin typeface="Calibri" pitchFamily="34" charset="0"/>
              </a:endParaRPr>
            </a:p>
            <a:p>
              <a:pPr eaLnBrk="1" hangingPunct="1">
                <a:spcBef>
                  <a:spcPct val="0"/>
                </a:spcBef>
                <a:buFont typeface="Wingdings" pitchFamily="2" charset="2"/>
                <a:buChar char="§"/>
              </a:pPr>
              <a:r>
                <a:rPr lang="it-IT" altLang="it-IT" sz="2200" b="1" dirty="0" err="1">
                  <a:latin typeface="Calibri" pitchFamily="34" charset="0"/>
                </a:rPr>
                <a:t>Interference</a:t>
              </a:r>
              <a:r>
                <a:rPr lang="it-IT" altLang="it-IT" sz="2200" b="1" dirty="0">
                  <a:latin typeface="Calibri" pitchFamily="34" charset="0"/>
                </a:rPr>
                <a:t> with DNA </a:t>
              </a:r>
              <a:r>
                <a:rPr lang="it-IT" altLang="it-IT" sz="2200" b="1" dirty="0" err="1">
                  <a:latin typeface="Calibri" pitchFamily="34" charset="0"/>
                </a:rPr>
                <a:t>synthesis</a:t>
              </a:r>
              <a:endParaRPr lang="it-IT" altLang="it-IT" sz="2200" b="1" dirty="0">
                <a:latin typeface="Calibri" pitchFamily="34" charset="0"/>
              </a:endParaRPr>
            </a:p>
          </p:txBody>
        </p:sp>
        <p:sp>
          <p:nvSpPr>
            <p:cNvPr id="21" name="Rettangolo 20"/>
            <p:cNvSpPr/>
            <p:nvPr/>
          </p:nvSpPr>
          <p:spPr>
            <a:xfrm>
              <a:off x="0" y="1161246"/>
              <a:ext cx="9144000" cy="523220"/>
            </a:xfrm>
            <a:prstGeom prst="rect">
              <a:avLst/>
            </a:prstGeom>
            <a:solidFill>
              <a:srgbClr val="C00000"/>
            </a:solidFill>
          </p:spPr>
          <p:txBody>
            <a:bodyPr>
              <a:spAutoFit/>
            </a:bodyPr>
            <a:lstStyle/>
            <a:p>
              <a:pPr algn="ctr" fontAlgn="auto">
                <a:spcAft>
                  <a:spcPts val="0"/>
                </a:spcAft>
                <a:defRPr/>
              </a:pPr>
              <a:r>
                <a:rPr lang="it-IT" sz="2800" b="1" dirty="0">
                  <a:solidFill>
                    <a:prstClr val="white"/>
                  </a:solidFill>
                  <a:latin typeface="Calibri"/>
                  <a:ea typeface="+mj-ea"/>
                  <a:cs typeface="+mj-cs"/>
                </a:rPr>
                <a:t>anti-proliferative </a:t>
              </a:r>
              <a:r>
                <a:rPr lang="it-IT" sz="2800" b="1" dirty="0" err="1">
                  <a:solidFill>
                    <a:prstClr val="white"/>
                  </a:solidFill>
                  <a:latin typeface="Calibri"/>
                  <a:ea typeface="+mj-ea"/>
                  <a:cs typeface="+mj-cs"/>
                </a:rPr>
                <a:t>effect</a:t>
              </a:r>
              <a:endParaRPr lang="it-IT" sz="2800" b="1" dirty="0">
                <a:solidFill>
                  <a:prstClr val="white"/>
                </a:solidFill>
                <a:latin typeface="Calibri"/>
                <a:ea typeface="+mj-ea"/>
                <a:cs typeface="+mj-cs"/>
              </a:endParaRPr>
            </a:p>
          </p:txBody>
        </p:sp>
      </p:grpSp>
      <p:sp>
        <p:nvSpPr>
          <p:cNvPr id="11" name="CasellaDiTesto 1"/>
          <p:cNvSpPr txBox="1">
            <a:spLocks noChangeArrowheads="1"/>
          </p:cNvSpPr>
          <p:nvPr/>
        </p:nvSpPr>
        <p:spPr bwMode="auto">
          <a:xfrm>
            <a:off x="6444209" y="2011487"/>
            <a:ext cx="2520279" cy="769441"/>
          </a:xfrm>
          <a:prstGeom prst="rect">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it-IT" altLang="it-IT" sz="2200" b="1" dirty="0" err="1">
                <a:solidFill>
                  <a:srgbClr val="C00000"/>
                </a:solidFill>
                <a:latin typeface="Calibri" pitchFamily="34" charset="0"/>
              </a:rPr>
              <a:t>Interference</a:t>
            </a:r>
            <a:r>
              <a:rPr lang="it-IT" altLang="it-IT" sz="2200" b="1" dirty="0">
                <a:solidFill>
                  <a:srgbClr val="C00000"/>
                </a:solidFill>
                <a:latin typeface="Calibri" pitchFamily="34" charset="0"/>
              </a:rPr>
              <a:t> with folate </a:t>
            </a:r>
            <a:r>
              <a:rPr lang="it-IT" altLang="it-IT" sz="2200" b="1" dirty="0" err="1">
                <a:solidFill>
                  <a:srgbClr val="C00000"/>
                </a:solidFill>
                <a:latin typeface="Calibri" pitchFamily="34" charset="0"/>
              </a:rPr>
              <a:t>pathways</a:t>
            </a:r>
            <a:endParaRPr lang="it-IT" altLang="it-IT" sz="2200" b="1" dirty="0">
              <a:solidFill>
                <a:srgbClr val="C00000"/>
              </a:solidFill>
              <a:latin typeface="Calibri" pitchFamily="34" charset="0"/>
            </a:endParaRPr>
          </a:p>
        </p:txBody>
      </p:sp>
      <p:sp>
        <p:nvSpPr>
          <p:cNvPr id="2" name="CasellaDiTesto 1"/>
          <p:cNvSpPr txBox="1"/>
          <p:nvPr/>
        </p:nvSpPr>
        <p:spPr>
          <a:xfrm>
            <a:off x="6472845" y="5445224"/>
            <a:ext cx="2479675" cy="707886"/>
          </a:xfrm>
          <a:prstGeom prst="rect">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txBody>
          <a:bodyPr wrap="none" rtlCol="0" anchor="ctr">
            <a:spAutoFit/>
          </a:bodyPr>
          <a:lstStyle/>
          <a:p>
            <a:pPr algn="ctr"/>
            <a:r>
              <a:rPr lang="it-IT" sz="4000" b="1" dirty="0" smtClean="0">
                <a:solidFill>
                  <a:srgbClr val="C00000"/>
                </a:solidFill>
              </a:rPr>
              <a:t>?</a:t>
            </a:r>
            <a:endParaRPr lang="it-IT" sz="4000" b="1" dirty="0">
              <a:solidFill>
                <a:srgbClr val="C00000"/>
              </a:solidFill>
            </a:endParaRPr>
          </a:p>
        </p:txBody>
      </p:sp>
      <p:sp>
        <p:nvSpPr>
          <p:cNvPr id="5" name="Rettangolo arrotondato 4"/>
          <p:cNvSpPr/>
          <p:nvPr/>
        </p:nvSpPr>
        <p:spPr>
          <a:xfrm>
            <a:off x="7380086" y="27936"/>
            <a:ext cx="1656410" cy="588168"/>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MOA</a:t>
            </a:r>
            <a:endParaRPr lang="it-IT" b="1" dirty="0"/>
          </a:p>
        </p:txBody>
      </p:sp>
      <p:sp>
        <p:nvSpPr>
          <p:cNvPr id="6" name="Segnaposto numero diapositiva 5"/>
          <p:cNvSpPr>
            <a:spLocks noGrp="1"/>
          </p:cNvSpPr>
          <p:nvPr>
            <p:ph type="sldNum" sz="quarter" idx="12"/>
          </p:nvPr>
        </p:nvSpPr>
        <p:spPr>
          <a:xfrm>
            <a:off x="7010400" y="6492875"/>
            <a:ext cx="2133600" cy="365125"/>
          </a:xfrm>
        </p:spPr>
        <p:txBody>
          <a:bodyPr/>
          <a:lstStyle/>
          <a:p>
            <a:fld id="{BB9ACCF8-6DB8-403B-91E6-12AF5948842C}" type="slidenum">
              <a:rPr lang="it-IT" smtClean="0"/>
              <a:t>17</a:t>
            </a:fld>
            <a:endParaRPr lang="it-IT"/>
          </a:p>
        </p:txBody>
      </p:sp>
    </p:spTree>
    <p:extLst>
      <p:ext uri="{BB962C8B-B14F-4D97-AF65-F5344CB8AC3E}">
        <p14:creationId xmlns:p14="http://schemas.microsoft.com/office/powerpoint/2010/main" val="30996295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35842"/>
                                        </p:tgtEl>
                                        <p:attrNameLst>
                                          <p:attrName>style.visibility</p:attrName>
                                        </p:attrNameLst>
                                      </p:cBhvr>
                                      <p:to>
                                        <p:strVal val="visible"/>
                                      </p:to>
                                    </p:set>
                                    <p:animEffect transition="in" filter="dissolve">
                                      <p:cBhvr>
                                        <p:cTn id="15" dur="500"/>
                                        <p:tgtEl>
                                          <p:spTgt spid="35842"/>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fade">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2" grpId="0"/>
      <p:bldP spid="4" grpId="0" animBg="1"/>
      <p:bldP spid="11" grpId="0"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88640"/>
            <a:ext cx="7053851" cy="13165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5220072" y="971436"/>
            <a:ext cx="2311338" cy="369332"/>
          </a:xfrm>
          <a:prstGeom prst="rect">
            <a:avLst/>
          </a:prstGeom>
          <a:noFill/>
        </p:spPr>
        <p:txBody>
          <a:bodyPr wrap="none" rtlCol="0">
            <a:spAutoFit/>
          </a:bodyPr>
          <a:lstStyle/>
          <a:p>
            <a:r>
              <a:rPr lang="it-IT" dirty="0" smtClean="0"/>
              <a:t>Joint  Bone Spine 2018</a:t>
            </a:r>
            <a:endParaRPr lang="it-IT" dirty="0"/>
          </a:p>
        </p:txBody>
      </p:sp>
      <p:sp>
        <p:nvSpPr>
          <p:cNvPr id="3" name="Rettangolo 2"/>
          <p:cNvSpPr/>
          <p:nvPr/>
        </p:nvSpPr>
        <p:spPr>
          <a:xfrm>
            <a:off x="3170942" y="1556792"/>
            <a:ext cx="5649530" cy="1107996"/>
          </a:xfrm>
          <a:prstGeom prst="rect">
            <a:avLst/>
          </a:prstGeom>
          <a:solidFill>
            <a:schemeClr val="accent2">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a:spAutoFit/>
          </a:bodyPr>
          <a:lstStyle/>
          <a:p>
            <a:pPr algn="just"/>
            <a:r>
              <a:rPr lang="en-US" sz="2200" b="1" dirty="0" smtClean="0"/>
              <a:t>ADENOSINE signaling </a:t>
            </a:r>
            <a:r>
              <a:rPr lang="en-US" sz="2200" b="1" dirty="0"/>
              <a:t>is probably the </a:t>
            </a:r>
            <a:r>
              <a:rPr lang="en-US" sz="2200" b="1" dirty="0" smtClean="0"/>
              <a:t>most widely </a:t>
            </a:r>
            <a:r>
              <a:rPr lang="en-US" sz="2200" b="1" dirty="0"/>
              <a:t>accepted explanation for the </a:t>
            </a:r>
            <a:r>
              <a:rPr lang="en-US" sz="2200" b="1" dirty="0" smtClean="0"/>
              <a:t>MTX anti-inflammatory MOA </a:t>
            </a:r>
            <a:r>
              <a:rPr lang="en-US" sz="2200" b="1" dirty="0"/>
              <a:t>in RA </a:t>
            </a:r>
            <a:endParaRPr lang="it-IT" sz="2200" b="1" dirty="0"/>
          </a:p>
        </p:txBody>
      </p:sp>
      <p:sp>
        <p:nvSpPr>
          <p:cNvPr id="5" name="Rettangolo 4"/>
          <p:cNvSpPr/>
          <p:nvPr/>
        </p:nvSpPr>
        <p:spPr>
          <a:xfrm>
            <a:off x="323528" y="1545676"/>
            <a:ext cx="2521345" cy="1128290"/>
          </a:xfrm>
          <a:prstGeom prst="rect">
            <a:avLst/>
          </a:prstGeom>
          <a:solidFill>
            <a:schemeClr val="accent4">
              <a:lumMod val="20000"/>
              <a:lumOff val="80000"/>
            </a:schemeClr>
          </a:solidFill>
          <a:ln>
            <a:solidFill>
              <a:schemeClr val="tx1"/>
            </a:solidFill>
          </a:ln>
          <a:effectLst>
            <a:outerShdw blurRad="50800" dist="38100" dir="2700000" algn="tl" rotWithShape="0">
              <a:prstClr val="black">
                <a:alpha val="40000"/>
              </a:prstClr>
            </a:outerShdw>
          </a:effectLst>
        </p:spPr>
        <p:txBody>
          <a:bodyPr wrap="square" anchor="ctr">
            <a:spAutoFit/>
          </a:bodyPr>
          <a:lstStyle/>
          <a:p>
            <a:pPr algn="ctr"/>
            <a:r>
              <a:rPr lang="it-IT" sz="2400" b="1" dirty="0" smtClean="0"/>
              <a:t>MTX </a:t>
            </a:r>
            <a:r>
              <a:rPr lang="it-IT" sz="2400" b="1" dirty="0" err="1" smtClean="0"/>
              <a:t>increases</a:t>
            </a:r>
            <a:r>
              <a:rPr lang="it-IT" sz="2400" b="1" dirty="0" smtClean="0"/>
              <a:t> adenosine </a:t>
            </a:r>
            <a:r>
              <a:rPr lang="it-IT" sz="2400" b="1" dirty="0" err="1"/>
              <a:t>levels</a:t>
            </a:r>
            <a:r>
              <a:rPr lang="it-IT" sz="2400" b="1" dirty="0"/>
              <a:t> </a:t>
            </a:r>
          </a:p>
        </p:txBody>
      </p:sp>
      <p:pic>
        <p:nvPicPr>
          <p:cNvPr id="819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3608" y="2893967"/>
            <a:ext cx="7075808" cy="38474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Ovale 5"/>
          <p:cNvSpPr/>
          <p:nvPr/>
        </p:nvSpPr>
        <p:spPr>
          <a:xfrm>
            <a:off x="2992702" y="5132861"/>
            <a:ext cx="1291266" cy="413399"/>
          </a:xfrm>
          <a:prstGeom prst="ellipse">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7" name="Freccia a destra 6"/>
          <p:cNvSpPr/>
          <p:nvPr/>
        </p:nvSpPr>
        <p:spPr>
          <a:xfrm rot="5400000">
            <a:off x="3507586" y="4585376"/>
            <a:ext cx="261497" cy="464581"/>
          </a:xfrm>
          <a:prstGeom prst="rightArrow">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Rettangolo 7"/>
          <p:cNvSpPr/>
          <p:nvPr/>
        </p:nvSpPr>
        <p:spPr>
          <a:xfrm>
            <a:off x="4867953" y="3080481"/>
            <a:ext cx="784167" cy="34851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0" name="Rettangolo arrotondato 9"/>
          <p:cNvSpPr/>
          <p:nvPr/>
        </p:nvSpPr>
        <p:spPr>
          <a:xfrm>
            <a:off x="7380086" y="27936"/>
            <a:ext cx="1656410" cy="588168"/>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MOA</a:t>
            </a:r>
            <a:endParaRPr lang="it-IT" b="1" dirty="0"/>
          </a:p>
        </p:txBody>
      </p:sp>
      <p:sp>
        <p:nvSpPr>
          <p:cNvPr id="4" name="Segnaposto numero diapositiva 3"/>
          <p:cNvSpPr>
            <a:spLocks noGrp="1"/>
          </p:cNvSpPr>
          <p:nvPr>
            <p:ph type="sldNum" sz="quarter" idx="12"/>
          </p:nvPr>
        </p:nvSpPr>
        <p:spPr>
          <a:xfrm>
            <a:off x="7010400" y="6492875"/>
            <a:ext cx="2133600" cy="365125"/>
          </a:xfrm>
        </p:spPr>
        <p:txBody>
          <a:bodyPr/>
          <a:lstStyle/>
          <a:p>
            <a:fld id="{BB9ACCF8-6DB8-403B-91E6-12AF5948842C}" type="slidenum">
              <a:rPr lang="it-IT" smtClean="0"/>
              <a:t>18</a:t>
            </a:fld>
            <a:endParaRPr lang="it-IT"/>
          </a:p>
        </p:txBody>
      </p:sp>
    </p:spTree>
    <p:extLst>
      <p:ext uri="{BB962C8B-B14F-4D97-AF65-F5344CB8AC3E}">
        <p14:creationId xmlns:p14="http://schemas.microsoft.com/office/powerpoint/2010/main" val="4194900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030" y="40812"/>
            <a:ext cx="7453313" cy="20145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1443" name="Rettangolo 3"/>
          <p:cNvSpPr>
            <a:spLocks noChangeArrowheads="1"/>
          </p:cNvSpPr>
          <p:nvPr/>
        </p:nvSpPr>
        <p:spPr bwMode="auto">
          <a:xfrm>
            <a:off x="6156176" y="1577107"/>
            <a:ext cx="3024336"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it-IT" altLang="it-IT" sz="1600" dirty="0">
                <a:latin typeface="Calibri" pitchFamily="34" charset="0"/>
              </a:rPr>
              <a:t> </a:t>
            </a:r>
            <a:r>
              <a:rPr lang="it-IT" altLang="it-IT" sz="1600" i="1" dirty="0" err="1">
                <a:latin typeface="Calibri" pitchFamily="34" charset="0"/>
              </a:rPr>
              <a:t>Clini</a:t>
            </a:r>
            <a:r>
              <a:rPr lang="it-IT" altLang="it-IT" sz="1600" dirty="0" err="1">
                <a:latin typeface="Calibri" pitchFamily="34" charset="0"/>
              </a:rPr>
              <a:t>c</a:t>
            </a:r>
            <a:r>
              <a:rPr lang="it-IT" altLang="it-IT" sz="1600" i="1" dirty="0" err="1">
                <a:latin typeface="Calibri" pitchFamily="34" charset="0"/>
              </a:rPr>
              <a:t>al</a:t>
            </a:r>
            <a:r>
              <a:rPr lang="it-IT" altLang="it-IT" sz="1600" i="1" dirty="0">
                <a:latin typeface="Calibri" pitchFamily="34" charset="0"/>
              </a:rPr>
              <a:t> </a:t>
            </a:r>
            <a:r>
              <a:rPr lang="it-IT" altLang="it-IT" sz="1600" i="1" dirty="0" err="1" smtClean="0">
                <a:latin typeface="Calibri" pitchFamily="34" charset="0"/>
              </a:rPr>
              <a:t>Exp</a:t>
            </a:r>
            <a:r>
              <a:rPr lang="it-IT" altLang="it-IT" sz="1600" i="1" dirty="0" smtClean="0">
                <a:latin typeface="Calibri" pitchFamily="34" charset="0"/>
              </a:rPr>
              <a:t> </a:t>
            </a:r>
            <a:r>
              <a:rPr lang="it-IT" altLang="it-IT" sz="1600" dirty="0" err="1">
                <a:latin typeface="Calibri" pitchFamily="34" charset="0"/>
              </a:rPr>
              <a:t>R</a:t>
            </a:r>
            <a:r>
              <a:rPr lang="it-IT" altLang="it-IT" sz="1600" i="1" dirty="0" err="1">
                <a:latin typeface="Calibri" pitchFamily="34" charset="0"/>
              </a:rPr>
              <a:t>h</a:t>
            </a:r>
            <a:r>
              <a:rPr lang="it-IT" altLang="it-IT" sz="1600" dirty="0" err="1">
                <a:latin typeface="Calibri" pitchFamily="34" charset="0"/>
              </a:rPr>
              <a:t>e</a:t>
            </a:r>
            <a:r>
              <a:rPr lang="it-IT" altLang="it-IT" sz="1600" i="1" dirty="0" err="1">
                <a:latin typeface="Calibri" pitchFamily="34" charset="0"/>
              </a:rPr>
              <a:t>umatology</a:t>
            </a:r>
            <a:r>
              <a:rPr lang="it-IT" altLang="it-IT" sz="1600" i="1" dirty="0">
                <a:latin typeface="Calibri" pitchFamily="34" charset="0"/>
              </a:rPr>
              <a:t> 2014</a:t>
            </a:r>
            <a:endParaRPr lang="it-IT" altLang="it-IT" sz="1600" dirty="0">
              <a:latin typeface="Calibri" pitchFamily="34" charset="0"/>
            </a:endParaRPr>
          </a:p>
        </p:txBody>
      </p:sp>
      <p:grpSp>
        <p:nvGrpSpPr>
          <p:cNvPr id="2" name="Gruppo 1"/>
          <p:cNvGrpSpPr>
            <a:grpSpLocks/>
          </p:cNvGrpSpPr>
          <p:nvPr/>
        </p:nvGrpSpPr>
        <p:grpSpPr bwMode="auto">
          <a:xfrm>
            <a:off x="80963" y="2276872"/>
            <a:ext cx="4481512" cy="1584325"/>
            <a:chOff x="80208" y="2492896"/>
            <a:chExt cx="4482752" cy="1584176"/>
          </a:xfrm>
        </p:grpSpPr>
        <p:sp>
          <p:nvSpPr>
            <p:cNvPr id="61451" name="Rettangolo 4"/>
            <p:cNvSpPr>
              <a:spLocks noChangeArrowheads="1"/>
            </p:cNvSpPr>
            <p:nvPr/>
          </p:nvSpPr>
          <p:spPr bwMode="auto">
            <a:xfrm>
              <a:off x="80208" y="2492896"/>
              <a:ext cx="4482752" cy="830997"/>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en-US" altLang="it-IT" sz="2400" b="1" dirty="0">
                  <a:latin typeface="Calibri" pitchFamily="34" charset="0"/>
                </a:rPr>
                <a:t>Efficacy is greatest with a starting dosage &gt; </a:t>
              </a:r>
              <a:r>
                <a:rPr lang="it-IT" altLang="it-IT" sz="2400" b="1" dirty="0">
                  <a:latin typeface="Calibri" pitchFamily="34" charset="0"/>
                </a:rPr>
                <a:t>10 mg/week</a:t>
              </a:r>
            </a:p>
          </p:txBody>
        </p:sp>
        <p:sp>
          <p:nvSpPr>
            <p:cNvPr id="6" name="Segnaposto contenuto 2"/>
            <p:cNvSpPr txBox="1">
              <a:spLocks/>
            </p:cNvSpPr>
            <p:nvPr/>
          </p:nvSpPr>
          <p:spPr bwMode="auto">
            <a:xfrm>
              <a:off x="189775" y="3356415"/>
              <a:ext cx="3380723" cy="72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nSpc>
                  <a:spcPts val="1800"/>
                </a:lnSpc>
                <a:spcBef>
                  <a:spcPts val="0"/>
                </a:spcBef>
                <a:buFontTx/>
                <a:buNone/>
                <a:defRPr/>
              </a:pPr>
              <a:r>
                <a:rPr lang="it-IT" sz="1600" b="0" kern="0" dirty="0" err="1" smtClean="0">
                  <a:latin typeface="Calibri" panose="020F0502020204030204" pitchFamily="34" charset="0"/>
                </a:rPr>
                <a:t>Furst</a:t>
              </a:r>
              <a:r>
                <a:rPr lang="it-IT" sz="1600" b="0" kern="0" dirty="0" smtClean="0">
                  <a:latin typeface="Calibri" panose="020F0502020204030204" pitchFamily="34" charset="0"/>
                </a:rPr>
                <a:t> DE et al. </a:t>
              </a:r>
              <a:r>
                <a:rPr lang="en-US" sz="1600" b="0" kern="0" dirty="0" smtClean="0">
                  <a:latin typeface="Calibri" panose="020F0502020204030204" pitchFamily="34" charset="0"/>
                </a:rPr>
                <a:t>J </a:t>
              </a:r>
              <a:r>
                <a:rPr lang="en-US" sz="1600" b="0" kern="0" dirty="0" err="1" smtClean="0">
                  <a:latin typeface="Calibri" panose="020F0502020204030204" pitchFamily="34" charset="0"/>
                </a:rPr>
                <a:t>Rheumatol</a:t>
              </a:r>
              <a:r>
                <a:rPr lang="en-US" sz="1600" b="0" kern="0" dirty="0" smtClean="0">
                  <a:latin typeface="Calibri" panose="020F0502020204030204" pitchFamily="34" charset="0"/>
                </a:rPr>
                <a:t> </a:t>
              </a:r>
              <a:r>
                <a:rPr lang="it-IT" sz="1600" b="0" kern="0" dirty="0" smtClean="0">
                  <a:latin typeface="Calibri" panose="020F0502020204030204" pitchFamily="34" charset="0"/>
                </a:rPr>
                <a:t>1989</a:t>
              </a:r>
            </a:p>
            <a:p>
              <a:pPr marL="0" indent="0">
                <a:lnSpc>
                  <a:spcPts val="1800"/>
                </a:lnSpc>
                <a:spcBef>
                  <a:spcPts val="0"/>
                </a:spcBef>
                <a:buFontTx/>
                <a:buNone/>
                <a:defRPr/>
              </a:pPr>
              <a:r>
                <a:rPr lang="it-IT" sz="1600" b="0" kern="0" dirty="0" err="1" smtClean="0">
                  <a:latin typeface="Calibri" panose="020F0502020204030204" pitchFamily="34" charset="0"/>
                </a:rPr>
                <a:t>Schnabel</a:t>
              </a:r>
              <a:r>
                <a:rPr lang="it-IT" sz="1600" b="0" kern="0" dirty="0" smtClean="0">
                  <a:latin typeface="Calibri" panose="020F0502020204030204" pitchFamily="34" charset="0"/>
                </a:rPr>
                <a:t> A et al. </a:t>
              </a:r>
              <a:r>
                <a:rPr lang="en-US" sz="1600" b="0" kern="0" dirty="0" err="1" smtClean="0">
                  <a:latin typeface="Calibri" panose="020F0502020204030204" pitchFamily="34" charset="0"/>
                </a:rPr>
                <a:t>Rheumatol</a:t>
              </a:r>
              <a:r>
                <a:rPr lang="en-US" sz="1600" b="0" kern="0" dirty="0" smtClean="0">
                  <a:latin typeface="Calibri" panose="020F0502020204030204" pitchFamily="34" charset="0"/>
                </a:rPr>
                <a:t> </a:t>
              </a:r>
              <a:r>
                <a:rPr lang="en-US" sz="1600" b="0" kern="0" dirty="0" err="1" smtClean="0">
                  <a:latin typeface="Calibri" panose="020F0502020204030204" pitchFamily="34" charset="0"/>
                </a:rPr>
                <a:t>Int</a:t>
              </a:r>
              <a:r>
                <a:rPr lang="en-US" sz="1600" b="0" kern="0" dirty="0" smtClean="0">
                  <a:latin typeface="Calibri" panose="020F0502020204030204" pitchFamily="34" charset="0"/>
                </a:rPr>
                <a:t> </a:t>
              </a:r>
              <a:r>
                <a:rPr lang="it-IT" sz="1600" b="0" kern="0" dirty="0" smtClean="0">
                  <a:latin typeface="Calibri" panose="020F0502020204030204" pitchFamily="34" charset="0"/>
                </a:rPr>
                <a:t>1994</a:t>
              </a:r>
            </a:p>
            <a:p>
              <a:pPr marL="0" indent="0">
                <a:lnSpc>
                  <a:spcPts val="1800"/>
                </a:lnSpc>
                <a:spcBef>
                  <a:spcPts val="0"/>
                </a:spcBef>
                <a:buFontTx/>
                <a:buNone/>
                <a:defRPr/>
              </a:pPr>
              <a:r>
                <a:rPr lang="en-US" sz="1600" b="0" kern="0" dirty="0" smtClean="0">
                  <a:latin typeface="Calibri" panose="020F0502020204030204" pitchFamily="34" charset="0"/>
                </a:rPr>
                <a:t>Thompson RN et al. </a:t>
              </a:r>
              <a:r>
                <a:rPr lang="it-IT" sz="1600" b="0" kern="0" dirty="0" smtClean="0">
                  <a:latin typeface="Calibri" panose="020F0502020204030204" pitchFamily="34" charset="0"/>
                </a:rPr>
                <a:t>J </a:t>
              </a:r>
              <a:r>
                <a:rPr lang="it-IT" sz="1600" b="0" kern="0" dirty="0" err="1" smtClean="0">
                  <a:latin typeface="Calibri" panose="020F0502020204030204" pitchFamily="34" charset="0"/>
                </a:rPr>
                <a:t>Rheumatol</a:t>
              </a:r>
              <a:r>
                <a:rPr lang="it-IT" sz="1600" b="0" kern="0" dirty="0" smtClean="0">
                  <a:latin typeface="Calibri" panose="020F0502020204030204" pitchFamily="34" charset="0"/>
                </a:rPr>
                <a:t> 1984</a:t>
              </a:r>
              <a:endParaRPr lang="it-IT" sz="1600" b="0" kern="0" dirty="0">
                <a:latin typeface="Calibri" panose="020F0502020204030204" pitchFamily="34" charset="0"/>
              </a:endParaRPr>
            </a:p>
          </p:txBody>
        </p:sp>
      </p:grpSp>
      <p:grpSp>
        <p:nvGrpSpPr>
          <p:cNvPr id="4" name="Gruppo 3"/>
          <p:cNvGrpSpPr>
            <a:grpSpLocks/>
          </p:cNvGrpSpPr>
          <p:nvPr/>
        </p:nvGrpSpPr>
        <p:grpSpPr bwMode="auto">
          <a:xfrm>
            <a:off x="2268538" y="4508500"/>
            <a:ext cx="4787900" cy="2305050"/>
            <a:chOff x="2267744" y="4509120"/>
            <a:chExt cx="4788126" cy="2304256"/>
          </a:xfrm>
        </p:grpSpPr>
        <p:sp>
          <p:nvSpPr>
            <p:cNvPr id="61449" name="Rettangolo 8"/>
            <p:cNvSpPr>
              <a:spLocks noChangeArrowheads="1"/>
            </p:cNvSpPr>
            <p:nvPr/>
          </p:nvSpPr>
          <p:spPr bwMode="auto">
            <a:xfrm>
              <a:off x="2267744" y="4509120"/>
              <a:ext cx="4788126" cy="1200329"/>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en-US" altLang="it-IT" sz="2400" b="1" dirty="0">
                  <a:latin typeface="Calibri" pitchFamily="34" charset="0"/>
                </a:rPr>
                <a:t>Monthly increments of 5 mg up to 25 (30) mg/week based on clinical activity and tolerance</a:t>
              </a:r>
              <a:r>
                <a:rPr lang="it-IT" altLang="it-IT" sz="2400" b="1" dirty="0">
                  <a:latin typeface="Calibri" pitchFamily="34" charset="0"/>
                </a:rPr>
                <a:t> </a:t>
              </a:r>
            </a:p>
          </p:txBody>
        </p:sp>
        <p:sp>
          <p:nvSpPr>
            <p:cNvPr id="61450" name="Rettangolo 6"/>
            <p:cNvSpPr>
              <a:spLocks noChangeArrowheads="1"/>
            </p:cNvSpPr>
            <p:nvPr/>
          </p:nvSpPr>
          <p:spPr bwMode="auto">
            <a:xfrm>
              <a:off x="2483423" y="5797713"/>
              <a:ext cx="4572447"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lnSpc>
                  <a:spcPts val="1800"/>
                </a:lnSpc>
                <a:spcBef>
                  <a:spcPct val="0"/>
                </a:spcBef>
                <a:buFontTx/>
                <a:buNone/>
              </a:pPr>
              <a:r>
                <a:rPr lang="nl-NL" altLang="it-IT" sz="1600" b="0" dirty="0">
                  <a:latin typeface="Calibri" pitchFamily="34" charset="0"/>
                </a:rPr>
                <a:t>Verstappen SM et al. </a:t>
              </a:r>
              <a:r>
                <a:rPr lang="en-US" altLang="it-IT" sz="1600" b="0" dirty="0">
                  <a:latin typeface="Calibri" pitchFamily="34" charset="0"/>
                </a:rPr>
                <a:t>Ann Rheum Dis 2007 [CAMERA]</a:t>
              </a:r>
            </a:p>
            <a:p>
              <a:pPr eaLnBrk="1" hangingPunct="1">
                <a:lnSpc>
                  <a:spcPts val="1800"/>
                </a:lnSpc>
                <a:spcBef>
                  <a:spcPct val="0"/>
                </a:spcBef>
                <a:buFontTx/>
                <a:buNone/>
              </a:pPr>
              <a:r>
                <a:rPr lang="it-IT" altLang="it-IT" sz="1600" b="0" dirty="0" err="1">
                  <a:latin typeface="Calibri" pitchFamily="34" charset="0"/>
                </a:rPr>
                <a:t>Jassim</a:t>
              </a:r>
              <a:r>
                <a:rPr lang="it-IT" altLang="it-IT" sz="1600" b="0" dirty="0">
                  <a:latin typeface="Calibri" pitchFamily="34" charset="0"/>
                </a:rPr>
                <a:t> IAH et al. </a:t>
              </a:r>
              <a:r>
                <a:rPr lang="it-IT" altLang="it-IT" sz="1600" b="0" dirty="0" err="1">
                  <a:latin typeface="Calibri" pitchFamily="34" charset="0"/>
                </a:rPr>
                <a:t>Ann</a:t>
              </a:r>
              <a:r>
                <a:rPr lang="it-IT" altLang="it-IT" sz="1600" b="0" dirty="0">
                  <a:latin typeface="Calibri" pitchFamily="34" charset="0"/>
                </a:rPr>
                <a:t> </a:t>
              </a:r>
              <a:r>
                <a:rPr lang="it-IT" altLang="it-IT" sz="1600" b="0" dirty="0" err="1">
                  <a:latin typeface="Calibri" pitchFamily="34" charset="0"/>
                </a:rPr>
                <a:t>Rheum</a:t>
              </a:r>
              <a:r>
                <a:rPr lang="it-IT" altLang="it-IT" sz="1600" b="0" dirty="0">
                  <a:latin typeface="Calibri" pitchFamily="34" charset="0"/>
                </a:rPr>
                <a:t> </a:t>
              </a:r>
              <a:r>
                <a:rPr lang="it-IT" altLang="it-IT" sz="1600" b="0" dirty="0" err="1">
                  <a:latin typeface="Calibri" pitchFamily="34" charset="0"/>
                </a:rPr>
                <a:t>Dis</a:t>
              </a:r>
              <a:r>
                <a:rPr lang="it-IT" altLang="it-IT" sz="1600" b="0" dirty="0">
                  <a:latin typeface="Calibri" pitchFamily="34" charset="0"/>
                </a:rPr>
                <a:t> 2007</a:t>
              </a:r>
            </a:p>
            <a:p>
              <a:pPr eaLnBrk="1" hangingPunct="1">
                <a:lnSpc>
                  <a:spcPts val="1800"/>
                </a:lnSpc>
                <a:spcBef>
                  <a:spcPct val="0"/>
                </a:spcBef>
                <a:buFontTx/>
                <a:buNone/>
              </a:pPr>
              <a:r>
                <a:rPr lang="en-US" altLang="it-IT" sz="1600" b="0" dirty="0">
                  <a:latin typeface="Calibri" pitchFamily="34" charset="0"/>
                </a:rPr>
                <a:t>Braun J et al. Arthritis Rheum 2008</a:t>
              </a:r>
            </a:p>
            <a:p>
              <a:pPr eaLnBrk="1" hangingPunct="1">
                <a:lnSpc>
                  <a:spcPts val="1800"/>
                </a:lnSpc>
                <a:spcBef>
                  <a:spcPct val="0"/>
                </a:spcBef>
                <a:buFontTx/>
                <a:buNone/>
              </a:pPr>
              <a:r>
                <a:rPr lang="en-US" altLang="it-IT" sz="1600" b="0" dirty="0">
                  <a:latin typeface="Calibri" pitchFamily="34" charset="0"/>
                </a:rPr>
                <a:t>Lambert CM et al. Arthritis </a:t>
              </a:r>
              <a:r>
                <a:rPr lang="it-IT" altLang="it-IT" sz="1600" b="0" dirty="0" err="1">
                  <a:latin typeface="Calibri" pitchFamily="34" charset="0"/>
                </a:rPr>
                <a:t>Rheum</a:t>
              </a:r>
              <a:r>
                <a:rPr lang="it-IT" altLang="it-IT" sz="1600" b="0" dirty="0">
                  <a:latin typeface="Calibri" pitchFamily="34" charset="0"/>
                </a:rPr>
                <a:t> 2004</a:t>
              </a:r>
              <a:endParaRPr lang="it-IT" altLang="it-IT" sz="1600" dirty="0">
                <a:latin typeface="Calibri" pitchFamily="34" charset="0"/>
              </a:endParaRPr>
            </a:p>
          </p:txBody>
        </p:sp>
      </p:grpSp>
      <p:grpSp>
        <p:nvGrpSpPr>
          <p:cNvPr id="3" name="Gruppo 2"/>
          <p:cNvGrpSpPr>
            <a:grpSpLocks/>
          </p:cNvGrpSpPr>
          <p:nvPr/>
        </p:nvGrpSpPr>
        <p:grpSpPr bwMode="auto">
          <a:xfrm>
            <a:off x="4643438" y="2276872"/>
            <a:ext cx="4465637" cy="2088233"/>
            <a:chOff x="4644008" y="2492896"/>
            <a:chExt cx="4464496" cy="2087071"/>
          </a:xfrm>
        </p:grpSpPr>
        <p:sp>
          <p:nvSpPr>
            <p:cNvPr id="61447" name="Rettangolo 3"/>
            <p:cNvSpPr>
              <a:spLocks noChangeArrowheads="1"/>
            </p:cNvSpPr>
            <p:nvPr/>
          </p:nvSpPr>
          <p:spPr bwMode="auto">
            <a:xfrm>
              <a:off x="4644008" y="2492896"/>
              <a:ext cx="4464496" cy="830997"/>
            </a:xfrm>
            <a:prstGeom prst="rect">
              <a:avLst/>
            </a:prstGeom>
            <a:solidFill>
              <a:srgbClr val="FFFF6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en-US" altLang="it-IT" sz="2400" b="1" dirty="0">
                  <a:latin typeface="Calibri" pitchFamily="34" charset="0"/>
                </a:rPr>
                <a:t>Studies indicate that MTX is often well tolerated until </a:t>
              </a:r>
              <a:r>
                <a:rPr lang="it-IT" altLang="it-IT" sz="2400" b="1" dirty="0">
                  <a:latin typeface="Calibri" pitchFamily="34" charset="0"/>
                </a:rPr>
                <a:t>25 mg/week</a:t>
              </a:r>
            </a:p>
          </p:txBody>
        </p:sp>
        <p:sp>
          <p:nvSpPr>
            <p:cNvPr id="11" name="Segnaposto contenuto 2"/>
            <p:cNvSpPr txBox="1">
              <a:spLocks/>
            </p:cNvSpPr>
            <p:nvPr/>
          </p:nvSpPr>
          <p:spPr bwMode="auto">
            <a:xfrm>
              <a:off x="5507387" y="3357603"/>
              <a:ext cx="3601117" cy="1222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tx1"/>
                  </a:solidFill>
                  <a:latin typeface="+mn-lt"/>
                </a:defRPr>
              </a:lvl2pPr>
              <a:lvl3pPr marL="1143000" indent="-228600" algn="l" rtl="0" eaLnBrk="0" fontAlgn="base" hangingPunct="0">
                <a:spcBef>
                  <a:spcPct val="20000"/>
                </a:spcBef>
                <a:spcAft>
                  <a:spcPct val="0"/>
                </a:spcAft>
                <a:buChar char="•"/>
                <a:defRPr sz="20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eaLnBrk="0" fontAlgn="base" hangingPunct="0">
                <a:spcBef>
                  <a:spcPct val="20000"/>
                </a:spcBef>
                <a:spcAft>
                  <a:spcPct val="0"/>
                </a:spcAft>
                <a:buChar char="»"/>
                <a:defRPr sz="2000">
                  <a:solidFill>
                    <a:schemeClr val="tx1"/>
                  </a:solidFill>
                  <a:latin typeface="+mn-lt"/>
                </a:defRPr>
              </a:lvl6pPr>
              <a:lvl7pPr marL="2971800" indent="-228600" algn="l" rtl="0" eaLnBrk="0" fontAlgn="base" hangingPunct="0">
                <a:spcBef>
                  <a:spcPct val="20000"/>
                </a:spcBef>
                <a:spcAft>
                  <a:spcPct val="0"/>
                </a:spcAft>
                <a:buChar char="»"/>
                <a:defRPr sz="2000">
                  <a:solidFill>
                    <a:schemeClr val="tx1"/>
                  </a:solidFill>
                  <a:latin typeface="+mn-lt"/>
                </a:defRPr>
              </a:lvl7pPr>
              <a:lvl8pPr marL="3429000" indent="-228600" algn="l" rtl="0" eaLnBrk="0" fontAlgn="base" hangingPunct="0">
                <a:spcBef>
                  <a:spcPct val="20000"/>
                </a:spcBef>
                <a:spcAft>
                  <a:spcPct val="0"/>
                </a:spcAft>
                <a:buChar char="»"/>
                <a:defRPr sz="2000">
                  <a:solidFill>
                    <a:schemeClr val="tx1"/>
                  </a:solidFill>
                  <a:latin typeface="+mn-lt"/>
                </a:defRPr>
              </a:lvl8pPr>
              <a:lvl9pPr marL="3886200" indent="-228600" algn="l" rtl="0" eaLnBrk="0" fontAlgn="base" hangingPunct="0">
                <a:spcBef>
                  <a:spcPct val="20000"/>
                </a:spcBef>
                <a:spcAft>
                  <a:spcPct val="0"/>
                </a:spcAft>
                <a:buChar char="»"/>
                <a:defRPr sz="2000">
                  <a:solidFill>
                    <a:schemeClr val="tx1"/>
                  </a:solidFill>
                  <a:latin typeface="+mn-lt"/>
                </a:defRPr>
              </a:lvl9pPr>
            </a:lstStyle>
            <a:p>
              <a:pPr marL="0" indent="0">
                <a:lnSpc>
                  <a:spcPts val="1800"/>
                </a:lnSpc>
                <a:spcBef>
                  <a:spcPts val="0"/>
                </a:spcBef>
                <a:buFontTx/>
                <a:buNone/>
                <a:defRPr/>
              </a:pPr>
              <a:r>
                <a:rPr lang="it-IT" sz="1600" b="0" kern="0" dirty="0" err="1" smtClean="0">
                  <a:latin typeface="Calibri" panose="020F0502020204030204" pitchFamily="34" charset="0"/>
                </a:rPr>
                <a:t>Furst</a:t>
              </a:r>
              <a:r>
                <a:rPr lang="it-IT" sz="1600" b="0" kern="0" dirty="0" smtClean="0">
                  <a:latin typeface="Calibri" panose="020F0502020204030204" pitchFamily="34" charset="0"/>
                </a:rPr>
                <a:t> DE et al. </a:t>
              </a:r>
              <a:r>
                <a:rPr lang="en-US" sz="1600" b="0" kern="0" dirty="0" smtClean="0">
                  <a:latin typeface="Calibri" panose="020F0502020204030204" pitchFamily="34" charset="0"/>
                </a:rPr>
                <a:t>J </a:t>
              </a:r>
              <a:r>
                <a:rPr lang="en-US" sz="1600" b="0" kern="0" dirty="0" err="1" smtClean="0">
                  <a:latin typeface="Calibri" panose="020F0502020204030204" pitchFamily="34" charset="0"/>
                </a:rPr>
                <a:t>Rheumatol</a:t>
              </a:r>
              <a:r>
                <a:rPr lang="en-US" sz="1600" b="0" kern="0" dirty="0" smtClean="0">
                  <a:latin typeface="Calibri" panose="020F0502020204030204" pitchFamily="34" charset="0"/>
                </a:rPr>
                <a:t> </a:t>
              </a:r>
              <a:r>
                <a:rPr lang="it-IT" sz="1600" b="0" kern="0" dirty="0" smtClean="0">
                  <a:latin typeface="Calibri" panose="020F0502020204030204" pitchFamily="34" charset="0"/>
                </a:rPr>
                <a:t>1989</a:t>
              </a:r>
            </a:p>
            <a:p>
              <a:pPr marL="0" indent="0">
                <a:lnSpc>
                  <a:spcPts val="1800"/>
                </a:lnSpc>
                <a:spcBef>
                  <a:spcPts val="0"/>
                </a:spcBef>
                <a:buFontTx/>
                <a:buNone/>
                <a:defRPr/>
              </a:pPr>
              <a:r>
                <a:rPr lang="it-IT" sz="1600" b="0" kern="0" dirty="0" err="1" smtClean="0">
                  <a:latin typeface="Calibri" panose="020F0502020204030204" pitchFamily="34" charset="0"/>
                </a:rPr>
                <a:t>Schnabel</a:t>
              </a:r>
              <a:r>
                <a:rPr lang="it-IT" sz="1600" b="0" kern="0" dirty="0" smtClean="0">
                  <a:latin typeface="Calibri" panose="020F0502020204030204" pitchFamily="34" charset="0"/>
                </a:rPr>
                <a:t> A et al. </a:t>
              </a:r>
              <a:r>
                <a:rPr lang="en-US" sz="1600" b="0" kern="0" dirty="0" err="1" smtClean="0">
                  <a:latin typeface="Calibri" panose="020F0502020204030204" pitchFamily="34" charset="0"/>
                </a:rPr>
                <a:t>Rheumatol</a:t>
              </a:r>
              <a:r>
                <a:rPr lang="en-US" sz="1600" b="0" kern="0" dirty="0" smtClean="0">
                  <a:latin typeface="Calibri" panose="020F0502020204030204" pitchFamily="34" charset="0"/>
                </a:rPr>
                <a:t> </a:t>
              </a:r>
              <a:r>
                <a:rPr lang="en-US" sz="1600" b="0" kern="0" dirty="0" err="1" smtClean="0">
                  <a:latin typeface="Calibri" panose="020F0502020204030204" pitchFamily="34" charset="0"/>
                </a:rPr>
                <a:t>Int</a:t>
              </a:r>
              <a:r>
                <a:rPr lang="en-US" sz="1600" b="0" kern="0" dirty="0" smtClean="0">
                  <a:latin typeface="Calibri" panose="020F0502020204030204" pitchFamily="34" charset="0"/>
                </a:rPr>
                <a:t> </a:t>
              </a:r>
              <a:r>
                <a:rPr lang="it-IT" sz="1600" b="0" kern="0" dirty="0" smtClean="0">
                  <a:latin typeface="Calibri" panose="020F0502020204030204" pitchFamily="34" charset="0"/>
                </a:rPr>
                <a:t>1994</a:t>
              </a:r>
            </a:p>
            <a:p>
              <a:pPr marL="0" indent="0">
                <a:lnSpc>
                  <a:spcPts val="1800"/>
                </a:lnSpc>
                <a:spcBef>
                  <a:spcPts val="0"/>
                </a:spcBef>
                <a:buFontTx/>
                <a:buNone/>
                <a:defRPr/>
              </a:pPr>
              <a:r>
                <a:rPr lang="en-US" sz="1600" b="0" kern="0" dirty="0" smtClean="0">
                  <a:latin typeface="Calibri" panose="020F0502020204030204" pitchFamily="34" charset="0"/>
                </a:rPr>
                <a:t>Thompson RN et al. </a:t>
              </a:r>
              <a:r>
                <a:rPr lang="it-IT" sz="1600" b="0" kern="0" dirty="0" smtClean="0">
                  <a:latin typeface="Calibri" panose="020F0502020204030204" pitchFamily="34" charset="0"/>
                </a:rPr>
                <a:t>J </a:t>
              </a:r>
              <a:r>
                <a:rPr lang="it-IT" sz="1600" b="0" kern="0" dirty="0" err="1" smtClean="0">
                  <a:latin typeface="Calibri" panose="020F0502020204030204" pitchFamily="34" charset="0"/>
                </a:rPr>
                <a:t>Rheumatol</a:t>
              </a:r>
              <a:r>
                <a:rPr lang="it-IT" sz="1600" b="0" kern="0" dirty="0" smtClean="0">
                  <a:latin typeface="Calibri" panose="020F0502020204030204" pitchFamily="34" charset="0"/>
                </a:rPr>
                <a:t> 1984</a:t>
              </a:r>
            </a:p>
            <a:p>
              <a:pPr marL="0" indent="0">
                <a:lnSpc>
                  <a:spcPts val="1800"/>
                </a:lnSpc>
                <a:spcBef>
                  <a:spcPts val="0"/>
                </a:spcBef>
                <a:buFontTx/>
                <a:buNone/>
                <a:defRPr/>
              </a:pPr>
              <a:r>
                <a:rPr lang="en-US" sz="1600" b="0" dirty="0" smtClean="0">
                  <a:latin typeface="Calibri" panose="020F0502020204030204" pitchFamily="34" charset="0"/>
                </a:rPr>
                <a:t>Lambert CM et al. Arthritis </a:t>
              </a:r>
              <a:r>
                <a:rPr lang="it-IT" sz="1600" b="0" dirty="0" err="1" smtClean="0">
                  <a:latin typeface="Calibri" panose="020F0502020204030204" pitchFamily="34" charset="0"/>
                </a:rPr>
                <a:t>Rheum</a:t>
              </a:r>
              <a:r>
                <a:rPr lang="it-IT" sz="1600" b="0" dirty="0" smtClean="0">
                  <a:latin typeface="Calibri" panose="020F0502020204030204" pitchFamily="34" charset="0"/>
                </a:rPr>
                <a:t> 2004</a:t>
              </a:r>
            </a:p>
            <a:p>
              <a:pPr marL="0" indent="0">
                <a:lnSpc>
                  <a:spcPts val="1800"/>
                </a:lnSpc>
                <a:spcBef>
                  <a:spcPts val="0"/>
                </a:spcBef>
                <a:buFontTx/>
                <a:buNone/>
                <a:defRPr/>
              </a:pPr>
              <a:r>
                <a:rPr lang="it-IT" altLang="it-IT" sz="1600" dirty="0" err="1" smtClean="0">
                  <a:cs typeface="Arial" pitchFamily="34" charset="0"/>
                </a:rPr>
                <a:t>Vermeer</a:t>
              </a:r>
              <a:r>
                <a:rPr lang="it-IT" altLang="it-IT" sz="1600" dirty="0" smtClean="0">
                  <a:cs typeface="Arial" pitchFamily="34" charset="0"/>
                </a:rPr>
                <a:t> </a:t>
              </a:r>
              <a:r>
                <a:rPr lang="it-IT" altLang="it-IT" sz="1600" dirty="0">
                  <a:cs typeface="Arial" pitchFamily="34" charset="0"/>
                </a:rPr>
                <a:t>M, </a:t>
              </a:r>
              <a:r>
                <a:rPr lang="it-IT" altLang="it-IT" sz="1600" dirty="0" smtClean="0">
                  <a:cs typeface="Arial" pitchFamily="34" charset="0"/>
                </a:rPr>
                <a:t>DREAM COHORT, 2012</a:t>
              </a:r>
              <a:endParaRPr lang="it-IT" altLang="it-IT" sz="1600" dirty="0">
                <a:cs typeface="Arial" pitchFamily="34" charset="0"/>
              </a:endParaRPr>
            </a:p>
            <a:p>
              <a:pPr marL="0" indent="0">
                <a:lnSpc>
                  <a:spcPts val="1800"/>
                </a:lnSpc>
                <a:spcBef>
                  <a:spcPts val="0"/>
                </a:spcBef>
                <a:buFontTx/>
                <a:buNone/>
                <a:defRPr/>
              </a:pPr>
              <a:endParaRPr lang="it-IT" sz="1600" b="0" kern="0" dirty="0">
                <a:latin typeface="Calibri" panose="020F0502020204030204" pitchFamily="34" charset="0"/>
              </a:endParaRPr>
            </a:p>
          </p:txBody>
        </p:sp>
      </p:grpSp>
      <p:sp>
        <p:nvSpPr>
          <p:cNvPr id="13" name="Rettangolo arrotondato 12"/>
          <p:cNvSpPr/>
          <p:nvPr/>
        </p:nvSpPr>
        <p:spPr>
          <a:xfrm>
            <a:off x="7306096" y="66767"/>
            <a:ext cx="1728192" cy="770362"/>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OPTIMAL</a:t>
            </a:r>
          </a:p>
          <a:p>
            <a:pPr algn="ctr"/>
            <a:r>
              <a:rPr lang="it-IT" sz="2400" b="1" dirty="0" err="1" smtClean="0">
                <a:solidFill>
                  <a:schemeClr val="bg1"/>
                </a:solidFill>
              </a:rPr>
              <a:t>Dosage</a:t>
            </a:r>
            <a:endParaRPr lang="it-IT" sz="2400" b="1" dirty="0">
              <a:solidFill>
                <a:schemeClr val="bg1"/>
              </a:solidFill>
            </a:endParaRPr>
          </a:p>
        </p:txBody>
      </p:sp>
      <p:sp>
        <p:nvSpPr>
          <p:cNvPr id="5" name="Segnaposto numero diapositiva 4"/>
          <p:cNvSpPr>
            <a:spLocks noGrp="1"/>
          </p:cNvSpPr>
          <p:nvPr>
            <p:ph type="sldNum" sz="quarter" idx="12"/>
          </p:nvPr>
        </p:nvSpPr>
        <p:spPr>
          <a:xfrm>
            <a:off x="6975475" y="6492875"/>
            <a:ext cx="2133600" cy="365125"/>
          </a:xfrm>
        </p:spPr>
        <p:txBody>
          <a:bodyPr/>
          <a:lstStyle/>
          <a:p>
            <a:fld id="{BB9ACCF8-6DB8-403B-91E6-12AF5948842C}" type="slidenum">
              <a:rPr lang="it-IT" smtClean="0"/>
              <a:t>19</a:t>
            </a:fld>
            <a:endParaRPr lang="it-IT"/>
          </a:p>
        </p:txBody>
      </p:sp>
      <p:sp>
        <p:nvSpPr>
          <p:cNvPr id="7" name="CasellaDiTesto 6"/>
          <p:cNvSpPr txBox="1"/>
          <p:nvPr/>
        </p:nvSpPr>
        <p:spPr>
          <a:xfrm>
            <a:off x="7625620" y="971436"/>
            <a:ext cx="1118127" cy="369332"/>
          </a:xfrm>
          <a:prstGeom prst="rect">
            <a:avLst/>
          </a:prstGeom>
          <a:noFill/>
        </p:spPr>
        <p:txBody>
          <a:bodyPr wrap="none" rtlCol="0">
            <a:spAutoFit/>
          </a:bodyPr>
          <a:lstStyle/>
          <a:p>
            <a:r>
              <a:rPr lang="it-IT" b="1" dirty="0" smtClean="0"/>
              <a:t>VARIABLE</a:t>
            </a:r>
            <a:endParaRPr lang="it-IT" b="1" dirty="0"/>
          </a:p>
        </p:txBody>
      </p:sp>
    </p:spTree>
    <p:extLst>
      <p:ext uri="{BB962C8B-B14F-4D97-AF65-F5344CB8AC3E}">
        <p14:creationId xmlns:p14="http://schemas.microsoft.com/office/powerpoint/2010/main" val="283817370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err="1" smtClean="0"/>
              <a:t>Disclosure</a:t>
            </a:r>
            <a:endParaRPr lang="it-IT" dirty="0"/>
          </a:p>
        </p:txBody>
      </p:sp>
      <p:sp>
        <p:nvSpPr>
          <p:cNvPr id="4" name="Segnaposto numero diapositiva 3"/>
          <p:cNvSpPr>
            <a:spLocks noGrp="1"/>
          </p:cNvSpPr>
          <p:nvPr>
            <p:ph type="sldNum" sz="quarter" idx="12"/>
          </p:nvPr>
        </p:nvSpPr>
        <p:spPr>
          <a:xfrm>
            <a:off x="6984290" y="6492875"/>
            <a:ext cx="2133600" cy="365125"/>
          </a:xfrm>
        </p:spPr>
        <p:txBody>
          <a:bodyPr/>
          <a:lstStyle/>
          <a:p>
            <a:fld id="{BB9ACCF8-6DB8-403B-91E6-12AF5948842C}" type="slidenum">
              <a:rPr lang="it-IT" smtClean="0"/>
              <a:t>2</a:t>
            </a:fld>
            <a:endParaRPr lang="it-IT"/>
          </a:p>
        </p:txBody>
      </p:sp>
      <p:sp>
        <p:nvSpPr>
          <p:cNvPr id="5" name="CasellaDiTesto 4"/>
          <p:cNvSpPr txBox="1"/>
          <p:nvPr/>
        </p:nvSpPr>
        <p:spPr>
          <a:xfrm>
            <a:off x="3923759" y="1628800"/>
            <a:ext cx="1512337" cy="3785652"/>
          </a:xfrm>
          <a:prstGeom prst="rect">
            <a:avLst/>
          </a:prstGeom>
          <a:noFill/>
        </p:spPr>
        <p:txBody>
          <a:bodyPr wrap="none" rtlCol="0">
            <a:spAutoFit/>
          </a:bodyPr>
          <a:lstStyle/>
          <a:p>
            <a:r>
              <a:rPr lang="it-IT" sz="2400" dirty="0" smtClean="0"/>
              <a:t>Alfa-Sigma</a:t>
            </a:r>
          </a:p>
          <a:p>
            <a:r>
              <a:rPr lang="it-IT" sz="2400" dirty="0" err="1" smtClean="0"/>
              <a:t>Abbvie</a:t>
            </a:r>
            <a:endParaRPr lang="it-IT" sz="2400" dirty="0" smtClean="0"/>
          </a:p>
          <a:p>
            <a:r>
              <a:rPr lang="it-IT" sz="2400" dirty="0" smtClean="0"/>
              <a:t>BMS</a:t>
            </a:r>
          </a:p>
          <a:p>
            <a:r>
              <a:rPr lang="it-IT" sz="2400" dirty="0" err="1" smtClean="0"/>
              <a:t>Celgene</a:t>
            </a:r>
            <a:endParaRPr lang="it-IT" sz="2400" dirty="0" smtClean="0"/>
          </a:p>
          <a:p>
            <a:r>
              <a:rPr lang="it-IT" sz="2400" dirty="0" smtClean="0"/>
              <a:t>GSK </a:t>
            </a:r>
          </a:p>
          <a:p>
            <a:r>
              <a:rPr lang="it-IT" sz="2400" dirty="0" smtClean="0"/>
              <a:t>MSD</a:t>
            </a:r>
          </a:p>
          <a:p>
            <a:r>
              <a:rPr lang="it-IT" sz="2400" dirty="0" smtClean="0"/>
              <a:t>Novartis</a:t>
            </a:r>
          </a:p>
          <a:p>
            <a:r>
              <a:rPr lang="it-IT" sz="2400" dirty="0" smtClean="0"/>
              <a:t>Pfizer</a:t>
            </a:r>
          </a:p>
          <a:p>
            <a:r>
              <a:rPr lang="it-IT" sz="2400" dirty="0" smtClean="0"/>
              <a:t>Roche</a:t>
            </a:r>
          </a:p>
          <a:p>
            <a:r>
              <a:rPr lang="it-IT" sz="2400" dirty="0" err="1" smtClean="0"/>
              <a:t>Sanofi</a:t>
            </a:r>
            <a:endParaRPr lang="it-IT" sz="2400" dirty="0"/>
          </a:p>
        </p:txBody>
      </p:sp>
      <p:sp>
        <p:nvSpPr>
          <p:cNvPr id="6" name="CasellaDiTesto 5"/>
          <p:cNvSpPr txBox="1"/>
          <p:nvPr/>
        </p:nvSpPr>
        <p:spPr>
          <a:xfrm>
            <a:off x="611560" y="5877272"/>
            <a:ext cx="7787132" cy="400110"/>
          </a:xfrm>
          <a:prstGeom prst="rect">
            <a:avLst/>
          </a:prstGeom>
          <a:noFill/>
        </p:spPr>
        <p:txBody>
          <a:bodyPr wrap="none" rtlCol="0">
            <a:spAutoFit/>
          </a:bodyPr>
          <a:lstStyle/>
          <a:p>
            <a:r>
              <a:rPr lang="it-IT" sz="2000" dirty="0" err="1" smtClean="0"/>
              <a:t>Fees</a:t>
            </a:r>
            <a:r>
              <a:rPr lang="it-IT" sz="2000" dirty="0" smtClean="0"/>
              <a:t> </a:t>
            </a:r>
            <a:r>
              <a:rPr lang="it-IT" sz="2000" dirty="0" err="1" smtClean="0"/>
              <a:t>received</a:t>
            </a:r>
            <a:r>
              <a:rPr lang="it-IT" sz="2000" dirty="0" smtClean="0"/>
              <a:t> </a:t>
            </a:r>
            <a:r>
              <a:rPr lang="it-IT" sz="2000" dirty="0" smtClean="0"/>
              <a:t>for </a:t>
            </a:r>
            <a:r>
              <a:rPr lang="it-IT" sz="2000" dirty="0" err="1" smtClean="0"/>
              <a:t>consultation</a:t>
            </a:r>
            <a:r>
              <a:rPr lang="it-IT" sz="2000" dirty="0" smtClean="0"/>
              <a:t>, </a:t>
            </a:r>
            <a:r>
              <a:rPr lang="it-IT" sz="2000" dirty="0" err="1" smtClean="0"/>
              <a:t>sponsorized</a:t>
            </a:r>
            <a:r>
              <a:rPr lang="it-IT" sz="2000" dirty="0" smtClean="0"/>
              <a:t> </a:t>
            </a:r>
            <a:r>
              <a:rPr lang="it-IT" sz="2000" dirty="0" err="1" smtClean="0"/>
              <a:t>lectures</a:t>
            </a:r>
            <a:r>
              <a:rPr lang="it-IT" sz="2000" dirty="0" smtClean="0"/>
              <a:t> and </a:t>
            </a:r>
            <a:r>
              <a:rPr lang="it-IT" sz="2000" dirty="0" err="1" smtClean="0"/>
              <a:t>research</a:t>
            </a:r>
            <a:r>
              <a:rPr lang="it-IT" sz="2000" dirty="0" smtClean="0"/>
              <a:t> </a:t>
            </a:r>
            <a:r>
              <a:rPr lang="it-IT" sz="2000" dirty="0" err="1" smtClean="0"/>
              <a:t>support</a:t>
            </a:r>
            <a:endParaRPr lang="it-IT" sz="2000" dirty="0"/>
          </a:p>
        </p:txBody>
      </p:sp>
    </p:spTree>
    <p:extLst>
      <p:ext uri="{BB962C8B-B14F-4D97-AF65-F5344CB8AC3E}">
        <p14:creationId xmlns:p14="http://schemas.microsoft.com/office/powerpoint/2010/main" val="334142703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420823" y="4614227"/>
            <a:ext cx="8255631" cy="830997"/>
          </a:xfrm>
          <a:prstGeom prst="rect">
            <a:avLst/>
          </a:prstGeom>
        </p:spPr>
        <p:txBody>
          <a:bodyPr wrap="square">
            <a:spAutoFit/>
          </a:bodyPr>
          <a:lstStyle/>
          <a:p>
            <a:pPr algn="just"/>
            <a:r>
              <a:rPr lang="en-US" sz="2400" dirty="0" smtClean="0"/>
              <a:t>The </a:t>
            </a:r>
            <a:r>
              <a:rPr lang="en-US" sz="2400" dirty="0"/>
              <a:t>maximal MTX dose, if tolerated</a:t>
            </a:r>
            <a:r>
              <a:rPr lang="en-US" sz="2400" dirty="0" smtClean="0"/>
              <a:t>, should </a:t>
            </a:r>
            <a:r>
              <a:rPr lang="en-US" sz="2400" dirty="0"/>
              <a:t>be sustained for about </a:t>
            </a:r>
            <a:r>
              <a:rPr lang="en-US" sz="2400" b="1" dirty="0" smtClean="0"/>
              <a:t>8 - 12 </a:t>
            </a:r>
            <a:r>
              <a:rPr lang="en-US" sz="2400" b="1" dirty="0"/>
              <a:t>weeks </a:t>
            </a:r>
            <a:r>
              <a:rPr lang="en-US" sz="2400" dirty="0"/>
              <a:t>to judge </a:t>
            </a:r>
            <a:r>
              <a:rPr lang="en-US" sz="2400" dirty="0" smtClean="0"/>
              <a:t>the MTX </a:t>
            </a:r>
            <a:r>
              <a:rPr lang="en-US" sz="2400" dirty="0"/>
              <a:t>treatment response. </a:t>
            </a:r>
            <a:endParaRPr lang="en-US" sz="2400" dirty="0" smtClean="0"/>
          </a:p>
        </p:txBody>
      </p:sp>
      <p:sp>
        <p:nvSpPr>
          <p:cNvPr id="6" name="Rettangolo 5"/>
          <p:cNvSpPr/>
          <p:nvPr/>
        </p:nvSpPr>
        <p:spPr>
          <a:xfrm>
            <a:off x="420824" y="2898535"/>
            <a:ext cx="8255631" cy="1200329"/>
          </a:xfrm>
          <a:prstGeom prst="rect">
            <a:avLst/>
          </a:prstGeom>
        </p:spPr>
        <p:txBody>
          <a:bodyPr wrap="square">
            <a:spAutoFit/>
          </a:bodyPr>
          <a:lstStyle/>
          <a:p>
            <a:pPr lvl="0" algn="just"/>
            <a:r>
              <a:rPr lang="en-US" sz="2400" dirty="0">
                <a:solidFill>
                  <a:prstClr val="black"/>
                </a:solidFill>
              </a:rPr>
              <a:t>MTX should be rapidly escalated, usually to </a:t>
            </a:r>
            <a:r>
              <a:rPr lang="en-US" sz="2400" b="1" dirty="0" smtClean="0">
                <a:solidFill>
                  <a:srgbClr val="C00000"/>
                </a:solidFill>
              </a:rPr>
              <a:t>25 - 30 </a:t>
            </a:r>
            <a:r>
              <a:rPr lang="en-US" sz="2400" b="1" dirty="0">
                <a:solidFill>
                  <a:srgbClr val="C00000"/>
                </a:solidFill>
              </a:rPr>
              <a:t>mg/week</a:t>
            </a:r>
            <a:r>
              <a:rPr lang="en-US" sz="2400" dirty="0">
                <a:solidFill>
                  <a:prstClr val="black"/>
                </a:solidFill>
              </a:rPr>
              <a:t>, </a:t>
            </a:r>
            <a:r>
              <a:rPr lang="en-US" sz="2400" b="1" dirty="0">
                <a:solidFill>
                  <a:srgbClr val="C00000"/>
                </a:solidFill>
              </a:rPr>
              <a:t>orally</a:t>
            </a:r>
            <a:r>
              <a:rPr lang="en-US" sz="2400" dirty="0">
                <a:solidFill>
                  <a:prstClr val="black"/>
                </a:solidFill>
              </a:rPr>
              <a:t> or </a:t>
            </a:r>
            <a:r>
              <a:rPr lang="en-US" sz="2400" b="1" dirty="0">
                <a:solidFill>
                  <a:srgbClr val="C00000"/>
                </a:solidFill>
              </a:rPr>
              <a:t>subcutaneously</a:t>
            </a:r>
            <a:r>
              <a:rPr lang="en-US" sz="2400" dirty="0">
                <a:solidFill>
                  <a:prstClr val="black"/>
                </a:solidFill>
              </a:rPr>
              <a:t> administered, with folic acid supplementation,</a:t>
            </a:r>
          </a:p>
        </p:txBody>
      </p:sp>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675" y="2090949"/>
            <a:ext cx="6243790" cy="5040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1520" y="188640"/>
            <a:ext cx="5487910" cy="9361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CasellaDiTesto 6"/>
          <p:cNvSpPr txBox="1"/>
          <p:nvPr/>
        </p:nvSpPr>
        <p:spPr>
          <a:xfrm>
            <a:off x="4649524" y="1309410"/>
            <a:ext cx="2611997" cy="369332"/>
          </a:xfrm>
          <a:prstGeom prst="rect">
            <a:avLst/>
          </a:prstGeom>
          <a:noFill/>
        </p:spPr>
        <p:txBody>
          <a:bodyPr wrap="none" rtlCol="0">
            <a:spAutoFit/>
          </a:bodyPr>
          <a:lstStyle/>
          <a:p>
            <a:r>
              <a:rPr lang="it-IT" i="1" dirty="0" err="1" smtClean="0"/>
              <a:t>Smolen</a:t>
            </a:r>
            <a:r>
              <a:rPr lang="it-IT" i="1" dirty="0" smtClean="0"/>
              <a:t> JS et al. ARD 2017</a:t>
            </a:r>
            <a:endParaRPr lang="it-IT" i="1" dirty="0"/>
          </a:p>
        </p:txBody>
      </p:sp>
      <p:sp>
        <p:nvSpPr>
          <p:cNvPr id="11" name="Rettangolo arrotondato 10"/>
          <p:cNvSpPr/>
          <p:nvPr/>
        </p:nvSpPr>
        <p:spPr>
          <a:xfrm>
            <a:off x="7261521" y="162198"/>
            <a:ext cx="1728192" cy="818530"/>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OPTIMAL</a:t>
            </a:r>
          </a:p>
          <a:p>
            <a:pPr algn="ctr"/>
            <a:r>
              <a:rPr lang="it-IT" sz="2400" b="1" dirty="0" err="1" smtClean="0">
                <a:solidFill>
                  <a:schemeClr val="bg1"/>
                </a:solidFill>
              </a:rPr>
              <a:t>Dosage</a:t>
            </a:r>
            <a:endParaRPr lang="it-IT" sz="2400" b="1" dirty="0">
              <a:solidFill>
                <a:schemeClr val="bg1"/>
              </a:solidFill>
            </a:endParaRPr>
          </a:p>
        </p:txBody>
      </p:sp>
      <p:sp>
        <p:nvSpPr>
          <p:cNvPr id="2" name="Segnaposto numero diapositiva 1"/>
          <p:cNvSpPr>
            <a:spLocks noGrp="1"/>
          </p:cNvSpPr>
          <p:nvPr>
            <p:ph type="sldNum" sz="quarter" idx="12"/>
          </p:nvPr>
        </p:nvSpPr>
        <p:spPr>
          <a:xfrm>
            <a:off x="7010400" y="6492875"/>
            <a:ext cx="2133600" cy="365125"/>
          </a:xfrm>
        </p:spPr>
        <p:txBody>
          <a:bodyPr/>
          <a:lstStyle/>
          <a:p>
            <a:fld id="{BB9ACCF8-6DB8-403B-91E6-12AF5948842C}" type="slidenum">
              <a:rPr lang="it-IT" smtClean="0"/>
              <a:t>20</a:t>
            </a:fld>
            <a:endParaRPr lang="it-IT"/>
          </a:p>
        </p:txBody>
      </p:sp>
    </p:spTree>
    <p:extLst>
      <p:ext uri="{BB962C8B-B14F-4D97-AF65-F5344CB8AC3E}">
        <p14:creationId xmlns:p14="http://schemas.microsoft.com/office/powerpoint/2010/main" val="14187922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ttangolo 13"/>
          <p:cNvSpPr>
            <a:spLocks noChangeArrowheads="1"/>
          </p:cNvSpPr>
          <p:nvPr/>
        </p:nvSpPr>
        <p:spPr bwMode="auto">
          <a:xfrm>
            <a:off x="112713" y="2463800"/>
            <a:ext cx="8918575" cy="460375"/>
          </a:xfrm>
          <a:prstGeom prst="rect">
            <a:avLst/>
          </a:prstGeom>
          <a:solidFill>
            <a:srgbClr val="F3F0F6"/>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pPr>
            <a:r>
              <a:rPr lang="en-US" altLang="it-IT" sz="2400" b="1">
                <a:solidFill>
                  <a:srgbClr val="C00000"/>
                </a:solidFill>
              </a:rPr>
              <a:t>High relapse rates</a:t>
            </a:r>
            <a:r>
              <a:rPr lang="en-US" altLang="it-IT" sz="2400">
                <a:solidFill>
                  <a:srgbClr val="C00000"/>
                </a:solidFill>
              </a:rPr>
              <a:t> </a:t>
            </a:r>
            <a:r>
              <a:rPr lang="en-US" altLang="it-IT" sz="2400"/>
              <a:t>after cessation of cs</a:t>
            </a:r>
            <a:r>
              <a:rPr lang="it-IT" altLang="it-IT" sz="2400"/>
              <a:t>DMARDs in </a:t>
            </a:r>
            <a:r>
              <a:rPr lang="it-IT" altLang="it-IT" sz="2400" b="1">
                <a:solidFill>
                  <a:srgbClr val="C00000"/>
                </a:solidFill>
              </a:rPr>
              <a:t>established RA</a:t>
            </a:r>
          </a:p>
        </p:txBody>
      </p:sp>
      <p:grpSp>
        <p:nvGrpSpPr>
          <p:cNvPr id="5123" name="Gruppo 1"/>
          <p:cNvGrpSpPr>
            <a:grpSpLocks/>
          </p:cNvGrpSpPr>
          <p:nvPr/>
        </p:nvGrpSpPr>
        <p:grpSpPr bwMode="auto">
          <a:xfrm>
            <a:off x="371475" y="3160713"/>
            <a:ext cx="8480425" cy="3292475"/>
            <a:chOff x="371475" y="3449638"/>
            <a:chExt cx="8480425" cy="3292475"/>
          </a:xfrm>
        </p:grpSpPr>
        <p:pic>
          <p:nvPicPr>
            <p:cNvPr id="51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1475" y="3500438"/>
              <a:ext cx="8480425" cy="32416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ettangolo arrotondato 9"/>
            <p:cNvSpPr/>
            <p:nvPr/>
          </p:nvSpPr>
          <p:spPr>
            <a:xfrm>
              <a:off x="5910263" y="6438900"/>
              <a:ext cx="1296987" cy="287338"/>
            </a:xfrm>
            <a:prstGeom prst="roundRect">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5130" name="CasellaDiTesto 11"/>
            <p:cNvSpPr txBox="1">
              <a:spLocks noChangeArrowheads="1"/>
            </p:cNvSpPr>
            <p:nvPr/>
          </p:nvSpPr>
          <p:spPr bwMode="auto">
            <a:xfrm>
              <a:off x="8170863" y="5084763"/>
              <a:ext cx="57785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600"/>
                <a:t>Gold</a:t>
              </a:r>
            </a:p>
          </p:txBody>
        </p:sp>
        <p:sp>
          <p:nvSpPr>
            <p:cNvPr id="5131" name="CasellaDiTesto 12"/>
            <p:cNvSpPr txBox="1">
              <a:spLocks noChangeArrowheads="1"/>
            </p:cNvSpPr>
            <p:nvPr/>
          </p:nvSpPr>
          <p:spPr bwMode="auto">
            <a:xfrm>
              <a:off x="1649413" y="4005263"/>
              <a:ext cx="546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a:t>1984</a:t>
              </a:r>
            </a:p>
          </p:txBody>
        </p:sp>
        <p:sp>
          <p:nvSpPr>
            <p:cNvPr id="5132" name="CasellaDiTesto 14"/>
            <p:cNvSpPr txBox="1">
              <a:spLocks noChangeArrowheads="1"/>
            </p:cNvSpPr>
            <p:nvPr/>
          </p:nvSpPr>
          <p:spPr bwMode="auto">
            <a:xfrm>
              <a:off x="1647825" y="4202113"/>
              <a:ext cx="546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a:t>1981</a:t>
              </a:r>
            </a:p>
          </p:txBody>
        </p:sp>
        <p:sp>
          <p:nvSpPr>
            <p:cNvPr id="5133" name="CasellaDiTesto 15"/>
            <p:cNvSpPr txBox="1">
              <a:spLocks noChangeArrowheads="1"/>
            </p:cNvSpPr>
            <p:nvPr/>
          </p:nvSpPr>
          <p:spPr bwMode="auto">
            <a:xfrm>
              <a:off x="1649413" y="4560888"/>
              <a:ext cx="546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a:t>1987</a:t>
              </a:r>
            </a:p>
          </p:txBody>
        </p:sp>
        <p:sp>
          <p:nvSpPr>
            <p:cNvPr id="5134" name="CasellaDiTesto 17"/>
            <p:cNvSpPr txBox="1">
              <a:spLocks noChangeArrowheads="1"/>
            </p:cNvSpPr>
            <p:nvPr/>
          </p:nvSpPr>
          <p:spPr bwMode="auto">
            <a:xfrm>
              <a:off x="1649413" y="4384675"/>
              <a:ext cx="546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a:t>1996</a:t>
              </a:r>
            </a:p>
          </p:txBody>
        </p:sp>
        <p:sp>
          <p:nvSpPr>
            <p:cNvPr id="5135" name="CasellaDiTesto 18"/>
            <p:cNvSpPr txBox="1">
              <a:spLocks noChangeArrowheads="1"/>
            </p:cNvSpPr>
            <p:nvPr/>
          </p:nvSpPr>
          <p:spPr bwMode="auto">
            <a:xfrm>
              <a:off x="1649413" y="4941888"/>
              <a:ext cx="546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a:t>1986</a:t>
              </a:r>
            </a:p>
          </p:txBody>
        </p:sp>
        <p:sp>
          <p:nvSpPr>
            <p:cNvPr id="5136" name="CasellaDiTesto 19"/>
            <p:cNvSpPr txBox="1">
              <a:spLocks noChangeArrowheads="1"/>
            </p:cNvSpPr>
            <p:nvPr/>
          </p:nvSpPr>
          <p:spPr bwMode="auto">
            <a:xfrm>
              <a:off x="1649413" y="4754563"/>
              <a:ext cx="5461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a:t>1996</a:t>
              </a:r>
            </a:p>
          </p:txBody>
        </p:sp>
        <p:pic>
          <p:nvPicPr>
            <p:cNvPr id="5137" name="Picture 2"/>
            <p:cNvPicPr>
              <a:picLocks noChangeAspect="1" noChangeArrowheads="1"/>
            </p:cNvPicPr>
            <p:nvPr/>
          </p:nvPicPr>
          <p:blipFill>
            <a:blip r:embed="rId4">
              <a:extLst>
                <a:ext uri="{28A0092B-C50C-407E-A947-70E740481C1C}">
                  <a14:useLocalDpi xmlns:a14="http://schemas.microsoft.com/office/drawing/2010/main" val="0"/>
                </a:ext>
              </a:extLst>
            </a:blip>
            <a:srcRect l="40585" t="26022" r="41771" b="15591"/>
            <a:stretch>
              <a:fillRect/>
            </a:stretch>
          </p:blipFill>
          <p:spPr bwMode="auto">
            <a:xfrm>
              <a:off x="4610100" y="4073525"/>
              <a:ext cx="1055688" cy="11318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8" name="Picture 3"/>
            <p:cNvPicPr>
              <a:picLocks noChangeAspect="1" noChangeArrowheads="1"/>
            </p:cNvPicPr>
            <p:nvPr/>
          </p:nvPicPr>
          <p:blipFill>
            <a:blip r:embed="rId5">
              <a:extLst>
                <a:ext uri="{28A0092B-C50C-407E-A947-70E740481C1C}">
                  <a14:useLocalDpi xmlns:a14="http://schemas.microsoft.com/office/drawing/2010/main" val="0"/>
                </a:ext>
              </a:extLst>
            </a:blip>
            <a:srcRect r="52592"/>
            <a:stretch>
              <a:fillRect/>
            </a:stretch>
          </p:blipFill>
          <p:spPr bwMode="auto">
            <a:xfrm>
              <a:off x="2411413" y="3449638"/>
              <a:ext cx="1262062" cy="48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39" name="Picture 3"/>
            <p:cNvPicPr>
              <a:picLocks noChangeAspect="1" noChangeArrowheads="1"/>
            </p:cNvPicPr>
            <p:nvPr/>
          </p:nvPicPr>
          <p:blipFill>
            <a:blip r:embed="rId5">
              <a:extLst>
                <a:ext uri="{28A0092B-C50C-407E-A947-70E740481C1C}">
                  <a14:useLocalDpi xmlns:a14="http://schemas.microsoft.com/office/drawing/2010/main" val="0"/>
                </a:ext>
              </a:extLst>
            </a:blip>
            <a:srcRect l="73547"/>
            <a:stretch>
              <a:fillRect/>
            </a:stretch>
          </p:blipFill>
          <p:spPr bwMode="auto">
            <a:xfrm>
              <a:off x="3492500" y="3449638"/>
              <a:ext cx="703263" cy="482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40" name="Picture 2"/>
            <p:cNvPicPr>
              <a:picLocks noChangeAspect="1" noChangeArrowheads="1"/>
            </p:cNvPicPr>
            <p:nvPr/>
          </p:nvPicPr>
          <p:blipFill>
            <a:blip r:embed="rId4">
              <a:extLst>
                <a:ext uri="{28A0092B-C50C-407E-A947-70E740481C1C}">
                  <a14:useLocalDpi xmlns:a14="http://schemas.microsoft.com/office/drawing/2010/main" val="0"/>
                </a:ext>
              </a:extLst>
            </a:blip>
            <a:srcRect l="40585" t="5850" r="41771" b="82437"/>
            <a:stretch>
              <a:fillRect/>
            </a:stretch>
          </p:blipFill>
          <p:spPr bwMode="auto">
            <a:xfrm>
              <a:off x="4338638" y="3533775"/>
              <a:ext cx="1522412" cy="327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pic>
        <p:nvPicPr>
          <p:cNvPr id="512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7788" y="61232"/>
            <a:ext cx="6732587" cy="1512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4131" y="817675"/>
            <a:ext cx="2225675" cy="3159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26" name="CasellaDiTesto 4"/>
          <p:cNvSpPr txBox="1">
            <a:spLocks noChangeArrowheads="1"/>
          </p:cNvSpPr>
          <p:nvPr/>
        </p:nvSpPr>
        <p:spPr bwMode="auto">
          <a:xfrm>
            <a:off x="112713" y="1766662"/>
            <a:ext cx="1598515" cy="461665"/>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2400" b="1"/>
              <a:t>csDMARDS</a:t>
            </a:r>
          </a:p>
        </p:txBody>
      </p:sp>
      <p:sp>
        <p:nvSpPr>
          <p:cNvPr id="5127" name="Rettangolo 1"/>
          <p:cNvSpPr>
            <a:spLocks noChangeArrowheads="1"/>
          </p:cNvSpPr>
          <p:nvPr/>
        </p:nvSpPr>
        <p:spPr bwMode="auto">
          <a:xfrm>
            <a:off x="925513" y="1844675"/>
            <a:ext cx="7534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algn="ctr" eaLnBrk="1" hangingPunct="1">
              <a:spcBef>
                <a:spcPct val="0"/>
              </a:spcBef>
              <a:buFontTx/>
              <a:buNone/>
            </a:pPr>
            <a:r>
              <a:rPr lang="it-IT" altLang="it-IT" sz="2400">
                <a:solidFill>
                  <a:srgbClr val="000000"/>
                </a:solidFill>
              </a:rPr>
              <a:t>Small </a:t>
            </a:r>
            <a:r>
              <a:rPr lang="en-US" altLang="it-IT" sz="2400">
                <a:solidFill>
                  <a:srgbClr val="000000"/>
                </a:solidFill>
              </a:rPr>
              <a:t>studies conducted in the </a:t>
            </a:r>
            <a:r>
              <a:rPr lang="en-US" altLang="it-IT" sz="2400" b="1">
                <a:solidFill>
                  <a:srgbClr val="000000"/>
                </a:solidFill>
              </a:rPr>
              <a:t>‘80</a:t>
            </a:r>
            <a:r>
              <a:rPr lang="en-US" altLang="it-IT" sz="2400">
                <a:solidFill>
                  <a:srgbClr val="000000"/>
                </a:solidFill>
              </a:rPr>
              <a:t>s and </a:t>
            </a:r>
            <a:r>
              <a:rPr lang="en-US" altLang="it-IT" sz="2400" b="1">
                <a:solidFill>
                  <a:srgbClr val="000000"/>
                </a:solidFill>
              </a:rPr>
              <a:t>‘90s</a:t>
            </a:r>
            <a:endParaRPr lang="it-IT" altLang="it-IT" sz="1800" b="1"/>
          </a:p>
        </p:txBody>
      </p:sp>
      <p:sp>
        <p:nvSpPr>
          <p:cNvPr id="2" name="Rettangolo arrotondato 1"/>
          <p:cNvSpPr/>
          <p:nvPr/>
        </p:nvSpPr>
        <p:spPr>
          <a:xfrm>
            <a:off x="7308304" y="188640"/>
            <a:ext cx="1722984" cy="629035"/>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WITHDRAWAL</a:t>
            </a:r>
          </a:p>
          <a:p>
            <a:pPr algn="ctr"/>
            <a:r>
              <a:rPr lang="it-IT" b="1" dirty="0" smtClean="0"/>
              <a:t>TAPERING</a:t>
            </a:r>
            <a:endParaRPr lang="it-IT" b="1" dirty="0"/>
          </a:p>
        </p:txBody>
      </p:sp>
      <p:sp>
        <p:nvSpPr>
          <p:cNvPr id="3" name="Segnaposto numero diapositiva 2"/>
          <p:cNvSpPr>
            <a:spLocks noGrp="1"/>
          </p:cNvSpPr>
          <p:nvPr>
            <p:ph type="sldNum" sz="quarter" idx="12"/>
          </p:nvPr>
        </p:nvSpPr>
        <p:spPr>
          <a:xfrm>
            <a:off x="6995616" y="6499614"/>
            <a:ext cx="2133600" cy="365125"/>
          </a:xfrm>
        </p:spPr>
        <p:txBody>
          <a:bodyPr/>
          <a:lstStyle/>
          <a:p>
            <a:fld id="{BB9ACCF8-6DB8-403B-91E6-12AF5948842C}" type="slidenum">
              <a:rPr lang="it-IT" smtClean="0"/>
              <a:t>21</a:t>
            </a:fld>
            <a:endParaRPr lang="it-IT"/>
          </a:p>
        </p:txBody>
      </p:sp>
    </p:spTree>
    <p:extLst>
      <p:ext uri="{BB962C8B-B14F-4D97-AF65-F5344CB8AC3E}">
        <p14:creationId xmlns:p14="http://schemas.microsoft.com/office/powerpoint/2010/main" val="5280430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126"/>
                                        </p:tgtEl>
                                        <p:attrNameLst>
                                          <p:attrName>style.visibility</p:attrName>
                                        </p:attrNameLst>
                                      </p:cBhvr>
                                      <p:to>
                                        <p:strVal val="visible"/>
                                      </p:to>
                                    </p:set>
                                    <p:animEffect transition="in" filter="fade">
                                      <p:cBhvr>
                                        <p:cTn id="7" dur="500"/>
                                        <p:tgtEl>
                                          <p:spTgt spid="512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127"/>
                                        </p:tgtEl>
                                        <p:attrNameLst>
                                          <p:attrName>style.visibility</p:attrName>
                                        </p:attrNameLst>
                                      </p:cBhvr>
                                      <p:to>
                                        <p:strVal val="visible"/>
                                      </p:to>
                                    </p:set>
                                    <p:animEffect transition="in" filter="fade">
                                      <p:cBhvr>
                                        <p:cTn id="10" dur="500"/>
                                        <p:tgtEl>
                                          <p:spTgt spid="512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122"/>
                                        </p:tgtEl>
                                        <p:attrNameLst>
                                          <p:attrName>style.visibility</p:attrName>
                                        </p:attrNameLst>
                                      </p:cBhvr>
                                      <p:to>
                                        <p:strVal val="visible"/>
                                      </p:to>
                                    </p:set>
                                    <p:animEffect transition="in" filter="fade">
                                      <p:cBhvr>
                                        <p:cTn id="13" dur="500"/>
                                        <p:tgtEl>
                                          <p:spTgt spid="5122"/>
                                        </p:tgtEl>
                                      </p:cBhvr>
                                    </p:animEffect>
                                  </p:childTnLst>
                                </p:cTn>
                              </p:par>
                              <p:par>
                                <p:cTn id="14" presetID="10" presetClass="entr" presetSubtype="0" fill="hold" nodeType="withEffect">
                                  <p:stCondLst>
                                    <p:cond delay="0"/>
                                  </p:stCondLst>
                                  <p:childTnLst>
                                    <p:set>
                                      <p:cBhvr>
                                        <p:cTn id="15" dur="1" fill="hold">
                                          <p:stCondLst>
                                            <p:cond delay="0"/>
                                          </p:stCondLst>
                                        </p:cTn>
                                        <p:tgtEl>
                                          <p:spTgt spid="5123"/>
                                        </p:tgtEl>
                                        <p:attrNameLst>
                                          <p:attrName>style.visibility</p:attrName>
                                        </p:attrNameLst>
                                      </p:cBhvr>
                                      <p:to>
                                        <p:strVal val="visible"/>
                                      </p:to>
                                    </p:set>
                                    <p:animEffect transition="in" filter="fade">
                                      <p:cBhvr>
                                        <p:cTn id="16"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animBg="1"/>
      <p:bldP spid="5126" grpId="0" animBg="1"/>
      <p:bldP spid="51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p:cNvSpPr txBox="1"/>
          <p:nvPr/>
        </p:nvSpPr>
        <p:spPr>
          <a:xfrm>
            <a:off x="103396" y="1988840"/>
            <a:ext cx="4388366" cy="461665"/>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it-IT" sz="2400" b="1" dirty="0" smtClean="0"/>
              <a:t>TAPERING MTX</a:t>
            </a:r>
            <a:r>
              <a:rPr lang="it-IT" sz="2400" dirty="0" smtClean="0"/>
              <a:t> </a:t>
            </a:r>
            <a:r>
              <a:rPr lang="it-IT" sz="2400" dirty="0" err="1"/>
              <a:t>monotherapy</a:t>
            </a:r>
            <a:endParaRPr lang="it-IT" sz="2400" b="1" dirty="0"/>
          </a:p>
        </p:txBody>
      </p:sp>
      <p:sp>
        <p:nvSpPr>
          <p:cNvPr id="29" name="CasellaDiTesto 28"/>
          <p:cNvSpPr txBox="1"/>
          <p:nvPr/>
        </p:nvSpPr>
        <p:spPr>
          <a:xfrm>
            <a:off x="131938" y="116632"/>
            <a:ext cx="4440062" cy="461665"/>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none" rtlCol="0">
            <a:spAutoFit/>
          </a:bodyPr>
          <a:lstStyle/>
          <a:p>
            <a:r>
              <a:rPr lang="it-IT" sz="2400" b="1" dirty="0" smtClean="0"/>
              <a:t>WITHDRAWAL MTX</a:t>
            </a:r>
            <a:r>
              <a:rPr lang="it-IT" sz="2400" dirty="0" smtClean="0"/>
              <a:t> </a:t>
            </a:r>
            <a:r>
              <a:rPr lang="it-IT" sz="2400" dirty="0" err="1"/>
              <a:t>monotherapy</a:t>
            </a:r>
            <a:endParaRPr lang="it-IT" sz="2400" b="1" dirty="0"/>
          </a:p>
        </p:txBody>
      </p:sp>
      <p:sp>
        <p:nvSpPr>
          <p:cNvPr id="45" name="Rettangolo arrotondato 44"/>
          <p:cNvSpPr/>
          <p:nvPr/>
        </p:nvSpPr>
        <p:spPr>
          <a:xfrm>
            <a:off x="7380781" y="76047"/>
            <a:ext cx="1607058"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WITHDRAWAL</a:t>
            </a:r>
          </a:p>
          <a:p>
            <a:pPr algn="ctr"/>
            <a:r>
              <a:rPr lang="it-IT" b="1" dirty="0" smtClean="0"/>
              <a:t>TAPERING</a:t>
            </a:r>
            <a:endParaRPr lang="it-IT" b="1" dirty="0"/>
          </a:p>
        </p:txBody>
      </p:sp>
      <p:sp>
        <p:nvSpPr>
          <p:cNvPr id="3" name="CasellaDiTesto 2"/>
          <p:cNvSpPr txBox="1"/>
          <p:nvPr/>
        </p:nvSpPr>
        <p:spPr>
          <a:xfrm>
            <a:off x="3353556" y="764704"/>
            <a:ext cx="3303597" cy="461665"/>
          </a:xfrm>
          <a:prstGeom prst="rect">
            <a:avLst/>
          </a:prstGeom>
          <a:noFill/>
        </p:spPr>
        <p:txBody>
          <a:bodyPr wrap="none" rtlCol="0">
            <a:spAutoFit/>
          </a:bodyPr>
          <a:lstStyle/>
          <a:p>
            <a:r>
              <a:rPr lang="it-IT" sz="2400" b="1" dirty="0" err="1" smtClean="0"/>
              <a:t>Flare</a:t>
            </a:r>
            <a:r>
              <a:rPr lang="it-IT" sz="2400" b="1" dirty="0" smtClean="0"/>
              <a:t> rate  </a:t>
            </a:r>
            <a:r>
              <a:rPr lang="it-IT" sz="2400" dirty="0" smtClean="0"/>
              <a:t>=  </a:t>
            </a:r>
            <a:r>
              <a:rPr lang="it-IT" sz="2400" b="1" dirty="0" smtClean="0">
                <a:solidFill>
                  <a:srgbClr val="C00000"/>
                </a:solidFill>
              </a:rPr>
              <a:t>38</a:t>
            </a:r>
            <a:r>
              <a:rPr lang="it-IT" sz="2400" dirty="0" smtClean="0"/>
              <a:t> </a:t>
            </a:r>
            <a:r>
              <a:rPr lang="it-IT" sz="2400" dirty="0" smtClean="0">
                <a:sym typeface="Wingdings" panose="05000000000000000000" pitchFamily="2" charset="2"/>
              </a:rPr>
              <a:t> </a:t>
            </a:r>
            <a:r>
              <a:rPr lang="it-IT" sz="2400" b="1" dirty="0" smtClean="0">
                <a:solidFill>
                  <a:srgbClr val="C00000"/>
                </a:solidFill>
                <a:sym typeface="Wingdings" panose="05000000000000000000" pitchFamily="2" charset="2"/>
              </a:rPr>
              <a:t>100 %</a:t>
            </a:r>
            <a:endParaRPr lang="it-IT" sz="2400" b="1" dirty="0">
              <a:solidFill>
                <a:srgbClr val="C00000"/>
              </a:solidFill>
            </a:endParaRPr>
          </a:p>
        </p:txBody>
      </p:sp>
      <p:sp>
        <p:nvSpPr>
          <p:cNvPr id="32" name="Rettangolo 31"/>
          <p:cNvSpPr/>
          <p:nvPr/>
        </p:nvSpPr>
        <p:spPr>
          <a:xfrm>
            <a:off x="5004048" y="1254336"/>
            <a:ext cx="3781941" cy="809330"/>
          </a:xfrm>
          <a:prstGeom prst="rect">
            <a:avLst/>
          </a:prstGeom>
        </p:spPr>
        <p:txBody>
          <a:bodyPr wrap="square">
            <a:spAutoFit/>
          </a:bodyPr>
          <a:lstStyle/>
          <a:p>
            <a:r>
              <a:rPr lang="it-IT" sz="1600" dirty="0"/>
              <a:t>Kremer </a:t>
            </a:r>
            <a:r>
              <a:rPr lang="it-IT" sz="1600" dirty="0" smtClean="0"/>
              <a:t>JM et al.</a:t>
            </a:r>
            <a:r>
              <a:rPr lang="en-US" sz="1600" dirty="0" smtClean="0"/>
              <a:t> </a:t>
            </a:r>
            <a:r>
              <a:rPr lang="en-US" sz="1600" dirty="0"/>
              <a:t>Am J </a:t>
            </a:r>
            <a:r>
              <a:rPr lang="en-US" sz="1600" dirty="0" smtClean="0"/>
              <a:t>Med </a:t>
            </a:r>
            <a:r>
              <a:rPr lang="it-IT" sz="1600" dirty="0" smtClean="0"/>
              <a:t>1987</a:t>
            </a:r>
            <a:endParaRPr lang="it-IT" sz="1600" dirty="0"/>
          </a:p>
          <a:p>
            <a:r>
              <a:rPr lang="de-DE" sz="1600" dirty="0" err="1" smtClean="0"/>
              <a:t>Gotzsche</a:t>
            </a:r>
            <a:r>
              <a:rPr lang="de-DE" sz="1600" dirty="0" smtClean="0"/>
              <a:t> PC et al. </a:t>
            </a:r>
            <a:r>
              <a:rPr lang="it-IT" sz="1600" dirty="0" err="1" smtClean="0"/>
              <a:t>Scand</a:t>
            </a:r>
            <a:r>
              <a:rPr lang="it-IT" sz="1600" dirty="0" smtClean="0"/>
              <a:t> </a:t>
            </a:r>
            <a:r>
              <a:rPr lang="it-IT" sz="1600" dirty="0"/>
              <a:t>J </a:t>
            </a:r>
            <a:r>
              <a:rPr lang="it-IT" sz="1600" dirty="0" err="1"/>
              <a:t>Rheumatol</a:t>
            </a:r>
            <a:r>
              <a:rPr lang="it-IT" sz="1600" dirty="0"/>
              <a:t> </a:t>
            </a:r>
            <a:r>
              <a:rPr lang="it-IT" sz="1600" dirty="0" smtClean="0"/>
              <a:t>1996</a:t>
            </a:r>
            <a:endParaRPr lang="it-IT" sz="1600" dirty="0"/>
          </a:p>
          <a:p>
            <a:r>
              <a:rPr lang="nl-NL" sz="1600" dirty="0" smtClean="0"/>
              <a:t>ten </a:t>
            </a:r>
            <a:r>
              <a:rPr lang="nl-NL" sz="1600" dirty="0"/>
              <a:t>Wolde </a:t>
            </a:r>
            <a:r>
              <a:rPr lang="nl-NL" sz="1600" dirty="0" smtClean="0"/>
              <a:t>S </a:t>
            </a:r>
            <a:r>
              <a:rPr lang="en-US" sz="1600" dirty="0" smtClean="0"/>
              <a:t>et </a:t>
            </a:r>
            <a:r>
              <a:rPr lang="en-US" sz="1600" dirty="0"/>
              <a:t>al. </a:t>
            </a:r>
            <a:r>
              <a:rPr lang="it-IT" sz="1600" dirty="0" smtClean="0"/>
              <a:t>Lancet 1996</a:t>
            </a:r>
            <a:endParaRPr lang="it-IT" sz="1600" dirty="0"/>
          </a:p>
        </p:txBody>
      </p:sp>
      <p:sp>
        <p:nvSpPr>
          <p:cNvPr id="33" name="CasellaDiTesto 32"/>
          <p:cNvSpPr txBox="1"/>
          <p:nvPr/>
        </p:nvSpPr>
        <p:spPr>
          <a:xfrm>
            <a:off x="3292473" y="2546320"/>
            <a:ext cx="3146502" cy="461665"/>
          </a:xfrm>
          <a:prstGeom prst="rect">
            <a:avLst/>
          </a:prstGeom>
          <a:noFill/>
        </p:spPr>
        <p:txBody>
          <a:bodyPr wrap="none" rtlCol="0">
            <a:spAutoFit/>
          </a:bodyPr>
          <a:lstStyle/>
          <a:p>
            <a:r>
              <a:rPr lang="it-IT" sz="2400" b="1" dirty="0" err="1" smtClean="0"/>
              <a:t>Flare</a:t>
            </a:r>
            <a:r>
              <a:rPr lang="it-IT" sz="2400" b="1" dirty="0" smtClean="0"/>
              <a:t> rate  </a:t>
            </a:r>
            <a:r>
              <a:rPr lang="it-IT" sz="2400" dirty="0" smtClean="0"/>
              <a:t>=  </a:t>
            </a:r>
            <a:r>
              <a:rPr lang="it-IT" sz="2400" b="1" dirty="0" smtClean="0">
                <a:solidFill>
                  <a:srgbClr val="C00000"/>
                </a:solidFill>
              </a:rPr>
              <a:t>8</a:t>
            </a:r>
            <a:r>
              <a:rPr lang="it-IT" sz="2400" dirty="0" smtClean="0"/>
              <a:t>* </a:t>
            </a:r>
            <a:r>
              <a:rPr lang="it-IT" sz="2400" dirty="0" smtClean="0">
                <a:sym typeface="Wingdings" panose="05000000000000000000" pitchFamily="2" charset="2"/>
              </a:rPr>
              <a:t> </a:t>
            </a:r>
            <a:r>
              <a:rPr lang="it-IT" sz="2400" b="1" dirty="0" smtClean="0">
                <a:solidFill>
                  <a:srgbClr val="C00000"/>
                </a:solidFill>
                <a:sym typeface="Wingdings" panose="05000000000000000000" pitchFamily="2" charset="2"/>
              </a:rPr>
              <a:t>48 %</a:t>
            </a:r>
            <a:endParaRPr lang="it-IT" sz="2400" b="1" dirty="0">
              <a:solidFill>
                <a:srgbClr val="C00000"/>
              </a:solidFill>
            </a:endParaRPr>
          </a:p>
        </p:txBody>
      </p:sp>
      <p:sp>
        <p:nvSpPr>
          <p:cNvPr id="34" name="Rettangolo 33"/>
          <p:cNvSpPr/>
          <p:nvPr/>
        </p:nvSpPr>
        <p:spPr>
          <a:xfrm>
            <a:off x="5033827" y="2993561"/>
            <a:ext cx="3524432" cy="809330"/>
          </a:xfrm>
          <a:prstGeom prst="rect">
            <a:avLst/>
          </a:prstGeom>
        </p:spPr>
        <p:txBody>
          <a:bodyPr wrap="square">
            <a:spAutoFit/>
          </a:bodyPr>
          <a:lstStyle/>
          <a:p>
            <a:r>
              <a:rPr lang="es-ES" sz="1600" dirty="0"/>
              <a:t>Tishler </a:t>
            </a:r>
            <a:r>
              <a:rPr lang="es-ES" sz="1600" dirty="0" smtClean="0"/>
              <a:t>M et al. </a:t>
            </a:r>
            <a:r>
              <a:rPr lang="en-US" sz="1600" dirty="0" smtClean="0"/>
              <a:t>Ann </a:t>
            </a:r>
            <a:r>
              <a:rPr lang="en-US" sz="1600" dirty="0"/>
              <a:t>Rheum Dis </a:t>
            </a:r>
            <a:r>
              <a:rPr lang="en-US" sz="1600" dirty="0" smtClean="0"/>
              <a:t>1992</a:t>
            </a:r>
          </a:p>
          <a:p>
            <a:r>
              <a:rPr lang="it-IT" sz="1600" dirty="0" smtClean="0"/>
              <a:t>Kremer JM </a:t>
            </a:r>
            <a:r>
              <a:rPr lang="it-IT" sz="1600" dirty="0"/>
              <a:t>et al</a:t>
            </a:r>
            <a:r>
              <a:rPr lang="it-IT" sz="1600" dirty="0" smtClean="0"/>
              <a:t>. </a:t>
            </a:r>
            <a:r>
              <a:rPr lang="it-IT" sz="1600" dirty="0" err="1" smtClean="0"/>
              <a:t>Arthritis</a:t>
            </a:r>
            <a:r>
              <a:rPr lang="it-IT" sz="1600" dirty="0" smtClean="0"/>
              <a:t> </a:t>
            </a:r>
            <a:r>
              <a:rPr lang="it-IT" sz="1600" dirty="0" err="1"/>
              <a:t>Rheum</a:t>
            </a:r>
            <a:r>
              <a:rPr lang="it-IT" sz="1600" dirty="0"/>
              <a:t> </a:t>
            </a:r>
            <a:r>
              <a:rPr lang="it-IT" sz="1600" dirty="0" smtClean="0"/>
              <a:t>1995</a:t>
            </a:r>
          </a:p>
          <a:p>
            <a:r>
              <a:rPr lang="it-IT" sz="1600" dirty="0" smtClean="0"/>
              <a:t>Luis M </a:t>
            </a:r>
            <a:r>
              <a:rPr lang="it-IT" sz="1600" dirty="0"/>
              <a:t>et al. </a:t>
            </a:r>
            <a:r>
              <a:rPr lang="en-US" sz="1600" dirty="0" smtClean="0"/>
              <a:t>Arthritis</a:t>
            </a:r>
            <a:r>
              <a:rPr lang="en-US" sz="1600" dirty="0"/>
              <a:t> </a:t>
            </a:r>
            <a:r>
              <a:rPr lang="it-IT" sz="1600" dirty="0" err="1" smtClean="0"/>
              <a:t>Rheum</a:t>
            </a:r>
            <a:r>
              <a:rPr lang="it-IT" sz="1600" dirty="0" smtClean="0"/>
              <a:t> 1999</a:t>
            </a:r>
            <a:endParaRPr lang="it-IT" sz="1600" dirty="0"/>
          </a:p>
        </p:txBody>
      </p:sp>
      <p:sp>
        <p:nvSpPr>
          <p:cNvPr id="2" name="CasellaDiTesto 1"/>
          <p:cNvSpPr txBox="1"/>
          <p:nvPr/>
        </p:nvSpPr>
        <p:spPr>
          <a:xfrm>
            <a:off x="214653" y="6397055"/>
            <a:ext cx="4357347" cy="369332"/>
          </a:xfrm>
          <a:prstGeom prst="rect">
            <a:avLst/>
          </a:prstGeom>
          <a:noFill/>
        </p:spPr>
        <p:txBody>
          <a:bodyPr wrap="none" rtlCol="0">
            <a:spAutoFit/>
          </a:bodyPr>
          <a:lstStyle/>
          <a:p>
            <a:r>
              <a:rPr lang="it-IT" dirty="0" err="1" smtClean="0"/>
              <a:t>Subesinghe</a:t>
            </a:r>
            <a:r>
              <a:rPr lang="it-IT" dirty="0" smtClean="0"/>
              <a:t> S et al. Expert </a:t>
            </a:r>
            <a:r>
              <a:rPr lang="it-IT" dirty="0" err="1" smtClean="0"/>
              <a:t>Rev</a:t>
            </a:r>
            <a:r>
              <a:rPr lang="it-IT" dirty="0" smtClean="0"/>
              <a:t> 2015 - </a:t>
            </a:r>
            <a:r>
              <a:rPr lang="it-IT" dirty="0" err="1" smtClean="0"/>
              <a:t>Review</a:t>
            </a:r>
            <a:endParaRPr lang="it-IT" dirty="0"/>
          </a:p>
        </p:txBody>
      </p:sp>
      <p:sp>
        <p:nvSpPr>
          <p:cNvPr id="5" name="CasellaDiTesto 4"/>
          <p:cNvSpPr txBox="1"/>
          <p:nvPr/>
        </p:nvSpPr>
        <p:spPr>
          <a:xfrm>
            <a:off x="6796043" y="2585309"/>
            <a:ext cx="1120178" cy="369332"/>
          </a:xfrm>
          <a:prstGeom prst="rect">
            <a:avLst/>
          </a:prstGeom>
          <a:noFill/>
        </p:spPr>
        <p:txBody>
          <a:bodyPr wrap="none" rtlCol="0">
            <a:spAutoFit/>
          </a:bodyPr>
          <a:lstStyle/>
          <a:p>
            <a:r>
              <a:rPr lang="it-IT" dirty="0" smtClean="0"/>
              <a:t>* </a:t>
            </a:r>
            <a:r>
              <a:rPr lang="it-IT" dirty="0" err="1" smtClean="0"/>
              <a:t>Early</a:t>
            </a:r>
            <a:r>
              <a:rPr lang="it-IT" dirty="0" smtClean="0"/>
              <a:t> RA</a:t>
            </a:r>
            <a:endParaRPr lang="it-IT" dirty="0"/>
          </a:p>
        </p:txBody>
      </p:sp>
      <p:sp>
        <p:nvSpPr>
          <p:cNvPr id="6" name="Rettangolo 5"/>
          <p:cNvSpPr/>
          <p:nvPr/>
        </p:nvSpPr>
        <p:spPr>
          <a:xfrm>
            <a:off x="223116" y="3933056"/>
            <a:ext cx="8721116" cy="2426305"/>
          </a:xfrm>
          <a:prstGeom prst="rect">
            <a:avLst/>
          </a:prstGeom>
          <a:solidFill>
            <a:schemeClr val="accent6">
              <a:lumMod val="40000"/>
              <a:lumOff val="60000"/>
            </a:schemeClr>
          </a:solidFill>
        </p:spPr>
        <p:txBody>
          <a:bodyPr wrap="square">
            <a:spAutoFit/>
          </a:bodyPr>
          <a:lstStyle/>
          <a:p>
            <a:pPr algn="just">
              <a:lnSpc>
                <a:spcPts val="2600"/>
              </a:lnSpc>
            </a:pPr>
            <a:r>
              <a:rPr lang="en-US" sz="2400" b="1" dirty="0" smtClean="0"/>
              <a:t>Evidence support </a:t>
            </a:r>
            <a:r>
              <a:rPr lang="en-US" sz="2400" b="1" dirty="0"/>
              <a:t>the practice of </a:t>
            </a:r>
            <a:r>
              <a:rPr lang="en-US" sz="2400" b="1" dirty="0" smtClean="0"/>
              <a:t>MTX </a:t>
            </a:r>
            <a:r>
              <a:rPr lang="en-US" sz="2400" b="1" dirty="0"/>
              <a:t>monotherapy tapering </a:t>
            </a:r>
            <a:r>
              <a:rPr lang="en-US" sz="2000" dirty="0" smtClean="0"/>
              <a:t>(through </a:t>
            </a:r>
            <a:r>
              <a:rPr lang="en-US" sz="2000" dirty="0"/>
              <a:t>reducing the frequency of administration from once </a:t>
            </a:r>
            <a:r>
              <a:rPr lang="en-US" sz="2000" dirty="0" smtClean="0"/>
              <a:t>weekly to </a:t>
            </a:r>
            <a:r>
              <a:rPr lang="en-US" sz="2000" dirty="0"/>
              <a:t>alternate weeks, especially in patients with early disease in </a:t>
            </a:r>
            <a:r>
              <a:rPr lang="en-US" sz="2000" dirty="0" smtClean="0"/>
              <a:t>sustained remission)</a:t>
            </a:r>
            <a:r>
              <a:rPr lang="en-US" sz="2400" b="1" dirty="0" smtClean="0"/>
              <a:t> </a:t>
            </a:r>
          </a:p>
          <a:p>
            <a:pPr algn="just">
              <a:lnSpc>
                <a:spcPts val="2600"/>
              </a:lnSpc>
            </a:pPr>
            <a:endParaRPr lang="en-US" sz="800" b="1" dirty="0" smtClean="0"/>
          </a:p>
          <a:p>
            <a:pPr algn="just">
              <a:lnSpc>
                <a:spcPts val="2600"/>
              </a:lnSpc>
            </a:pPr>
            <a:r>
              <a:rPr lang="en-US" sz="2400" b="1" dirty="0" smtClean="0"/>
              <a:t>Do </a:t>
            </a:r>
            <a:r>
              <a:rPr lang="en-US" sz="2400" b="1" dirty="0"/>
              <a:t>not support the practice of complete </a:t>
            </a:r>
            <a:r>
              <a:rPr lang="en-US" sz="2400" b="1" dirty="0" smtClean="0"/>
              <a:t>MTX monotherapy </a:t>
            </a:r>
            <a:r>
              <a:rPr lang="en-US" sz="2400" b="1" dirty="0"/>
              <a:t>withdrawal, which is associated with a significantly increased risk of flaring.</a:t>
            </a:r>
            <a:endParaRPr lang="it-IT" sz="2400" b="1" dirty="0"/>
          </a:p>
        </p:txBody>
      </p:sp>
      <p:sp>
        <p:nvSpPr>
          <p:cNvPr id="4" name="Segnaposto numero diapositiva 3"/>
          <p:cNvSpPr>
            <a:spLocks noGrp="1"/>
          </p:cNvSpPr>
          <p:nvPr>
            <p:ph type="sldNum" sz="quarter" idx="12"/>
          </p:nvPr>
        </p:nvSpPr>
        <p:spPr>
          <a:xfrm>
            <a:off x="7010400" y="6492875"/>
            <a:ext cx="2133600" cy="365125"/>
          </a:xfrm>
        </p:spPr>
        <p:txBody>
          <a:bodyPr/>
          <a:lstStyle/>
          <a:p>
            <a:fld id="{BB9ACCF8-6DB8-403B-91E6-12AF5948842C}" type="slidenum">
              <a:rPr lang="it-IT" smtClean="0"/>
              <a:t>22</a:t>
            </a:fld>
            <a:endParaRPr lang="it-IT"/>
          </a:p>
        </p:txBody>
      </p:sp>
    </p:spTree>
    <p:extLst>
      <p:ext uri="{BB962C8B-B14F-4D97-AF65-F5344CB8AC3E}">
        <p14:creationId xmlns:p14="http://schemas.microsoft.com/office/powerpoint/2010/main" val="244468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500"/>
                                        <p:tgtEl>
                                          <p:spTgt spid="3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500"/>
                                        <p:tgtEl>
                                          <p:spTgt spid="34"/>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9" grpId="0" animBg="1"/>
      <p:bldP spid="3" grpId="0"/>
      <p:bldP spid="32" grpId="0"/>
      <p:bldP spid="33" grpId="0"/>
      <p:bldP spid="34" grpId="0"/>
      <p:bldP spid="5"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p:cNvSpPr txBox="1"/>
          <p:nvPr/>
        </p:nvSpPr>
        <p:spPr>
          <a:xfrm>
            <a:off x="87656" y="116632"/>
            <a:ext cx="7076632" cy="461665"/>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spAutoFit/>
          </a:bodyPr>
          <a:lstStyle/>
          <a:p>
            <a:r>
              <a:rPr lang="it-IT" sz="2400" b="1" dirty="0" smtClean="0"/>
              <a:t>TAPERING or </a:t>
            </a:r>
            <a:r>
              <a:rPr lang="it-IT" sz="2400" b="1" dirty="0" err="1" smtClean="0"/>
              <a:t>withdrawal</a:t>
            </a:r>
            <a:r>
              <a:rPr lang="it-IT" sz="2400" b="1" dirty="0" smtClean="0"/>
              <a:t> MTX</a:t>
            </a:r>
            <a:r>
              <a:rPr lang="it-IT" sz="2400" dirty="0" smtClean="0"/>
              <a:t> </a:t>
            </a:r>
            <a:r>
              <a:rPr lang="en-US" sz="2400" dirty="0"/>
              <a:t>in </a:t>
            </a:r>
            <a:r>
              <a:rPr lang="en-US" sz="2400" dirty="0" smtClean="0"/>
              <a:t>combo </a:t>
            </a:r>
            <a:r>
              <a:rPr lang="it-IT" sz="2400" dirty="0" smtClean="0"/>
              <a:t>with </a:t>
            </a:r>
            <a:r>
              <a:rPr lang="it-IT" sz="2400" dirty="0" err="1" smtClean="0"/>
              <a:t>csDMARD</a:t>
            </a:r>
            <a:endParaRPr lang="it-IT" sz="2400" b="1" dirty="0"/>
          </a:p>
        </p:txBody>
      </p:sp>
      <p:sp>
        <p:nvSpPr>
          <p:cNvPr id="5" name="Rettangolo arrotondato 4"/>
          <p:cNvSpPr/>
          <p:nvPr/>
        </p:nvSpPr>
        <p:spPr>
          <a:xfrm>
            <a:off x="7409809" y="47019"/>
            <a:ext cx="1607058"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WITHDRAWAL</a:t>
            </a:r>
          </a:p>
          <a:p>
            <a:pPr algn="ctr"/>
            <a:r>
              <a:rPr lang="it-IT" b="1" dirty="0" smtClean="0"/>
              <a:t>TAPERING</a:t>
            </a:r>
            <a:endParaRPr lang="it-IT" b="1" dirty="0"/>
          </a:p>
        </p:txBody>
      </p:sp>
      <p:sp>
        <p:nvSpPr>
          <p:cNvPr id="6" name="CasellaDiTesto 5"/>
          <p:cNvSpPr txBox="1"/>
          <p:nvPr/>
        </p:nvSpPr>
        <p:spPr>
          <a:xfrm>
            <a:off x="7385301" y="764704"/>
            <a:ext cx="1552028" cy="923330"/>
          </a:xfrm>
          <a:prstGeom prst="rect">
            <a:avLst/>
          </a:prstGeom>
          <a:noFill/>
        </p:spPr>
        <p:txBody>
          <a:bodyPr wrap="none" rtlCol="0">
            <a:spAutoFit/>
          </a:bodyPr>
          <a:lstStyle/>
          <a:p>
            <a:r>
              <a:rPr lang="it-IT" dirty="0"/>
              <a:t>COBRA 1997</a:t>
            </a:r>
          </a:p>
          <a:p>
            <a:r>
              <a:rPr lang="it-IT" dirty="0" err="1" smtClean="0"/>
              <a:t>FINRaCo</a:t>
            </a:r>
            <a:r>
              <a:rPr lang="it-IT" dirty="0" smtClean="0"/>
              <a:t>  1999</a:t>
            </a:r>
          </a:p>
          <a:p>
            <a:r>
              <a:rPr lang="it-IT" dirty="0" err="1" smtClean="0"/>
              <a:t>BeST</a:t>
            </a:r>
            <a:r>
              <a:rPr lang="it-IT" dirty="0" smtClean="0"/>
              <a:t> 2005</a:t>
            </a:r>
            <a:endParaRPr lang="it-IT" dirty="0"/>
          </a:p>
        </p:txBody>
      </p:sp>
      <p:sp>
        <p:nvSpPr>
          <p:cNvPr id="7" name="Rettangolo 6"/>
          <p:cNvSpPr/>
          <p:nvPr/>
        </p:nvSpPr>
        <p:spPr>
          <a:xfrm>
            <a:off x="159664" y="796837"/>
            <a:ext cx="7076632" cy="830997"/>
          </a:xfrm>
          <a:prstGeom prst="rect">
            <a:avLst/>
          </a:prstGeom>
        </p:spPr>
        <p:txBody>
          <a:bodyPr wrap="square">
            <a:spAutoFit/>
          </a:bodyPr>
          <a:lstStyle/>
          <a:p>
            <a:pPr algn="just"/>
            <a:r>
              <a:rPr lang="en-US" sz="2400" dirty="0"/>
              <a:t>All three trials included a treatment arm </a:t>
            </a:r>
            <a:r>
              <a:rPr lang="en-US" sz="2400" dirty="0" smtClean="0"/>
              <a:t>evaluating tapering MTX </a:t>
            </a:r>
            <a:r>
              <a:rPr lang="en-US" sz="2400" dirty="0"/>
              <a:t>once disease control was established</a:t>
            </a:r>
            <a:endParaRPr lang="it-IT" sz="2400" dirty="0"/>
          </a:p>
        </p:txBody>
      </p:sp>
      <p:pic>
        <p:nvPicPr>
          <p:cNvPr id="8"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28861" r="13352" b="57093"/>
          <a:stretch/>
        </p:blipFill>
        <p:spPr bwMode="auto">
          <a:xfrm>
            <a:off x="5116115" y="1827819"/>
            <a:ext cx="3891529" cy="553858"/>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Rettangolo 8"/>
          <p:cNvSpPr/>
          <p:nvPr/>
        </p:nvSpPr>
        <p:spPr>
          <a:xfrm>
            <a:off x="395536" y="1832177"/>
            <a:ext cx="1751313" cy="461665"/>
          </a:xfrm>
          <a:prstGeom prst="rect">
            <a:avLst/>
          </a:prstGeom>
        </p:spPr>
        <p:txBody>
          <a:bodyPr wrap="none">
            <a:spAutoFit/>
          </a:bodyPr>
          <a:lstStyle/>
          <a:p>
            <a:pPr algn="r"/>
            <a:r>
              <a:rPr lang="it-IT" sz="2400" dirty="0"/>
              <a:t>COBRA 1997</a:t>
            </a:r>
          </a:p>
        </p:txBody>
      </p:sp>
      <p:sp>
        <p:nvSpPr>
          <p:cNvPr id="10" name="Rettangolo 9"/>
          <p:cNvSpPr/>
          <p:nvPr/>
        </p:nvSpPr>
        <p:spPr>
          <a:xfrm>
            <a:off x="395536" y="2943474"/>
            <a:ext cx="2000869" cy="461665"/>
          </a:xfrm>
          <a:prstGeom prst="rect">
            <a:avLst/>
          </a:prstGeom>
        </p:spPr>
        <p:txBody>
          <a:bodyPr wrap="none">
            <a:spAutoFit/>
          </a:bodyPr>
          <a:lstStyle/>
          <a:p>
            <a:pPr algn="r"/>
            <a:r>
              <a:rPr lang="it-IT" sz="2400" dirty="0" err="1"/>
              <a:t>FINRaCo</a:t>
            </a:r>
            <a:r>
              <a:rPr lang="it-IT" sz="2400" dirty="0"/>
              <a:t>  1999</a:t>
            </a:r>
          </a:p>
        </p:txBody>
      </p:sp>
      <p:pic>
        <p:nvPicPr>
          <p:cNvPr id="11"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46145" r="12995" b="40183"/>
          <a:stretch/>
        </p:blipFill>
        <p:spPr bwMode="auto">
          <a:xfrm>
            <a:off x="5126871" y="2857974"/>
            <a:ext cx="3900868" cy="594420"/>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68427" r="3663" b="15787"/>
          <a:stretch/>
        </p:blipFill>
        <p:spPr bwMode="auto">
          <a:xfrm>
            <a:off x="5127244" y="3917827"/>
            <a:ext cx="3909252" cy="688011"/>
          </a:xfrm>
          <a:prstGeom prst="rect">
            <a:avLst/>
          </a:prstGeom>
          <a:noFill/>
          <a:ln w="381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13" name="Rettangolo 12"/>
          <p:cNvSpPr/>
          <p:nvPr/>
        </p:nvSpPr>
        <p:spPr>
          <a:xfrm>
            <a:off x="421913" y="4029774"/>
            <a:ext cx="1485791" cy="461665"/>
          </a:xfrm>
          <a:prstGeom prst="rect">
            <a:avLst/>
          </a:prstGeom>
        </p:spPr>
        <p:txBody>
          <a:bodyPr wrap="none">
            <a:spAutoFit/>
          </a:bodyPr>
          <a:lstStyle/>
          <a:p>
            <a:pPr algn="r"/>
            <a:r>
              <a:rPr lang="it-IT" sz="2400" dirty="0" err="1"/>
              <a:t>BeST</a:t>
            </a:r>
            <a:r>
              <a:rPr lang="it-IT" sz="2400" dirty="0"/>
              <a:t> 2005</a:t>
            </a:r>
          </a:p>
        </p:txBody>
      </p:sp>
      <p:pic>
        <p:nvPicPr>
          <p:cNvPr id="1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3082" t="22582" r="29817" b="61987"/>
          <a:stretch/>
        </p:blipFill>
        <p:spPr bwMode="auto">
          <a:xfrm>
            <a:off x="2298757" y="1804949"/>
            <a:ext cx="2705290" cy="5805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3775" t="75765" r="31046"/>
          <a:stretch/>
        </p:blipFill>
        <p:spPr bwMode="auto">
          <a:xfrm>
            <a:off x="2409116" y="3789040"/>
            <a:ext cx="2594932" cy="911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24271" t="57055" r="30549" b="24427"/>
          <a:stretch/>
        </p:blipFill>
        <p:spPr bwMode="auto">
          <a:xfrm>
            <a:off x="2409116" y="2804322"/>
            <a:ext cx="2594931" cy="69668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CasellaDiTesto 16"/>
          <p:cNvSpPr txBox="1"/>
          <p:nvPr/>
        </p:nvSpPr>
        <p:spPr>
          <a:xfrm>
            <a:off x="197288" y="6488668"/>
            <a:ext cx="3509294" cy="369332"/>
          </a:xfrm>
          <a:prstGeom prst="rect">
            <a:avLst/>
          </a:prstGeom>
          <a:noFill/>
        </p:spPr>
        <p:txBody>
          <a:bodyPr wrap="none" rtlCol="0">
            <a:spAutoFit/>
          </a:bodyPr>
          <a:lstStyle/>
          <a:p>
            <a:r>
              <a:rPr lang="it-IT" dirty="0" err="1" smtClean="0"/>
              <a:t>Subesinghe</a:t>
            </a:r>
            <a:r>
              <a:rPr lang="it-IT" dirty="0" smtClean="0"/>
              <a:t> S et al. Expert </a:t>
            </a:r>
            <a:r>
              <a:rPr lang="it-IT" dirty="0" err="1" smtClean="0"/>
              <a:t>Rev</a:t>
            </a:r>
            <a:r>
              <a:rPr lang="it-IT" dirty="0" smtClean="0"/>
              <a:t> 2015</a:t>
            </a:r>
            <a:endParaRPr lang="it-IT" dirty="0"/>
          </a:p>
        </p:txBody>
      </p:sp>
      <p:sp>
        <p:nvSpPr>
          <p:cNvPr id="18" name="Rettangolo 17"/>
          <p:cNvSpPr/>
          <p:nvPr/>
        </p:nvSpPr>
        <p:spPr>
          <a:xfrm>
            <a:off x="179512" y="4869160"/>
            <a:ext cx="8784976" cy="1569660"/>
          </a:xfrm>
          <a:prstGeom prst="rect">
            <a:avLst/>
          </a:prstGeom>
          <a:solidFill>
            <a:schemeClr val="accent6">
              <a:lumMod val="40000"/>
              <a:lumOff val="60000"/>
            </a:schemeClr>
          </a:solidFill>
        </p:spPr>
        <p:txBody>
          <a:bodyPr wrap="square">
            <a:spAutoFit/>
          </a:bodyPr>
          <a:lstStyle/>
          <a:p>
            <a:pPr algn="just"/>
            <a:r>
              <a:rPr lang="en-US" sz="2400" b="1" dirty="0" smtClean="0"/>
              <a:t>Trials </a:t>
            </a:r>
            <a:r>
              <a:rPr lang="en-US" sz="2400" b="1" dirty="0"/>
              <a:t>of step-down combination DMARD therapy in which </a:t>
            </a:r>
            <a:r>
              <a:rPr lang="en-US" sz="2400" b="1" dirty="0" smtClean="0"/>
              <a:t>MTX </a:t>
            </a:r>
            <a:r>
              <a:rPr lang="en-US" sz="2400" b="1" dirty="0"/>
              <a:t>is subsequently tapered and </a:t>
            </a:r>
            <a:r>
              <a:rPr lang="en-US" sz="2400" b="1" dirty="0" smtClean="0"/>
              <a:t>withdrawn, </a:t>
            </a:r>
            <a:r>
              <a:rPr lang="en-US" sz="2400" b="1" dirty="0"/>
              <a:t>indicate this </a:t>
            </a:r>
            <a:r>
              <a:rPr lang="en-US" sz="2400" b="1" dirty="0" smtClean="0"/>
              <a:t>approach is </a:t>
            </a:r>
            <a:r>
              <a:rPr lang="en-US" sz="2400" b="1" dirty="0"/>
              <a:t>superior to either initial monotherapy or step-up combination therapy.</a:t>
            </a:r>
            <a:endParaRPr lang="it-IT" sz="2400" b="1" dirty="0"/>
          </a:p>
        </p:txBody>
      </p:sp>
      <p:sp>
        <p:nvSpPr>
          <p:cNvPr id="2" name="Segnaposto numero diapositiva 1"/>
          <p:cNvSpPr>
            <a:spLocks noGrp="1"/>
          </p:cNvSpPr>
          <p:nvPr>
            <p:ph type="sldNum" sz="quarter" idx="12"/>
          </p:nvPr>
        </p:nvSpPr>
        <p:spPr>
          <a:xfrm>
            <a:off x="7010400" y="6492875"/>
            <a:ext cx="2133600" cy="365125"/>
          </a:xfrm>
        </p:spPr>
        <p:txBody>
          <a:bodyPr/>
          <a:lstStyle/>
          <a:p>
            <a:fld id="{BB9ACCF8-6DB8-403B-91E6-12AF5948842C}" type="slidenum">
              <a:rPr lang="it-IT" smtClean="0"/>
              <a:t>23</a:t>
            </a:fld>
            <a:endParaRPr lang="it-IT"/>
          </a:p>
        </p:txBody>
      </p:sp>
    </p:spTree>
    <p:extLst>
      <p:ext uri="{BB962C8B-B14F-4D97-AF65-F5344CB8AC3E}">
        <p14:creationId xmlns:p14="http://schemas.microsoft.com/office/powerpoint/2010/main" val="9611447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1" y="620688"/>
            <a:ext cx="5656791" cy="21454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4476778" y="1700808"/>
            <a:ext cx="652743" cy="369332"/>
          </a:xfrm>
          <a:prstGeom prst="rect">
            <a:avLst/>
          </a:prstGeom>
          <a:noFill/>
        </p:spPr>
        <p:txBody>
          <a:bodyPr wrap="none" rtlCol="0">
            <a:spAutoFit/>
          </a:bodyPr>
          <a:lstStyle/>
          <a:p>
            <a:r>
              <a:rPr lang="it-IT" dirty="0" smtClean="0"/>
              <a:t>2015</a:t>
            </a:r>
            <a:endParaRPr lang="it-IT" dirty="0"/>
          </a:p>
        </p:txBody>
      </p:sp>
      <p:sp>
        <p:nvSpPr>
          <p:cNvPr id="10" name="Rettangolo 9"/>
          <p:cNvSpPr/>
          <p:nvPr/>
        </p:nvSpPr>
        <p:spPr>
          <a:xfrm>
            <a:off x="5940735" y="1025441"/>
            <a:ext cx="3095761" cy="1323439"/>
          </a:xfrm>
          <a:prstGeom prst="rect">
            <a:avLst/>
          </a:prstGeom>
          <a:ln>
            <a:solidFill>
              <a:schemeClr val="tx1"/>
            </a:solidFill>
          </a:ln>
        </p:spPr>
        <p:txBody>
          <a:bodyPr wrap="square">
            <a:spAutoFit/>
          </a:bodyPr>
          <a:lstStyle/>
          <a:p>
            <a:pPr>
              <a:buFontTx/>
              <a:buAutoNum type="arabicParenR"/>
            </a:pPr>
            <a:r>
              <a:rPr lang="it-IT" altLang="it-IT" sz="1600" dirty="0" smtClean="0">
                <a:cs typeface="Times New Roman" pitchFamily="18" charset="0"/>
              </a:rPr>
              <a:t> The No.</a:t>
            </a:r>
            <a:r>
              <a:rPr lang="it-IT" altLang="it-IT" sz="1600" b="1" dirty="0" smtClean="0">
                <a:cs typeface="Times New Roman" pitchFamily="18" charset="0"/>
              </a:rPr>
              <a:t> </a:t>
            </a:r>
            <a:r>
              <a:rPr lang="it-IT" altLang="it-IT" sz="1600" b="1" dirty="0">
                <a:cs typeface="Times New Roman" pitchFamily="18" charset="0"/>
              </a:rPr>
              <a:t>of </a:t>
            </a:r>
            <a:r>
              <a:rPr lang="it-IT" altLang="it-IT" sz="1600" b="1" dirty="0" err="1" smtClean="0">
                <a:cs typeface="Times New Roman" pitchFamily="18" charset="0"/>
              </a:rPr>
              <a:t>pts</a:t>
            </a:r>
            <a:r>
              <a:rPr lang="it-IT" altLang="it-IT" sz="1600" b="1" dirty="0" smtClean="0">
                <a:cs typeface="Times New Roman" pitchFamily="18" charset="0"/>
              </a:rPr>
              <a:t> </a:t>
            </a:r>
            <a:r>
              <a:rPr lang="it-IT" altLang="it-IT" sz="1600" b="1" dirty="0" err="1">
                <a:cs typeface="Times New Roman" pitchFamily="18" charset="0"/>
              </a:rPr>
              <a:t>tapering</a:t>
            </a:r>
            <a:r>
              <a:rPr lang="it-IT" altLang="it-IT" sz="1600" b="1" dirty="0">
                <a:cs typeface="Times New Roman" pitchFamily="18" charset="0"/>
              </a:rPr>
              <a:t>/</a:t>
            </a:r>
            <a:r>
              <a:rPr lang="it-IT" altLang="it-IT" sz="1600" b="1" dirty="0" err="1">
                <a:cs typeface="Times New Roman" pitchFamily="18" charset="0"/>
              </a:rPr>
              <a:t>stopping</a:t>
            </a:r>
            <a:r>
              <a:rPr lang="it-IT" altLang="it-IT" sz="1600" b="1" dirty="0">
                <a:cs typeface="Times New Roman" pitchFamily="18" charset="0"/>
              </a:rPr>
              <a:t> MTX in </a:t>
            </a:r>
            <a:r>
              <a:rPr lang="it-IT" altLang="it-IT" sz="1600" b="1" dirty="0" err="1">
                <a:cs typeface="Times New Roman" pitchFamily="18" charset="0"/>
              </a:rPr>
              <a:t>real</a:t>
            </a:r>
            <a:r>
              <a:rPr lang="it-IT" altLang="it-IT" sz="1600" b="1" dirty="0">
                <a:cs typeface="Times New Roman" pitchFamily="18" charset="0"/>
              </a:rPr>
              <a:t> </a:t>
            </a:r>
            <a:r>
              <a:rPr lang="it-IT" altLang="it-IT" sz="1600" b="1" dirty="0" smtClean="0">
                <a:cs typeface="Times New Roman" pitchFamily="18" charset="0"/>
              </a:rPr>
              <a:t>life</a:t>
            </a:r>
          </a:p>
          <a:p>
            <a:pPr>
              <a:buFontTx/>
              <a:buAutoNum type="arabicParenR"/>
            </a:pPr>
            <a:endParaRPr lang="it-IT" altLang="it-IT" sz="1600" dirty="0">
              <a:cs typeface="Times New Roman" pitchFamily="18" charset="0"/>
            </a:endParaRPr>
          </a:p>
          <a:p>
            <a:r>
              <a:rPr lang="it-IT" altLang="it-IT" sz="1600" dirty="0" smtClean="0">
                <a:cs typeface="Times New Roman" pitchFamily="18" charset="0"/>
              </a:rPr>
              <a:t>2</a:t>
            </a:r>
            <a:r>
              <a:rPr lang="it-IT" altLang="it-IT" sz="1600" dirty="0">
                <a:cs typeface="Times New Roman" pitchFamily="18" charset="0"/>
              </a:rPr>
              <a:t>) The </a:t>
            </a:r>
            <a:r>
              <a:rPr lang="it-IT" altLang="it-IT" sz="1600" dirty="0" err="1">
                <a:cs typeface="Times New Roman" pitchFamily="18" charset="0"/>
              </a:rPr>
              <a:t>effect</a:t>
            </a:r>
            <a:r>
              <a:rPr lang="it-IT" altLang="it-IT" sz="1600" dirty="0">
                <a:cs typeface="Times New Roman" pitchFamily="18" charset="0"/>
              </a:rPr>
              <a:t> on </a:t>
            </a:r>
            <a:r>
              <a:rPr lang="it-IT" altLang="it-IT" sz="1600" b="1" dirty="0" err="1">
                <a:cs typeface="Times New Roman" pitchFamily="18" charset="0"/>
              </a:rPr>
              <a:t>disease</a:t>
            </a:r>
            <a:r>
              <a:rPr lang="it-IT" altLang="it-IT" sz="1600" b="1" dirty="0">
                <a:cs typeface="Times New Roman" pitchFamily="18" charset="0"/>
              </a:rPr>
              <a:t> </a:t>
            </a:r>
            <a:r>
              <a:rPr lang="it-IT" altLang="it-IT" sz="1600" b="1" dirty="0" err="1">
                <a:cs typeface="Times New Roman" pitchFamily="18" charset="0"/>
              </a:rPr>
              <a:t>activity</a:t>
            </a:r>
            <a:r>
              <a:rPr lang="it-IT" altLang="it-IT" sz="1600" dirty="0">
                <a:cs typeface="Times New Roman" pitchFamily="18" charset="0"/>
              </a:rPr>
              <a:t> and </a:t>
            </a:r>
            <a:r>
              <a:rPr lang="it-IT" altLang="it-IT" sz="1600" b="1" dirty="0" err="1">
                <a:cs typeface="Times New Roman" pitchFamily="18" charset="0"/>
              </a:rPr>
              <a:t>drug</a:t>
            </a:r>
            <a:r>
              <a:rPr lang="it-IT" altLang="it-IT" sz="1600" b="1" dirty="0">
                <a:cs typeface="Times New Roman" pitchFamily="18" charset="0"/>
              </a:rPr>
              <a:t> </a:t>
            </a:r>
            <a:r>
              <a:rPr lang="it-IT" altLang="it-IT" sz="1600" b="1" dirty="0" err="1">
                <a:cs typeface="Times New Roman" pitchFamily="18" charset="0"/>
              </a:rPr>
              <a:t>survival</a:t>
            </a:r>
            <a:endParaRPr lang="it-IT" altLang="it-IT" sz="1600" b="1" dirty="0">
              <a:cs typeface="Times New Roman" pitchFamily="18" charset="0"/>
            </a:endParaRPr>
          </a:p>
        </p:txBody>
      </p:sp>
      <p:sp>
        <p:nvSpPr>
          <p:cNvPr id="15" name="Rettangolo 14"/>
          <p:cNvSpPr/>
          <p:nvPr/>
        </p:nvSpPr>
        <p:spPr>
          <a:xfrm>
            <a:off x="107504" y="4802376"/>
            <a:ext cx="5022017" cy="1938992"/>
          </a:xfrm>
          <a:prstGeom prst="rect">
            <a:avLst/>
          </a:prstGeom>
        </p:spPr>
        <p:txBody>
          <a:bodyPr wrap="square">
            <a:spAutoFit/>
          </a:bodyPr>
          <a:lstStyle/>
          <a:p>
            <a:pPr marL="342900" indent="-342900">
              <a:buFont typeface="Wingdings" panose="05000000000000000000" pitchFamily="2" charset="2"/>
              <a:buChar char="§"/>
            </a:pPr>
            <a:r>
              <a:rPr lang="it-IT" altLang="it-IT" sz="2000" dirty="0" err="1">
                <a:cs typeface="Times New Roman" pitchFamily="18" charset="0"/>
              </a:rPr>
              <a:t>Patients</a:t>
            </a:r>
            <a:r>
              <a:rPr lang="it-IT" altLang="it-IT" sz="2000" dirty="0">
                <a:cs typeface="Times New Roman" pitchFamily="18" charset="0"/>
              </a:rPr>
              <a:t> </a:t>
            </a:r>
            <a:r>
              <a:rPr lang="it-IT" altLang="it-IT" sz="2000" dirty="0" err="1">
                <a:cs typeface="Times New Roman" pitchFamily="18" charset="0"/>
              </a:rPr>
              <a:t>tapered</a:t>
            </a:r>
            <a:r>
              <a:rPr lang="it-IT" altLang="it-IT" sz="2000" dirty="0">
                <a:cs typeface="Times New Roman" pitchFamily="18" charset="0"/>
              </a:rPr>
              <a:t> MTX </a:t>
            </a:r>
            <a:r>
              <a:rPr lang="it-IT" altLang="it-IT" sz="2000" dirty="0" err="1">
                <a:cs typeface="Times New Roman" pitchFamily="18" charset="0"/>
              </a:rPr>
              <a:t>mainly</a:t>
            </a:r>
            <a:r>
              <a:rPr lang="it-IT" altLang="it-IT" sz="2000" dirty="0">
                <a:cs typeface="Times New Roman" pitchFamily="18" charset="0"/>
              </a:rPr>
              <a:t> for </a:t>
            </a:r>
            <a:r>
              <a:rPr lang="it-IT" altLang="it-IT" sz="2000" dirty="0" err="1">
                <a:cs typeface="Times New Roman" pitchFamily="18" charset="0"/>
              </a:rPr>
              <a:t>disease</a:t>
            </a:r>
            <a:r>
              <a:rPr lang="it-IT" altLang="it-IT" sz="2000" dirty="0">
                <a:cs typeface="Times New Roman" pitchFamily="18" charset="0"/>
              </a:rPr>
              <a:t> control </a:t>
            </a:r>
            <a:r>
              <a:rPr lang="it-IT" altLang="it-IT" sz="2000" dirty="0" err="1">
                <a:cs typeface="Times New Roman" pitchFamily="18" charset="0"/>
              </a:rPr>
              <a:t>rather</a:t>
            </a:r>
            <a:r>
              <a:rPr lang="it-IT" altLang="it-IT" sz="2000" dirty="0">
                <a:cs typeface="Times New Roman" pitchFamily="18" charset="0"/>
              </a:rPr>
              <a:t> </a:t>
            </a:r>
            <a:r>
              <a:rPr lang="it-IT" altLang="it-IT" sz="2000" dirty="0" err="1">
                <a:cs typeface="Times New Roman" pitchFamily="18" charset="0"/>
              </a:rPr>
              <a:t>than</a:t>
            </a:r>
            <a:r>
              <a:rPr lang="it-IT" altLang="it-IT" sz="2000" dirty="0">
                <a:cs typeface="Times New Roman" pitchFamily="18" charset="0"/>
              </a:rPr>
              <a:t> </a:t>
            </a:r>
            <a:r>
              <a:rPr lang="it-IT" altLang="it-IT" sz="2000" dirty="0" err="1">
                <a:cs typeface="Times New Roman" pitchFamily="18" charset="0"/>
              </a:rPr>
              <a:t>AEs</a:t>
            </a:r>
            <a:r>
              <a:rPr lang="it-IT" altLang="it-IT" sz="2000" dirty="0">
                <a:cs typeface="Times New Roman" pitchFamily="18" charset="0"/>
              </a:rPr>
              <a:t> </a:t>
            </a:r>
            <a:r>
              <a:rPr lang="it-IT" altLang="it-IT" sz="2000" dirty="0" smtClean="0">
                <a:cs typeface="Times New Roman" pitchFamily="18" charset="0"/>
              </a:rPr>
              <a:t>(</a:t>
            </a:r>
            <a:r>
              <a:rPr lang="it-IT" altLang="it-IT" sz="2000" dirty="0">
                <a:cs typeface="Times New Roman" pitchFamily="18" charset="0"/>
              </a:rPr>
              <a:t>vs MTX </a:t>
            </a:r>
            <a:r>
              <a:rPr lang="it-IT" altLang="it-IT" sz="2000" dirty="0" err="1">
                <a:cs typeface="Times New Roman" pitchFamily="18" charset="0"/>
              </a:rPr>
              <a:t>discontinuation</a:t>
            </a:r>
            <a:r>
              <a:rPr lang="it-IT" altLang="it-IT" sz="2000" dirty="0">
                <a:cs typeface="Times New Roman" pitchFamily="18" charset="0"/>
              </a:rPr>
              <a:t> </a:t>
            </a:r>
            <a:r>
              <a:rPr lang="it-IT" altLang="it-IT" sz="2000" dirty="0" err="1">
                <a:cs typeface="Times New Roman" pitchFamily="18" charset="0"/>
              </a:rPr>
              <a:t>patients</a:t>
            </a:r>
            <a:r>
              <a:rPr lang="it-IT" altLang="it-IT" sz="2000" dirty="0" smtClean="0">
                <a:cs typeface="Times New Roman" pitchFamily="18" charset="0"/>
              </a:rPr>
              <a:t>)</a:t>
            </a:r>
          </a:p>
          <a:p>
            <a:pPr marL="342900" indent="-342900">
              <a:buFont typeface="Wingdings" panose="05000000000000000000" pitchFamily="2" charset="2"/>
              <a:buChar char="§"/>
            </a:pPr>
            <a:endParaRPr lang="it-IT" altLang="it-IT" sz="2000" dirty="0">
              <a:cs typeface="Times New Roman" pitchFamily="18" charset="0"/>
            </a:endParaRPr>
          </a:p>
          <a:p>
            <a:pPr marL="342900" indent="-342900">
              <a:buFont typeface="Wingdings" panose="05000000000000000000" pitchFamily="2" charset="2"/>
              <a:buChar char="§"/>
            </a:pPr>
            <a:r>
              <a:rPr lang="it-IT" altLang="it-IT" sz="2000" dirty="0" err="1" smtClean="0">
                <a:cs typeface="Times New Roman" pitchFamily="18" charset="0"/>
              </a:rPr>
              <a:t>Tapering</a:t>
            </a:r>
            <a:r>
              <a:rPr lang="it-IT" altLang="it-IT" sz="2000" dirty="0" smtClean="0">
                <a:cs typeface="Times New Roman" pitchFamily="18" charset="0"/>
              </a:rPr>
              <a:t> </a:t>
            </a:r>
            <a:r>
              <a:rPr lang="it-IT" altLang="it-IT" sz="2000" dirty="0" err="1">
                <a:cs typeface="Times New Roman" pitchFamily="18" charset="0"/>
              </a:rPr>
              <a:t>patients</a:t>
            </a:r>
            <a:r>
              <a:rPr lang="it-IT" altLang="it-IT" sz="2000" dirty="0">
                <a:cs typeface="Times New Roman" pitchFamily="18" charset="0"/>
              </a:rPr>
              <a:t> </a:t>
            </a:r>
            <a:r>
              <a:rPr lang="it-IT" altLang="it-IT" sz="2000" dirty="0" err="1">
                <a:cs typeface="Times New Roman" pitchFamily="18" charset="0"/>
              </a:rPr>
              <a:t>generally</a:t>
            </a:r>
            <a:r>
              <a:rPr lang="it-IT" altLang="it-IT" sz="2000" dirty="0">
                <a:cs typeface="Times New Roman" pitchFamily="18" charset="0"/>
              </a:rPr>
              <a:t> (90%) </a:t>
            </a:r>
            <a:r>
              <a:rPr lang="it-IT" altLang="it-IT" sz="2000" dirty="0" err="1">
                <a:cs typeface="Times New Roman" pitchFamily="18" charset="0"/>
              </a:rPr>
              <a:t>maintained</a:t>
            </a:r>
            <a:r>
              <a:rPr lang="it-IT" altLang="it-IT" sz="2000" dirty="0">
                <a:cs typeface="Times New Roman" pitchFamily="18" charset="0"/>
              </a:rPr>
              <a:t> </a:t>
            </a:r>
            <a:r>
              <a:rPr lang="it-IT" altLang="it-IT" sz="2000" b="1" dirty="0" smtClean="0">
                <a:latin typeface="Calibri"/>
                <a:cs typeface="Calibri"/>
              </a:rPr>
              <a:t>≥</a:t>
            </a:r>
            <a:r>
              <a:rPr lang="it-IT" altLang="it-IT" sz="2000" b="1" dirty="0" smtClean="0">
                <a:cs typeface="Times New Roman" pitchFamily="18" charset="0"/>
              </a:rPr>
              <a:t> </a:t>
            </a:r>
            <a:r>
              <a:rPr lang="it-IT" altLang="it-IT" sz="2000" b="1" dirty="0">
                <a:cs typeface="Times New Roman" pitchFamily="18" charset="0"/>
              </a:rPr>
              <a:t>10 mg/week </a:t>
            </a:r>
            <a:r>
              <a:rPr lang="it-IT" altLang="it-IT" sz="2000" dirty="0">
                <a:cs typeface="Times New Roman" pitchFamily="18" charset="0"/>
              </a:rPr>
              <a:t>MTX</a:t>
            </a:r>
          </a:p>
        </p:txBody>
      </p:sp>
      <p:graphicFrame>
        <p:nvGraphicFramePr>
          <p:cNvPr id="23" name="Tabella 22"/>
          <p:cNvGraphicFramePr>
            <a:graphicFrameLocks noGrp="1"/>
          </p:cNvGraphicFramePr>
          <p:nvPr>
            <p:extLst>
              <p:ext uri="{D42A27DB-BD31-4B8C-83A1-F6EECF244321}">
                <p14:modId xmlns:p14="http://schemas.microsoft.com/office/powerpoint/2010/main" val="3331948035"/>
              </p:ext>
            </p:extLst>
          </p:nvPr>
        </p:nvGraphicFramePr>
        <p:xfrm>
          <a:off x="179512" y="2893680"/>
          <a:ext cx="5064223" cy="1615440"/>
        </p:xfrm>
        <a:graphic>
          <a:graphicData uri="http://schemas.openxmlformats.org/drawingml/2006/table">
            <a:tbl>
              <a:tblPr firstRow="1" bandRow="1">
                <a:tableStyleId>{5C22544A-7EE6-4342-B048-85BDC9FD1C3A}</a:tableStyleId>
              </a:tblPr>
              <a:tblGrid>
                <a:gridCol w="1776616"/>
                <a:gridCol w="685345"/>
                <a:gridCol w="1259159"/>
                <a:gridCol w="1343103"/>
              </a:tblGrid>
              <a:tr h="370840">
                <a:tc>
                  <a:txBody>
                    <a:bodyPr/>
                    <a:lstStyle/>
                    <a:p>
                      <a:r>
                        <a:rPr lang="it-IT" sz="2200" dirty="0" smtClean="0"/>
                        <a:t>1331 </a:t>
                      </a:r>
                      <a:r>
                        <a:rPr lang="it-IT" sz="2200" dirty="0" err="1" smtClean="0"/>
                        <a:t>pts</a:t>
                      </a:r>
                      <a:endParaRPr lang="it-IT" sz="2200" dirty="0"/>
                    </a:p>
                  </a:txBody>
                  <a:tcPr anchor="ctr">
                    <a:lnL w="12700" cap="flat" cmpd="sng" algn="ctr">
                      <a:solidFill>
                        <a:schemeClr val="tx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it-IT" sz="2200" dirty="0" smtClean="0"/>
                        <a:t>%</a:t>
                      </a:r>
                      <a:endParaRPr lang="it-IT" sz="22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it-IT" sz="2200" dirty="0" err="1" smtClean="0"/>
                        <a:t>Relapsed</a:t>
                      </a:r>
                      <a:endParaRPr lang="it-IT" sz="2200" dirty="0" smtClean="0"/>
                    </a:p>
                    <a:p>
                      <a:pPr algn="ctr"/>
                      <a:r>
                        <a:rPr lang="it-IT" sz="2200" dirty="0" smtClean="0"/>
                        <a:t>6 </a:t>
                      </a:r>
                      <a:r>
                        <a:rPr lang="it-IT" sz="2200" dirty="0" err="1" smtClean="0"/>
                        <a:t>mo</a:t>
                      </a:r>
                      <a:r>
                        <a:rPr lang="it-IT" sz="2200" dirty="0" smtClean="0"/>
                        <a:t> %</a:t>
                      </a:r>
                      <a:endParaRPr lang="it-IT" sz="2200" dirty="0"/>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c>
                  <a:txBody>
                    <a:bodyPr/>
                    <a:lstStyle/>
                    <a:p>
                      <a:pPr algn="ctr"/>
                      <a:r>
                        <a:rPr lang="it-IT" sz="2200" dirty="0" err="1" smtClean="0"/>
                        <a:t>Relapsed</a:t>
                      </a:r>
                      <a:r>
                        <a:rPr lang="it-IT" sz="2200" dirty="0" smtClean="0"/>
                        <a:t> </a:t>
                      </a:r>
                    </a:p>
                    <a:p>
                      <a:pPr algn="ctr"/>
                      <a:r>
                        <a:rPr lang="it-IT" sz="2200" dirty="0" smtClean="0"/>
                        <a:t>12 </a:t>
                      </a:r>
                      <a:r>
                        <a:rPr lang="it-IT" sz="2200" dirty="0" err="1" smtClean="0"/>
                        <a:t>mo</a:t>
                      </a:r>
                      <a:r>
                        <a:rPr lang="it-IT" sz="2200" dirty="0" smtClean="0"/>
                        <a:t> %</a:t>
                      </a:r>
                      <a:endParaRPr lang="it-IT" sz="2200" dirty="0"/>
                    </a:p>
                  </a:txBody>
                  <a:tcPr anchor="ctr">
                    <a:lnL w="12700" cap="flat" cmpd="sng" algn="ctr">
                      <a:solidFill>
                        <a:schemeClr val="bg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50000"/>
                      </a:schemeClr>
                    </a:solidFill>
                  </a:tcPr>
                </a:tc>
              </a:tr>
              <a:tr h="370840">
                <a:tc>
                  <a:txBody>
                    <a:bodyPr/>
                    <a:lstStyle/>
                    <a:p>
                      <a:r>
                        <a:rPr lang="it-IT" sz="2200" b="1" dirty="0" err="1" smtClean="0"/>
                        <a:t>Tapered</a:t>
                      </a:r>
                      <a:endParaRPr lang="it-IT"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2200" b="1" dirty="0" smtClean="0">
                          <a:solidFill>
                            <a:srgbClr val="C00000"/>
                          </a:solidFill>
                        </a:rPr>
                        <a:t>34</a:t>
                      </a:r>
                      <a:endParaRPr lang="it-IT" sz="22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2200" b="1" dirty="0" smtClean="0"/>
                        <a:t>21</a:t>
                      </a:r>
                      <a:endParaRPr lang="it-IT"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2200" b="1" dirty="0" smtClean="0"/>
                        <a:t>21</a:t>
                      </a:r>
                      <a:endParaRPr lang="it-IT"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70840">
                <a:tc>
                  <a:txBody>
                    <a:bodyPr/>
                    <a:lstStyle/>
                    <a:p>
                      <a:r>
                        <a:rPr lang="it-IT" sz="2200" b="1" dirty="0" err="1" smtClean="0"/>
                        <a:t>Discontinued</a:t>
                      </a:r>
                      <a:endParaRPr lang="it-IT"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2200" b="1" dirty="0" smtClean="0">
                          <a:solidFill>
                            <a:srgbClr val="C00000"/>
                          </a:solidFill>
                        </a:rPr>
                        <a:t>10</a:t>
                      </a:r>
                      <a:endParaRPr lang="it-IT" sz="2200" b="1" dirty="0">
                        <a:solidFill>
                          <a:srgbClr val="C00000"/>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2200" b="1" dirty="0" smtClean="0"/>
                        <a:t>21</a:t>
                      </a:r>
                      <a:endParaRPr lang="it-IT"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it-IT" sz="2200" b="1" dirty="0" smtClean="0"/>
                        <a:t>24</a:t>
                      </a:r>
                      <a:endParaRPr lang="it-IT" sz="2200" b="1"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pic>
        <p:nvPicPr>
          <p:cNvPr id="819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52078" y="2510220"/>
            <a:ext cx="3684418" cy="3464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CasellaDiTesto 20"/>
          <p:cNvSpPr txBox="1"/>
          <p:nvPr/>
        </p:nvSpPr>
        <p:spPr>
          <a:xfrm>
            <a:off x="5940735" y="570422"/>
            <a:ext cx="1163460" cy="369332"/>
          </a:xfrm>
          <a:prstGeom prst="rect">
            <a:avLst/>
          </a:prstGeom>
          <a:noFill/>
        </p:spPr>
        <p:txBody>
          <a:bodyPr wrap="none" rtlCol="0">
            <a:spAutoFit/>
          </a:bodyPr>
          <a:lstStyle/>
          <a:p>
            <a:r>
              <a:rPr lang="it-IT" dirty="0" err="1" smtClean="0"/>
              <a:t>Objectives</a:t>
            </a:r>
            <a:endParaRPr lang="it-IT" dirty="0"/>
          </a:p>
        </p:txBody>
      </p:sp>
      <p:sp>
        <p:nvSpPr>
          <p:cNvPr id="22" name="Rettangolo 21"/>
          <p:cNvSpPr/>
          <p:nvPr/>
        </p:nvSpPr>
        <p:spPr>
          <a:xfrm>
            <a:off x="5940735" y="2636912"/>
            <a:ext cx="1720343" cy="369332"/>
          </a:xfrm>
          <a:prstGeom prst="rect">
            <a:avLst/>
          </a:prstGeom>
        </p:spPr>
        <p:txBody>
          <a:bodyPr wrap="none">
            <a:spAutoFit/>
          </a:bodyPr>
          <a:lstStyle/>
          <a:p>
            <a:r>
              <a:rPr lang="it-IT" altLang="it-IT" b="1" dirty="0" err="1" smtClean="0">
                <a:cs typeface="Times New Roman" pitchFamily="18" charset="0"/>
              </a:rPr>
              <a:t>Disease</a:t>
            </a:r>
            <a:r>
              <a:rPr lang="it-IT" altLang="it-IT" b="1" dirty="0" smtClean="0">
                <a:cs typeface="Times New Roman" pitchFamily="18" charset="0"/>
              </a:rPr>
              <a:t> </a:t>
            </a:r>
            <a:r>
              <a:rPr lang="it-IT" altLang="it-IT" b="1" dirty="0" err="1">
                <a:cs typeface="Times New Roman" pitchFamily="18" charset="0"/>
              </a:rPr>
              <a:t>activity</a:t>
            </a:r>
            <a:r>
              <a:rPr lang="it-IT" altLang="it-IT" dirty="0">
                <a:cs typeface="Times New Roman" pitchFamily="18" charset="0"/>
              </a:rPr>
              <a:t> </a:t>
            </a:r>
            <a:endParaRPr lang="it-IT" dirty="0"/>
          </a:p>
        </p:txBody>
      </p:sp>
      <p:sp>
        <p:nvSpPr>
          <p:cNvPr id="25" name="Rettangolo 24"/>
          <p:cNvSpPr/>
          <p:nvPr/>
        </p:nvSpPr>
        <p:spPr>
          <a:xfrm>
            <a:off x="5872556" y="4581128"/>
            <a:ext cx="3163940" cy="707886"/>
          </a:xfrm>
          <a:prstGeom prst="rect">
            <a:avLst/>
          </a:prstGeom>
        </p:spPr>
        <p:txBody>
          <a:bodyPr wrap="square">
            <a:spAutoFit/>
          </a:bodyPr>
          <a:lstStyle/>
          <a:p>
            <a:pPr algn="ctr"/>
            <a:r>
              <a:rPr lang="en-US" altLang="it-IT" sz="2000" b="1" dirty="0" smtClean="0">
                <a:cs typeface="Times New Roman" pitchFamily="18" charset="0"/>
              </a:rPr>
              <a:t>Disease activity is not influenced by tapering MTX</a:t>
            </a:r>
            <a:endParaRPr lang="it-IT" sz="2000" b="1" dirty="0"/>
          </a:p>
        </p:txBody>
      </p:sp>
      <p:sp>
        <p:nvSpPr>
          <p:cNvPr id="11" name="Rettangolo arrotondato 10"/>
          <p:cNvSpPr/>
          <p:nvPr/>
        </p:nvSpPr>
        <p:spPr>
          <a:xfrm>
            <a:off x="7501446" y="76047"/>
            <a:ext cx="1607058"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WITHDRAWAL</a:t>
            </a:r>
          </a:p>
          <a:p>
            <a:pPr algn="ctr"/>
            <a:r>
              <a:rPr lang="it-IT" b="1" dirty="0" smtClean="0"/>
              <a:t>TAPERING</a:t>
            </a:r>
            <a:endParaRPr lang="it-IT" b="1" dirty="0"/>
          </a:p>
        </p:txBody>
      </p:sp>
      <p:sp>
        <p:nvSpPr>
          <p:cNvPr id="12" name="Rettangolo 11"/>
          <p:cNvSpPr/>
          <p:nvPr/>
        </p:nvSpPr>
        <p:spPr>
          <a:xfrm>
            <a:off x="75972" y="87015"/>
            <a:ext cx="7232332" cy="461665"/>
          </a:xfrm>
          <a:prstGeom prst="rect">
            <a:avLst/>
          </a:prstGeom>
          <a:solidFill>
            <a:schemeClr val="accent2">
              <a:lumMod val="20000"/>
              <a:lumOff val="80000"/>
            </a:schemeClr>
          </a:solidFill>
        </p:spPr>
        <p:txBody>
          <a:bodyPr wrap="square">
            <a:spAutoFit/>
          </a:bodyPr>
          <a:lstStyle/>
          <a:p>
            <a:r>
              <a:rPr lang="en-US" sz="2400" b="1" dirty="0" smtClean="0"/>
              <a:t>MTX TAPERING </a:t>
            </a:r>
            <a:r>
              <a:rPr lang="en-US" sz="2400" dirty="0" smtClean="0"/>
              <a:t>when </a:t>
            </a:r>
            <a:r>
              <a:rPr lang="en-US" sz="2400" dirty="0"/>
              <a:t>used with </a:t>
            </a:r>
            <a:r>
              <a:rPr lang="en-US" sz="2400" dirty="0" err="1" smtClean="0"/>
              <a:t>bDMARDs</a:t>
            </a:r>
            <a:r>
              <a:rPr lang="en-US" sz="2400" dirty="0" smtClean="0"/>
              <a:t> (</a:t>
            </a:r>
            <a:r>
              <a:rPr lang="en-US" sz="2400" dirty="0" err="1" smtClean="0"/>
              <a:t>TNFi</a:t>
            </a:r>
            <a:r>
              <a:rPr lang="en-US" sz="2400" dirty="0" smtClean="0"/>
              <a:t>)</a:t>
            </a:r>
            <a:endParaRPr lang="it-IT" sz="2400" dirty="0"/>
          </a:p>
        </p:txBody>
      </p:sp>
      <p:sp>
        <p:nvSpPr>
          <p:cNvPr id="3" name="Segnaposto numero diapositiva 2"/>
          <p:cNvSpPr>
            <a:spLocks noGrp="1"/>
          </p:cNvSpPr>
          <p:nvPr>
            <p:ph type="sldNum" sz="quarter" idx="12"/>
          </p:nvPr>
        </p:nvSpPr>
        <p:spPr>
          <a:xfrm>
            <a:off x="7010400" y="6492875"/>
            <a:ext cx="2133600" cy="365125"/>
          </a:xfrm>
        </p:spPr>
        <p:txBody>
          <a:bodyPr/>
          <a:lstStyle/>
          <a:p>
            <a:fld id="{BB9ACCF8-6DB8-403B-91E6-12AF5948842C}" type="slidenum">
              <a:rPr lang="it-IT" smtClean="0"/>
              <a:t>24</a:t>
            </a:fld>
            <a:endParaRPr lang="it-IT"/>
          </a:p>
        </p:txBody>
      </p:sp>
    </p:spTree>
    <p:extLst>
      <p:ext uri="{BB962C8B-B14F-4D97-AF65-F5344CB8AC3E}">
        <p14:creationId xmlns:p14="http://schemas.microsoft.com/office/powerpoint/2010/main" val="24164246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500"/>
                                        <p:tgtEl>
                                          <p:spTgt spid="2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par>
                                <p:cTn id="16" presetID="10" presetClass="entr" presetSubtype="0" fill="hold" nodeType="withEffect">
                                  <p:stCondLst>
                                    <p:cond delay="0"/>
                                  </p:stCondLst>
                                  <p:childTnLst>
                                    <p:set>
                                      <p:cBhvr>
                                        <p:cTn id="17" dur="1" fill="hold">
                                          <p:stCondLst>
                                            <p:cond delay="0"/>
                                          </p:stCondLst>
                                        </p:cTn>
                                        <p:tgtEl>
                                          <p:spTgt spid="8196"/>
                                        </p:tgtEl>
                                        <p:attrNameLst>
                                          <p:attrName>style.visibility</p:attrName>
                                        </p:attrNameLst>
                                      </p:cBhvr>
                                      <p:to>
                                        <p:strVal val="visible"/>
                                      </p:to>
                                    </p:set>
                                    <p:animEffect transition="in" filter="fade">
                                      <p:cBhvr>
                                        <p:cTn id="18" dur="500"/>
                                        <p:tgtEl>
                                          <p:spTgt spid="819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22" grpId="0"/>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0982"/>
          <a:stretch/>
        </p:blipFill>
        <p:spPr bwMode="auto">
          <a:xfrm>
            <a:off x="395536" y="2931886"/>
            <a:ext cx="4697288" cy="3737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5"/>
          <p:cNvSpPr>
            <a:spLocks noChangeArrowheads="1"/>
          </p:cNvSpPr>
          <p:nvPr/>
        </p:nvSpPr>
        <p:spPr bwMode="auto">
          <a:xfrm>
            <a:off x="5182628" y="2492896"/>
            <a:ext cx="378186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a:r>
              <a:rPr lang="en-US" sz="2200" b="1" dirty="0" smtClean="0">
                <a:latin typeface="+mn-lt"/>
              </a:rPr>
              <a:t>Patients</a:t>
            </a:r>
            <a:r>
              <a:rPr lang="en-US" sz="2200" b="1" dirty="0">
                <a:latin typeface="+mn-lt"/>
              </a:rPr>
              <a:t>’ risk of stopping </a:t>
            </a:r>
            <a:r>
              <a:rPr lang="en-US" sz="2200" b="1" dirty="0" err="1" smtClean="0">
                <a:latin typeface="+mn-lt"/>
              </a:rPr>
              <a:t>TNFi</a:t>
            </a:r>
            <a:r>
              <a:rPr lang="en-US" sz="2200" b="1" dirty="0" smtClean="0">
                <a:latin typeface="+mn-lt"/>
              </a:rPr>
              <a:t> decreased </a:t>
            </a:r>
            <a:r>
              <a:rPr lang="en-US" sz="2200" b="1" dirty="0">
                <a:latin typeface="+mn-lt"/>
              </a:rPr>
              <a:t>by </a:t>
            </a:r>
            <a:r>
              <a:rPr lang="en-US" sz="2200" b="1" dirty="0" smtClean="0">
                <a:solidFill>
                  <a:srgbClr val="C00000"/>
                </a:solidFill>
                <a:latin typeface="+mn-lt"/>
              </a:rPr>
              <a:t>25.6 % </a:t>
            </a:r>
            <a:r>
              <a:rPr lang="en-US" sz="2200" b="1" dirty="0">
                <a:latin typeface="+mn-lt"/>
              </a:rPr>
              <a:t>if patients tapered their MTX treatment.</a:t>
            </a:r>
            <a:r>
              <a:rPr lang="it-IT" altLang="it-IT" sz="2200" b="1" dirty="0" smtClean="0">
                <a:solidFill>
                  <a:srgbClr val="000000"/>
                </a:solidFill>
                <a:latin typeface="+mn-lt"/>
              </a:rPr>
              <a:t> </a:t>
            </a:r>
            <a:endParaRPr lang="it-IT" altLang="it-IT" sz="2200" b="1" dirty="0">
              <a:solidFill>
                <a:srgbClr val="000000"/>
              </a:solidFill>
              <a:latin typeface="+mn-lt"/>
            </a:endParaRPr>
          </a:p>
        </p:txBody>
      </p:sp>
      <p:sp>
        <p:nvSpPr>
          <p:cNvPr id="4" name="Rettangolo 3"/>
          <p:cNvSpPr/>
          <p:nvPr/>
        </p:nvSpPr>
        <p:spPr>
          <a:xfrm>
            <a:off x="292956" y="1844824"/>
            <a:ext cx="8618246" cy="430887"/>
          </a:xfrm>
          <a:prstGeom prst="rect">
            <a:avLst/>
          </a:prstGeom>
        </p:spPr>
        <p:txBody>
          <a:bodyPr wrap="square">
            <a:spAutoFit/>
          </a:bodyPr>
          <a:lstStyle/>
          <a:p>
            <a:pPr lvl="0" algn="just">
              <a:spcBef>
                <a:spcPct val="50000"/>
              </a:spcBef>
            </a:pPr>
            <a:r>
              <a:rPr lang="it-IT" altLang="it-IT" sz="2200" b="1" dirty="0" err="1" smtClean="0">
                <a:solidFill>
                  <a:srgbClr val="000000"/>
                </a:solidFill>
              </a:rPr>
              <a:t>TNFi</a:t>
            </a:r>
            <a:r>
              <a:rPr lang="it-IT" altLang="it-IT" sz="2200" b="1" dirty="0" smtClean="0">
                <a:solidFill>
                  <a:srgbClr val="000000"/>
                </a:solidFill>
              </a:rPr>
              <a:t> </a:t>
            </a:r>
            <a:r>
              <a:rPr lang="it-IT" altLang="it-IT" sz="2200" b="1" dirty="0" err="1" smtClean="0">
                <a:solidFill>
                  <a:srgbClr val="000000"/>
                </a:solidFill>
              </a:rPr>
              <a:t>survival</a:t>
            </a:r>
            <a:r>
              <a:rPr lang="it-IT" altLang="it-IT" sz="2200" b="1" dirty="0" smtClean="0">
                <a:solidFill>
                  <a:srgbClr val="000000"/>
                </a:solidFill>
              </a:rPr>
              <a:t> </a:t>
            </a:r>
            <a:r>
              <a:rPr lang="it-IT" altLang="it-IT" sz="2200" b="1" dirty="0" err="1" smtClean="0">
                <a:solidFill>
                  <a:srgbClr val="000000"/>
                </a:solidFill>
              </a:rPr>
              <a:t>is</a:t>
            </a:r>
            <a:r>
              <a:rPr lang="it-IT" altLang="it-IT" sz="2200" b="1" dirty="0" smtClean="0">
                <a:solidFill>
                  <a:srgbClr val="000000"/>
                </a:solidFill>
              </a:rPr>
              <a:t> </a:t>
            </a:r>
            <a:r>
              <a:rPr lang="it-IT" altLang="it-IT" sz="2200" b="1" dirty="0" err="1" smtClean="0">
                <a:solidFill>
                  <a:srgbClr val="000000"/>
                </a:solidFill>
              </a:rPr>
              <a:t>not</a:t>
            </a:r>
            <a:r>
              <a:rPr lang="it-IT" altLang="it-IT" sz="2200" b="1" dirty="0" smtClean="0">
                <a:solidFill>
                  <a:srgbClr val="000000"/>
                </a:solidFill>
              </a:rPr>
              <a:t> </a:t>
            </a:r>
            <a:r>
              <a:rPr lang="it-IT" altLang="it-IT" sz="2200" b="1" dirty="0" err="1" smtClean="0">
                <a:solidFill>
                  <a:srgbClr val="000000"/>
                </a:solidFill>
              </a:rPr>
              <a:t>influenced</a:t>
            </a:r>
            <a:r>
              <a:rPr lang="it-IT" altLang="it-IT" sz="2200" b="1" dirty="0" smtClean="0">
                <a:solidFill>
                  <a:srgbClr val="000000"/>
                </a:solidFill>
              </a:rPr>
              <a:t> by </a:t>
            </a:r>
            <a:r>
              <a:rPr lang="it-IT" altLang="it-IT" sz="2200" b="1" dirty="0" err="1" smtClean="0">
                <a:solidFill>
                  <a:srgbClr val="000000"/>
                </a:solidFill>
              </a:rPr>
              <a:t>tapering</a:t>
            </a:r>
            <a:r>
              <a:rPr lang="it-IT" altLang="it-IT" sz="2200" b="1" dirty="0" smtClean="0">
                <a:solidFill>
                  <a:srgbClr val="000000"/>
                </a:solidFill>
              </a:rPr>
              <a:t> MTX</a:t>
            </a:r>
            <a:endParaRPr lang="it-IT" altLang="it-IT" sz="2200" dirty="0">
              <a:solidFill>
                <a:srgbClr val="000000"/>
              </a:solidFill>
            </a:endParaRPr>
          </a:p>
        </p:txBody>
      </p:sp>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4427984" cy="167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ettangolo arrotondato 6"/>
          <p:cNvSpPr/>
          <p:nvPr/>
        </p:nvSpPr>
        <p:spPr>
          <a:xfrm>
            <a:off x="7380781" y="76047"/>
            <a:ext cx="1607058"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WITHDRAWAL</a:t>
            </a:r>
          </a:p>
          <a:p>
            <a:pPr algn="ctr"/>
            <a:r>
              <a:rPr lang="it-IT" b="1" dirty="0" smtClean="0"/>
              <a:t>TAPERING</a:t>
            </a:r>
            <a:endParaRPr lang="it-IT" b="1" dirty="0"/>
          </a:p>
        </p:txBody>
      </p:sp>
      <p:sp>
        <p:nvSpPr>
          <p:cNvPr id="5" name="Segnaposto numero diapositiva 4"/>
          <p:cNvSpPr>
            <a:spLocks noGrp="1"/>
          </p:cNvSpPr>
          <p:nvPr>
            <p:ph type="sldNum" sz="quarter" idx="12"/>
          </p:nvPr>
        </p:nvSpPr>
        <p:spPr>
          <a:xfrm>
            <a:off x="7001550" y="6500178"/>
            <a:ext cx="2133600" cy="365125"/>
          </a:xfrm>
        </p:spPr>
        <p:txBody>
          <a:bodyPr/>
          <a:lstStyle/>
          <a:p>
            <a:fld id="{BB9ACCF8-6DB8-403B-91E6-12AF5948842C}" type="slidenum">
              <a:rPr lang="it-IT" smtClean="0"/>
              <a:t>25</a:t>
            </a:fld>
            <a:endParaRPr lang="it-IT"/>
          </a:p>
        </p:txBody>
      </p:sp>
      <p:cxnSp>
        <p:nvCxnSpPr>
          <p:cNvPr id="9" name="Connettore 2 8"/>
          <p:cNvCxnSpPr/>
          <p:nvPr/>
        </p:nvCxnSpPr>
        <p:spPr>
          <a:xfrm>
            <a:off x="135113" y="3429000"/>
            <a:ext cx="389925" cy="0"/>
          </a:xfrm>
          <a:prstGeom prst="straightConnector1">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12" name="Rettangolo 11"/>
          <p:cNvSpPr/>
          <p:nvPr/>
        </p:nvSpPr>
        <p:spPr>
          <a:xfrm>
            <a:off x="467544" y="2596803"/>
            <a:ext cx="4613463" cy="369332"/>
          </a:xfrm>
          <a:prstGeom prst="rect">
            <a:avLst/>
          </a:prstGeom>
          <a:solidFill>
            <a:schemeClr val="accent1">
              <a:lumMod val="50000"/>
            </a:schemeClr>
          </a:solidFill>
          <a:ln>
            <a:solidFill>
              <a:schemeClr val="accent1">
                <a:lumMod val="60000"/>
                <a:lumOff val="40000"/>
              </a:schemeClr>
            </a:solidFill>
          </a:ln>
        </p:spPr>
        <p:txBody>
          <a:bodyPr wrap="square">
            <a:spAutoFit/>
          </a:bodyPr>
          <a:lstStyle/>
          <a:p>
            <a:pPr algn="ctr"/>
            <a:r>
              <a:rPr lang="it-IT" b="1" dirty="0" err="1">
                <a:solidFill>
                  <a:schemeClr val="bg1"/>
                </a:solidFill>
              </a:rPr>
              <a:t>R</a:t>
            </a:r>
            <a:r>
              <a:rPr lang="it-IT" b="1" dirty="0" err="1" smtClean="0">
                <a:solidFill>
                  <a:schemeClr val="bg1"/>
                </a:solidFill>
              </a:rPr>
              <a:t>isk</a:t>
            </a:r>
            <a:r>
              <a:rPr lang="it-IT" b="1" dirty="0" smtClean="0">
                <a:solidFill>
                  <a:schemeClr val="bg1"/>
                </a:solidFill>
              </a:rPr>
              <a:t> </a:t>
            </a:r>
            <a:r>
              <a:rPr lang="it-IT" b="1" dirty="0">
                <a:solidFill>
                  <a:schemeClr val="bg1"/>
                </a:solidFill>
              </a:rPr>
              <a:t>of </a:t>
            </a:r>
            <a:r>
              <a:rPr lang="it-IT" b="1" dirty="0" err="1">
                <a:solidFill>
                  <a:schemeClr val="bg1"/>
                </a:solidFill>
              </a:rPr>
              <a:t>stopping</a:t>
            </a:r>
            <a:r>
              <a:rPr lang="it-IT" b="1" dirty="0">
                <a:solidFill>
                  <a:schemeClr val="bg1"/>
                </a:solidFill>
              </a:rPr>
              <a:t> </a:t>
            </a:r>
            <a:r>
              <a:rPr lang="it-IT" b="1" dirty="0" err="1">
                <a:solidFill>
                  <a:schemeClr val="bg1"/>
                </a:solidFill>
              </a:rPr>
              <a:t>TNFi</a:t>
            </a:r>
            <a:endParaRPr lang="it-IT" b="1" dirty="0">
              <a:solidFill>
                <a:schemeClr val="bg1"/>
              </a:solidFill>
            </a:endParaRPr>
          </a:p>
        </p:txBody>
      </p:sp>
      <p:sp>
        <p:nvSpPr>
          <p:cNvPr id="13" name="Rettangolo 12"/>
          <p:cNvSpPr/>
          <p:nvPr/>
        </p:nvSpPr>
        <p:spPr>
          <a:xfrm>
            <a:off x="5184576" y="4006805"/>
            <a:ext cx="3779912" cy="769441"/>
          </a:xfrm>
          <a:prstGeom prst="rect">
            <a:avLst/>
          </a:prstGeom>
        </p:spPr>
        <p:txBody>
          <a:bodyPr wrap="square">
            <a:spAutoFit/>
          </a:bodyPr>
          <a:lstStyle/>
          <a:p>
            <a:r>
              <a:rPr lang="en-US" sz="2200" b="1" dirty="0"/>
              <a:t>P</a:t>
            </a:r>
            <a:r>
              <a:rPr lang="en-US" sz="2200" b="1" dirty="0" smtClean="0"/>
              <a:t>atients </a:t>
            </a:r>
            <a:r>
              <a:rPr lang="en-US" sz="2200" b="1" dirty="0"/>
              <a:t>who taper MTX have a better </a:t>
            </a:r>
            <a:r>
              <a:rPr lang="en-US" sz="2200" b="1" dirty="0" smtClean="0"/>
              <a:t>drug </a:t>
            </a:r>
            <a:r>
              <a:rPr lang="it-IT" sz="2200" b="1" dirty="0" err="1" smtClean="0"/>
              <a:t>survival</a:t>
            </a:r>
            <a:r>
              <a:rPr lang="it-IT" sz="2200" b="1" dirty="0" smtClean="0"/>
              <a:t> </a:t>
            </a:r>
            <a:r>
              <a:rPr lang="it-IT" sz="2200" b="1" dirty="0"/>
              <a:t>of </a:t>
            </a:r>
            <a:r>
              <a:rPr lang="it-IT" sz="2200" b="1" dirty="0" err="1"/>
              <a:t>TNFi</a:t>
            </a:r>
            <a:endParaRPr lang="it-IT" sz="2200" b="1" dirty="0"/>
          </a:p>
        </p:txBody>
      </p:sp>
    </p:spTree>
    <p:extLst>
      <p:ext uri="{BB962C8B-B14F-4D97-AF65-F5344CB8AC3E}">
        <p14:creationId xmlns:p14="http://schemas.microsoft.com/office/powerpoint/2010/main" val="112734514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4"/>
          <p:cNvSpPr>
            <a:spLocks noChangeArrowheads="1"/>
          </p:cNvSpPr>
          <p:nvPr/>
        </p:nvSpPr>
        <p:spPr bwMode="auto">
          <a:xfrm>
            <a:off x="195556" y="715343"/>
            <a:ext cx="8861763" cy="769441"/>
          </a:xfrm>
          <a:prstGeom prst="rect">
            <a:avLst/>
          </a:prstGeom>
          <a:solidFill>
            <a:schemeClr val="accent6">
              <a:lumMod val="40000"/>
              <a:lumOff val="60000"/>
            </a:schemeClr>
          </a:solidFill>
          <a:ln>
            <a:noFill/>
          </a:ln>
          <a:extLst/>
        </p:spPr>
        <p:txBody>
          <a:bodyPr wrap="square" anchor="ctr">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just" eaLnBrk="1" hangingPunct="1"/>
            <a:r>
              <a:rPr lang="it-IT" altLang="it-IT" sz="2200" b="1" dirty="0" smtClean="0">
                <a:latin typeface="+mn-lt"/>
              </a:rPr>
              <a:t>In </a:t>
            </a:r>
            <a:r>
              <a:rPr lang="it-IT" altLang="it-IT" sz="2200" b="1" dirty="0" err="1" smtClean="0">
                <a:latin typeface="+mn-lt"/>
              </a:rPr>
              <a:t>patients</a:t>
            </a:r>
            <a:r>
              <a:rPr lang="it-IT" altLang="it-IT" sz="2200" b="1" dirty="0" smtClean="0">
                <a:latin typeface="+mn-lt"/>
              </a:rPr>
              <a:t> on </a:t>
            </a:r>
            <a:r>
              <a:rPr lang="it-IT" altLang="it-IT" sz="2200" b="1" dirty="0" err="1" smtClean="0">
                <a:latin typeface="+mn-lt"/>
              </a:rPr>
              <a:t>bDMARD</a:t>
            </a:r>
            <a:r>
              <a:rPr lang="it-IT" altLang="it-IT" sz="2200" b="1" dirty="0" smtClean="0">
                <a:latin typeface="+mn-lt"/>
              </a:rPr>
              <a:t> (</a:t>
            </a:r>
            <a:r>
              <a:rPr lang="it-IT" altLang="it-IT" sz="2200" b="1" dirty="0" err="1" smtClean="0">
                <a:latin typeface="+mn-lt"/>
              </a:rPr>
              <a:t>TNFi</a:t>
            </a:r>
            <a:r>
              <a:rPr lang="it-IT" altLang="it-IT" sz="2200" b="1" dirty="0" smtClean="0">
                <a:latin typeface="+mn-lt"/>
              </a:rPr>
              <a:t>), </a:t>
            </a:r>
            <a:r>
              <a:rPr lang="it-IT" altLang="it-IT" sz="2200" b="1" dirty="0" err="1" smtClean="0">
                <a:latin typeface="+mn-lt"/>
              </a:rPr>
              <a:t>tapering</a:t>
            </a:r>
            <a:r>
              <a:rPr lang="it-IT" altLang="it-IT" sz="2200" b="1" dirty="0" smtClean="0">
                <a:latin typeface="+mn-lt"/>
              </a:rPr>
              <a:t> MTX to 10 </a:t>
            </a:r>
            <a:r>
              <a:rPr lang="it-IT" altLang="it-IT" sz="2200" b="1" dirty="0">
                <a:latin typeface="+mn-lt"/>
              </a:rPr>
              <a:t>mg/week </a:t>
            </a:r>
            <a:r>
              <a:rPr lang="it-IT" altLang="it-IT" sz="2200" b="1" dirty="0" err="1">
                <a:latin typeface="+mn-lt"/>
              </a:rPr>
              <a:t>could</a:t>
            </a:r>
            <a:r>
              <a:rPr lang="it-IT" altLang="it-IT" sz="2200" b="1" dirty="0">
                <a:latin typeface="+mn-lt"/>
              </a:rPr>
              <a:t> be </a:t>
            </a:r>
            <a:r>
              <a:rPr lang="it-IT" altLang="it-IT" sz="2200" b="1" dirty="0" err="1">
                <a:latin typeface="+mn-lt"/>
              </a:rPr>
              <a:t>sufficient</a:t>
            </a:r>
            <a:r>
              <a:rPr lang="it-IT" altLang="it-IT" sz="2200" b="1" dirty="0">
                <a:latin typeface="+mn-lt"/>
              </a:rPr>
              <a:t> </a:t>
            </a:r>
            <a:r>
              <a:rPr lang="it-IT" altLang="it-IT" sz="2200" b="1" dirty="0" smtClean="0">
                <a:latin typeface="+mn-lt"/>
              </a:rPr>
              <a:t> to </a:t>
            </a:r>
            <a:r>
              <a:rPr lang="it-IT" altLang="it-IT" sz="2200" b="1" dirty="0" err="1">
                <a:latin typeface="+mn-lt"/>
              </a:rPr>
              <a:t>maintain</a:t>
            </a:r>
            <a:r>
              <a:rPr lang="it-IT" altLang="it-IT" sz="2200" b="1" dirty="0">
                <a:latin typeface="+mn-lt"/>
              </a:rPr>
              <a:t> </a:t>
            </a:r>
            <a:r>
              <a:rPr lang="it-IT" altLang="it-IT" sz="2200" b="1" dirty="0" err="1">
                <a:latin typeface="+mn-lt"/>
              </a:rPr>
              <a:t>clinical</a:t>
            </a:r>
            <a:r>
              <a:rPr lang="it-IT" altLang="it-IT" sz="2200" b="1" dirty="0">
                <a:latin typeface="+mn-lt"/>
              </a:rPr>
              <a:t> control </a:t>
            </a:r>
            <a:r>
              <a:rPr lang="it-IT" altLang="it-IT" sz="2200" b="1" dirty="0" err="1" smtClean="0">
                <a:latin typeface="+mn-lt"/>
              </a:rPr>
              <a:t>without</a:t>
            </a:r>
            <a:r>
              <a:rPr lang="it-IT" altLang="it-IT" sz="2200" b="1" dirty="0" smtClean="0">
                <a:latin typeface="+mn-lt"/>
              </a:rPr>
              <a:t> </a:t>
            </a:r>
            <a:r>
              <a:rPr lang="it-IT" altLang="it-IT" sz="2200" b="1" dirty="0" err="1" smtClean="0">
                <a:latin typeface="+mn-lt"/>
              </a:rPr>
              <a:t>reducing</a:t>
            </a:r>
            <a:r>
              <a:rPr lang="it-IT" altLang="it-IT" sz="2200" b="1" dirty="0" smtClean="0">
                <a:latin typeface="+mn-lt"/>
              </a:rPr>
              <a:t> </a:t>
            </a:r>
            <a:r>
              <a:rPr lang="it-IT" altLang="it-IT" sz="2200" b="1" dirty="0" err="1" smtClean="0">
                <a:latin typeface="+mn-lt"/>
              </a:rPr>
              <a:t>bDMARD</a:t>
            </a:r>
            <a:r>
              <a:rPr lang="it-IT" altLang="it-IT" sz="2200" b="1" dirty="0" smtClean="0">
                <a:latin typeface="+mn-lt"/>
              </a:rPr>
              <a:t> </a:t>
            </a:r>
            <a:r>
              <a:rPr lang="it-IT" altLang="it-IT" sz="2200" b="1" dirty="0" err="1" smtClean="0">
                <a:latin typeface="+mn-lt"/>
              </a:rPr>
              <a:t>survival</a:t>
            </a:r>
            <a:endParaRPr lang="it-IT" altLang="it-IT" sz="2200" b="1" dirty="0">
              <a:solidFill>
                <a:srgbClr val="FF0000"/>
              </a:solidFill>
              <a:latin typeface="+mn-lt"/>
            </a:endParaRPr>
          </a:p>
        </p:txBody>
      </p:sp>
      <p:sp>
        <p:nvSpPr>
          <p:cNvPr id="2" name="CasellaDiTesto 1"/>
          <p:cNvSpPr txBox="1">
            <a:spLocks noChangeArrowheads="1"/>
          </p:cNvSpPr>
          <p:nvPr/>
        </p:nvSpPr>
        <p:spPr bwMode="auto">
          <a:xfrm>
            <a:off x="3400604" y="5134594"/>
            <a:ext cx="5564244" cy="1678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342900" indent="-342900" eaLnBrk="1" hangingPunct="1">
              <a:buFont typeface="Wingdings" panose="05000000000000000000" pitchFamily="2" charset="2"/>
              <a:buChar char="§"/>
            </a:pPr>
            <a:r>
              <a:rPr lang="it-IT" altLang="it-IT" sz="2200" b="1" dirty="0">
                <a:latin typeface="+mn-lt"/>
                <a:cs typeface="Times New Roman" pitchFamily="18" charset="0"/>
              </a:rPr>
              <a:t>In </a:t>
            </a:r>
            <a:r>
              <a:rPr lang="it-IT" altLang="it-IT" sz="2200" b="1" dirty="0" err="1">
                <a:latin typeface="+mn-lt"/>
                <a:cs typeface="Times New Roman" pitchFamily="18" charset="0"/>
              </a:rPr>
              <a:t>which</a:t>
            </a:r>
            <a:r>
              <a:rPr lang="it-IT" altLang="it-IT" sz="2200" b="1" dirty="0">
                <a:latin typeface="+mn-lt"/>
                <a:cs typeface="Times New Roman" pitchFamily="18" charset="0"/>
              </a:rPr>
              <a:t> </a:t>
            </a:r>
            <a:r>
              <a:rPr lang="it-IT" altLang="it-IT" sz="2200" b="1" dirty="0" err="1">
                <a:latin typeface="+mn-lt"/>
                <a:cs typeface="Times New Roman" pitchFamily="18" charset="0"/>
              </a:rPr>
              <a:t>patients</a:t>
            </a:r>
            <a:r>
              <a:rPr lang="it-IT" altLang="it-IT" sz="2200" b="1" dirty="0">
                <a:latin typeface="+mn-lt"/>
                <a:cs typeface="Times New Roman" pitchFamily="18" charset="0"/>
              </a:rPr>
              <a:t> </a:t>
            </a:r>
            <a:r>
              <a:rPr lang="it-IT" altLang="it-IT" sz="2200" b="1" dirty="0" smtClean="0">
                <a:latin typeface="+mn-lt"/>
                <a:cs typeface="Times New Roman" pitchFamily="18" charset="0"/>
              </a:rPr>
              <a:t>MTX </a:t>
            </a:r>
            <a:r>
              <a:rPr lang="it-IT" altLang="it-IT" sz="2200" b="1" dirty="0" err="1" smtClean="0">
                <a:latin typeface="+mn-lt"/>
                <a:cs typeface="Times New Roman" pitchFamily="18" charset="0"/>
              </a:rPr>
              <a:t>tapering</a:t>
            </a:r>
            <a:r>
              <a:rPr lang="it-IT" altLang="it-IT" sz="2200" b="1" dirty="0" smtClean="0">
                <a:latin typeface="+mn-lt"/>
                <a:cs typeface="Times New Roman" pitchFamily="18" charset="0"/>
              </a:rPr>
              <a:t> </a:t>
            </a:r>
            <a:r>
              <a:rPr lang="it-IT" altLang="it-IT" sz="2200" b="1" dirty="0" err="1" smtClean="0">
                <a:latin typeface="+mn-lt"/>
                <a:cs typeface="Times New Roman" pitchFamily="18" charset="0"/>
              </a:rPr>
              <a:t>is</a:t>
            </a:r>
            <a:r>
              <a:rPr lang="it-IT" altLang="it-IT" sz="2200" b="1" dirty="0" smtClean="0">
                <a:latin typeface="+mn-lt"/>
                <a:cs typeface="Times New Roman" pitchFamily="18" charset="0"/>
              </a:rPr>
              <a:t> </a:t>
            </a:r>
            <a:r>
              <a:rPr lang="it-IT" altLang="it-IT" sz="2200" b="1" dirty="0" err="1" smtClean="0">
                <a:latin typeface="+mn-lt"/>
                <a:cs typeface="Times New Roman" pitchFamily="18" charset="0"/>
              </a:rPr>
              <a:t>possible</a:t>
            </a:r>
            <a:r>
              <a:rPr lang="it-IT" altLang="it-IT" sz="2200" b="1" dirty="0">
                <a:latin typeface="+mn-lt"/>
                <a:cs typeface="Times New Roman" pitchFamily="18" charset="0"/>
              </a:rPr>
              <a:t>?</a:t>
            </a:r>
          </a:p>
          <a:p>
            <a:pPr marL="342900" indent="-342900" eaLnBrk="1" hangingPunct="1">
              <a:buFont typeface="Wingdings" panose="05000000000000000000" pitchFamily="2" charset="2"/>
              <a:buChar char="§"/>
            </a:pPr>
            <a:endParaRPr lang="it-IT" altLang="it-IT" sz="800" b="1" dirty="0">
              <a:latin typeface="+mn-lt"/>
              <a:cs typeface="Times New Roman" pitchFamily="18" charset="0"/>
            </a:endParaRPr>
          </a:p>
          <a:p>
            <a:pPr marL="342900" indent="-342900" eaLnBrk="1" hangingPunct="1">
              <a:buFont typeface="Wingdings" panose="05000000000000000000" pitchFamily="2" charset="2"/>
              <a:buChar char="§"/>
            </a:pPr>
            <a:r>
              <a:rPr lang="it-IT" altLang="it-IT" sz="2200" b="1" dirty="0" err="1">
                <a:latin typeface="+mn-lt"/>
                <a:cs typeface="Times New Roman" pitchFamily="18" charset="0"/>
              </a:rPr>
              <a:t>Could</a:t>
            </a:r>
            <a:r>
              <a:rPr lang="it-IT" altLang="it-IT" sz="2200" b="1" dirty="0">
                <a:latin typeface="+mn-lt"/>
                <a:cs typeface="Times New Roman" pitchFamily="18" charset="0"/>
              </a:rPr>
              <a:t> SC MTX </a:t>
            </a:r>
            <a:r>
              <a:rPr lang="it-IT" altLang="it-IT" sz="2200" b="1" dirty="0" err="1">
                <a:latin typeface="+mn-lt"/>
                <a:cs typeface="Times New Roman" pitchFamily="18" charset="0"/>
              </a:rPr>
              <a:t>improve</a:t>
            </a:r>
            <a:r>
              <a:rPr lang="it-IT" altLang="it-IT" sz="2200" b="1" dirty="0">
                <a:latin typeface="+mn-lt"/>
                <a:cs typeface="Times New Roman" pitchFamily="18" charset="0"/>
              </a:rPr>
              <a:t> </a:t>
            </a:r>
            <a:r>
              <a:rPr lang="it-IT" altLang="it-IT" sz="2200" b="1" dirty="0" err="1">
                <a:latin typeface="+mn-lt"/>
                <a:cs typeface="Times New Roman" pitchFamily="18" charset="0"/>
              </a:rPr>
              <a:t>such</a:t>
            </a:r>
            <a:r>
              <a:rPr lang="it-IT" altLang="it-IT" sz="2200" b="1" dirty="0">
                <a:latin typeface="+mn-lt"/>
                <a:cs typeface="Times New Roman" pitchFamily="18" charset="0"/>
              </a:rPr>
              <a:t> </a:t>
            </a:r>
            <a:r>
              <a:rPr lang="it-IT" altLang="it-IT" sz="2200" b="1" dirty="0" err="1">
                <a:latin typeface="+mn-lt"/>
                <a:cs typeface="Times New Roman" pitchFamily="18" charset="0"/>
              </a:rPr>
              <a:t>results</a:t>
            </a:r>
            <a:r>
              <a:rPr lang="it-IT" altLang="it-IT" sz="2200" b="1" dirty="0">
                <a:latin typeface="+mn-lt"/>
                <a:cs typeface="Times New Roman" pitchFamily="18" charset="0"/>
              </a:rPr>
              <a:t>?</a:t>
            </a:r>
          </a:p>
          <a:p>
            <a:pPr marL="342900" indent="-342900" eaLnBrk="1" hangingPunct="1">
              <a:buFont typeface="Wingdings" panose="05000000000000000000" pitchFamily="2" charset="2"/>
              <a:buChar char="§"/>
            </a:pPr>
            <a:endParaRPr lang="it-IT" altLang="it-IT" sz="800" b="1" dirty="0">
              <a:latin typeface="+mn-lt"/>
              <a:cs typeface="Times New Roman" pitchFamily="18" charset="0"/>
            </a:endParaRPr>
          </a:p>
          <a:p>
            <a:pPr marL="342900" indent="-342900" eaLnBrk="1" hangingPunct="1">
              <a:buFont typeface="Wingdings" panose="05000000000000000000" pitchFamily="2" charset="2"/>
              <a:buChar char="§"/>
            </a:pPr>
            <a:r>
              <a:rPr lang="it-IT" altLang="it-IT" sz="2200" b="1" dirty="0" err="1">
                <a:latin typeface="+mn-lt"/>
                <a:cs typeface="Times New Roman" pitchFamily="18" charset="0"/>
              </a:rPr>
              <a:t>Which</a:t>
            </a:r>
            <a:r>
              <a:rPr lang="it-IT" altLang="it-IT" sz="2200" b="1" dirty="0">
                <a:latin typeface="+mn-lt"/>
                <a:cs typeface="Times New Roman" pitchFamily="18" charset="0"/>
              </a:rPr>
              <a:t> </a:t>
            </a:r>
            <a:r>
              <a:rPr lang="it-IT" altLang="it-IT" sz="2200" b="1" dirty="0" err="1">
                <a:latin typeface="+mn-lt"/>
                <a:cs typeface="Times New Roman" pitchFamily="18" charset="0"/>
              </a:rPr>
              <a:t>is</a:t>
            </a:r>
            <a:r>
              <a:rPr lang="it-IT" altLang="it-IT" sz="2200" b="1" dirty="0">
                <a:latin typeface="+mn-lt"/>
                <a:cs typeface="Times New Roman" pitchFamily="18" charset="0"/>
              </a:rPr>
              <a:t> the best </a:t>
            </a:r>
            <a:r>
              <a:rPr lang="it-IT" altLang="it-IT" sz="2200" b="1" dirty="0" err="1">
                <a:latin typeface="+mn-lt"/>
                <a:cs typeface="Times New Roman" pitchFamily="18" charset="0"/>
              </a:rPr>
              <a:t>cost-effectiveness</a:t>
            </a:r>
            <a:r>
              <a:rPr lang="it-IT" altLang="it-IT" sz="2200" b="1" dirty="0">
                <a:latin typeface="+mn-lt"/>
                <a:cs typeface="Times New Roman" pitchFamily="18" charset="0"/>
              </a:rPr>
              <a:t> ratio </a:t>
            </a:r>
            <a:r>
              <a:rPr lang="it-IT" altLang="it-IT" sz="2200" b="1" dirty="0" err="1">
                <a:latin typeface="+mn-lt"/>
                <a:cs typeface="Times New Roman" pitchFamily="18" charset="0"/>
              </a:rPr>
              <a:t>between</a:t>
            </a:r>
            <a:r>
              <a:rPr lang="it-IT" altLang="it-IT" sz="2200" b="1" dirty="0">
                <a:latin typeface="+mn-lt"/>
                <a:cs typeface="Times New Roman" pitchFamily="18" charset="0"/>
              </a:rPr>
              <a:t>  </a:t>
            </a:r>
            <a:r>
              <a:rPr lang="it-IT" altLang="it-IT" sz="2200" b="1" dirty="0" err="1" smtClean="0">
                <a:latin typeface="+mn-lt"/>
                <a:cs typeface="Times New Roman" pitchFamily="18" charset="0"/>
              </a:rPr>
              <a:t>tapering</a:t>
            </a:r>
            <a:r>
              <a:rPr lang="it-IT" altLang="it-IT" sz="2200" b="1" dirty="0" smtClean="0">
                <a:latin typeface="+mn-lt"/>
                <a:cs typeface="Times New Roman" pitchFamily="18" charset="0"/>
              </a:rPr>
              <a:t> </a:t>
            </a:r>
            <a:r>
              <a:rPr lang="it-IT" altLang="it-IT" sz="2200" b="1" dirty="0" err="1" smtClean="0">
                <a:latin typeface="+mn-lt"/>
                <a:cs typeface="Times New Roman" pitchFamily="18" charset="0"/>
              </a:rPr>
              <a:t>TNFi</a:t>
            </a:r>
            <a:r>
              <a:rPr lang="it-IT" altLang="it-IT" sz="2200" b="1" dirty="0" smtClean="0">
                <a:latin typeface="+mn-lt"/>
                <a:cs typeface="Times New Roman" pitchFamily="18" charset="0"/>
              </a:rPr>
              <a:t> </a:t>
            </a:r>
            <a:r>
              <a:rPr lang="it-IT" altLang="it-IT" sz="2200" b="1" dirty="0">
                <a:latin typeface="+mn-lt"/>
                <a:cs typeface="Times New Roman" pitchFamily="18" charset="0"/>
              </a:rPr>
              <a:t>vs </a:t>
            </a:r>
            <a:r>
              <a:rPr lang="it-IT" altLang="it-IT" sz="2200" b="1" dirty="0" smtClean="0">
                <a:latin typeface="+mn-lt"/>
                <a:cs typeface="Times New Roman" pitchFamily="18" charset="0"/>
              </a:rPr>
              <a:t>MTX ?</a:t>
            </a:r>
            <a:endParaRPr lang="it-IT" altLang="it-IT" sz="2200" b="1" dirty="0">
              <a:latin typeface="+mn-lt"/>
              <a:cs typeface="Times New Roman" pitchFamily="18" charset="0"/>
            </a:endParaRPr>
          </a:p>
        </p:txBody>
      </p:sp>
      <p:sp>
        <p:nvSpPr>
          <p:cNvPr id="4" name="CasellaDiTesto 3"/>
          <p:cNvSpPr txBox="1"/>
          <p:nvPr/>
        </p:nvSpPr>
        <p:spPr>
          <a:xfrm>
            <a:off x="302095" y="5199583"/>
            <a:ext cx="3045768" cy="461665"/>
          </a:xfrm>
          <a:prstGeom prst="rect">
            <a:avLst/>
          </a:prstGeom>
          <a:solidFill>
            <a:schemeClr val="accent2">
              <a:lumMod val="20000"/>
              <a:lumOff val="80000"/>
            </a:schemeClr>
          </a:solidFill>
        </p:spPr>
        <p:txBody>
          <a:bodyPr wrap="square" rtlCol="0" anchor="ctr">
            <a:spAutoFit/>
          </a:bodyPr>
          <a:lstStyle/>
          <a:p>
            <a:pPr algn="ctr"/>
            <a:r>
              <a:rPr lang="it-IT" sz="2400" b="1" dirty="0" err="1" smtClean="0"/>
              <a:t>Unsolved</a:t>
            </a:r>
            <a:r>
              <a:rPr lang="it-IT" sz="2400" b="1" dirty="0" smtClean="0"/>
              <a:t> </a:t>
            </a:r>
            <a:r>
              <a:rPr lang="it-IT" sz="2400" b="1" dirty="0" err="1" smtClean="0"/>
              <a:t>questions</a:t>
            </a:r>
            <a:endParaRPr lang="it-IT" sz="2400" b="1" dirty="0"/>
          </a:p>
        </p:txBody>
      </p:sp>
      <p:sp>
        <p:nvSpPr>
          <p:cNvPr id="8" name="Rettangolo 7"/>
          <p:cNvSpPr/>
          <p:nvPr/>
        </p:nvSpPr>
        <p:spPr>
          <a:xfrm>
            <a:off x="263159" y="2206687"/>
            <a:ext cx="3084703" cy="400110"/>
          </a:xfrm>
          <a:prstGeom prst="rect">
            <a:avLst/>
          </a:prstGeom>
          <a:solidFill>
            <a:schemeClr val="accent2">
              <a:lumMod val="20000"/>
              <a:lumOff val="80000"/>
            </a:schemeClr>
          </a:solidFill>
        </p:spPr>
        <p:txBody>
          <a:bodyPr wrap="square">
            <a:spAutoFit/>
          </a:bodyPr>
          <a:lstStyle/>
          <a:p>
            <a:r>
              <a:rPr lang="it-IT" sz="2000" b="1" dirty="0"/>
              <a:t>The CONCERTO </a:t>
            </a:r>
            <a:r>
              <a:rPr lang="it-IT" sz="2000" b="1" dirty="0" err="1"/>
              <a:t>study</a:t>
            </a:r>
            <a:endParaRPr lang="it-IT" sz="2000" b="1" dirty="0"/>
          </a:p>
        </p:txBody>
      </p:sp>
      <p:sp>
        <p:nvSpPr>
          <p:cNvPr id="9" name="Rettangolo 8"/>
          <p:cNvSpPr/>
          <p:nvPr/>
        </p:nvSpPr>
        <p:spPr>
          <a:xfrm>
            <a:off x="230088" y="2688097"/>
            <a:ext cx="4572000" cy="369332"/>
          </a:xfrm>
          <a:prstGeom prst="rect">
            <a:avLst/>
          </a:prstGeom>
        </p:spPr>
        <p:txBody>
          <a:bodyPr>
            <a:spAutoFit/>
          </a:bodyPr>
          <a:lstStyle/>
          <a:p>
            <a:r>
              <a:rPr lang="en-US" b="1" dirty="0" smtClean="0"/>
              <a:t>ADA + oral MTX </a:t>
            </a:r>
            <a:r>
              <a:rPr lang="en-US" b="1" dirty="0"/>
              <a:t>2.5</a:t>
            </a:r>
            <a:r>
              <a:rPr lang="en-US" dirty="0"/>
              <a:t>, </a:t>
            </a:r>
            <a:r>
              <a:rPr lang="en-US" dirty="0" smtClean="0"/>
              <a:t> </a:t>
            </a:r>
            <a:r>
              <a:rPr lang="en-US" b="1" dirty="0" smtClean="0"/>
              <a:t>5</a:t>
            </a:r>
            <a:r>
              <a:rPr lang="en-US" dirty="0"/>
              <a:t>, </a:t>
            </a:r>
            <a:r>
              <a:rPr lang="en-US" dirty="0" smtClean="0"/>
              <a:t> </a:t>
            </a:r>
            <a:r>
              <a:rPr lang="en-US" b="1" dirty="0" smtClean="0"/>
              <a:t>10</a:t>
            </a:r>
            <a:r>
              <a:rPr lang="en-US" dirty="0" smtClean="0"/>
              <a:t> </a:t>
            </a:r>
            <a:r>
              <a:rPr lang="en-US" dirty="0"/>
              <a:t>or </a:t>
            </a:r>
            <a:r>
              <a:rPr lang="en-US" b="1" dirty="0"/>
              <a:t>20</a:t>
            </a:r>
            <a:r>
              <a:rPr lang="en-US" dirty="0"/>
              <a:t> mg/week</a:t>
            </a:r>
            <a:endParaRPr lang="it-IT" dirty="0"/>
          </a:p>
        </p:txBody>
      </p:sp>
      <p:pic>
        <p:nvPicPr>
          <p:cNvPr id="10" name="Picture 4"/>
          <p:cNvPicPr>
            <a:picLocks noChangeAspect="1" noChangeArrowheads="1"/>
          </p:cNvPicPr>
          <p:nvPr/>
        </p:nvPicPr>
        <p:blipFill rotWithShape="1">
          <a:blip r:embed="rId3" cstate="print"/>
          <a:srcRect r="52908" b="54734"/>
          <a:stretch/>
        </p:blipFill>
        <p:spPr bwMode="auto">
          <a:xfrm>
            <a:off x="4439962" y="2647067"/>
            <a:ext cx="2645768" cy="2150085"/>
          </a:xfrm>
          <a:prstGeom prst="rect">
            <a:avLst/>
          </a:prstGeom>
          <a:noFill/>
          <a:ln w="9525">
            <a:noFill/>
            <a:miter lim="800000"/>
            <a:headEnd/>
            <a:tailEnd/>
          </a:ln>
        </p:spPr>
      </p:pic>
      <p:pic>
        <p:nvPicPr>
          <p:cNvPr id="11" name="Picture 4"/>
          <p:cNvPicPr>
            <a:picLocks noChangeAspect="1" noChangeArrowheads="1"/>
          </p:cNvPicPr>
          <p:nvPr/>
        </p:nvPicPr>
        <p:blipFill rotWithShape="1">
          <a:blip r:embed="rId3" cstate="print"/>
          <a:srcRect l="20513" t="90081" r="49795"/>
          <a:stretch/>
        </p:blipFill>
        <p:spPr bwMode="auto">
          <a:xfrm>
            <a:off x="7296326" y="3098856"/>
            <a:ext cx="1668162" cy="471144"/>
          </a:xfrm>
          <a:prstGeom prst="rect">
            <a:avLst/>
          </a:prstGeom>
          <a:noFill/>
          <a:ln w="9525">
            <a:noFill/>
            <a:miter lim="800000"/>
            <a:headEnd/>
            <a:tailEnd/>
          </a:ln>
        </p:spPr>
      </p:pic>
      <p:pic>
        <p:nvPicPr>
          <p:cNvPr id="12" name="Picture 4"/>
          <p:cNvPicPr>
            <a:picLocks noChangeAspect="1" noChangeArrowheads="1"/>
          </p:cNvPicPr>
          <p:nvPr/>
        </p:nvPicPr>
        <p:blipFill rotWithShape="1">
          <a:blip r:embed="rId3" cstate="print"/>
          <a:srcRect l="50205" t="90081" r="20102"/>
          <a:stretch/>
        </p:blipFill>
        <p:spPr bwMode="auto">
          <a:xfrm>
            <a:off x="7214864" y="2688097"/>
            <a:ext cx="1668162" cy="471144"/>
          </a:xfrm>
          <a:prstGeom prst="rect">
            <a:avLst/>
          </a:prstGeom>
          <a:noFill/>
          <a:ln w="9525">
            <a:noFill/>
            <a:miter lim="800000"/>
            <a:headEnd/>
            <a:tailEnd/>
          </a:ln>
        </p:spPr>
      </p:pic>
      <p:sp>
        <p:nvSpPr>
          <p:cNvPr id="13" name="Rettangolo 12"/>
          <p:cNvSpPr/>
          <p:nvPr/>
        </p:nvSpPr>
        <p:spPr>
          <a:xfrm>
            <a:off x="302096" y="3338159"/>
            <a:ext cx="3888432" cy="1323439"/>
          </a:xfrm>
          <a:prstGeom prst="rect">
            <a:avLst/>
          </a:prstGeom>
        </p:spPr>
        <p:txBody>
          <a:bodyPr wrap="square">
            <a:spAutoFit/>
          </a:bodyPr>
          <a:lstStyle/>
          <a:p>
            <a:pPr algn="just"/>
            <a:r>
              <a:rPr lang="en-US" sz="2000" dirty="0" smtClean="0"/>
              <a:t>% of </a:t>
            </a:r>
            <a:r>
              <a:rPr lang="en-US" sz="2000" dirty="0"/>
              <a:t>patients attaining </a:t>
            </a:r>
            <a:r>
              <a:rPr lang="en-US" sz="2000" dirty="0" smtClean="0"/>
              <a:t>LDA between patient receiving </a:t>
            </a:r>
            <a:r>
              <a:rPr lang="en-US" sz="2000" b="1" dirty="0"/>
              <a:t>10</a:t>
            </a:r>
            <a:r>
              <a:rPr lang="en-US" sz="2000" dirty="0"/>
              <a:t> and </a:t>
            </a:r>
            <a:r>
              <a:rPr lang="en-US" sz="2000" b="1" dirty="0"/>
              <a:t>20 </a:t>
            </a:r>
            <a:r>
              <a:rPr lang="en-US" sz="2000" dirty="0"/>
              <a:t>mg/week </a:t>
            </a:r>
            <a:r>
              <a:rPr lang="en-US" sz="2000" dirty="0" smtClean="0"/>
              <a:t>MTX were similar when combined with adalimumab</a:t>
            </a:r>
            <a:endParaRPr lang="it-IT" sz="2000" dirty="0"/>
          </a:p>
        </p:txBody>
      </p:sp>
      <p:sp>
        <p:nvSpPr>
          <p:cNvPr id="14" name="Rettangolo 13"/>
          <p:cNvSpPr/>
          <p:nvPr/>
        </p:nvSpPr>
        <p:spPr>
          <a:xfrm>
            <a:off x="3493862" y="2299020"/>
            <a:ext cx="3267176" cy="307777"/>
          </a:xfrm>
          <a:prstGeom prst="rect">
            <a:avLst/>
          </a:prstGeom>
        </p:spPr>
        <p:txBody>
          <a:bodyPr wrap="none">
            <a:spAutoFit/>
          </a:bodyPr>
          <a:lstStyle/>
          <a:p>
            <a:r>
              <a:rPr lang="it-IT" sz="1400" i="1" dirty="0" err="1"/>
              <a:t>Burmester</a:t>
            </a:r>
            <a:r>
              <a:rPr lang="it-IT" sz="1400" i="1" dirty="0"/>
              <a:t> G-R, et al. </a:t>
            </a:r>
            <a:r>
              <a:rPr lang="it-IT" sz="1400" i="1" dirty="0" err="1"/>
              <a:t>Ann</a:t>
            </a:r>
            <a:r>
              <a:rPr lang="it-IT" sz="1400" i="1" dirty="0"/>
              <a:t> </a:t>
            </a:r>
            <a:r>
              <a:rPr lang="it-IT" sz="1400" i="1" dirty="0" err="1"/>
              <a:t>Rheum</a:t>
            </a:r>
            <a:r>
              <a:rPr lang="it-IT" sz="1400" i="1" dirty="0"/>
              <a:t> </a:t>
            </a:r>
            <a:r>
              <a:rPr lang="it-IT" sz="1400" i="1" dirty="0" err="1"/>
              <a:t>Dis</a:t>
            </a:r>
            <a:r>
              <a:rPr lang="it-IT" sz="1400" i="1" dirty="0"/>
              <a:t> </a:t>
            </a:r>
            <a:r>
              <a:rPr lang="it-IT" sz="1400" i="1" dirty="0" smtClean="0"/>
              <a:t>2014</a:t>
            </a:r>
            <a:endParaRPr lang="it-IT" sz="1400" i="1" dirty="0"/>
          </a:p>
        </p:txBody>
      </p:sp>
      <p:sp>
        <p:nvSpPr>
          <p:cNvPr id="3" name="Segnaposto numero diapositiva 2"/>
          <p:cNvSpPr>
            <a:spLocks noGrp="1"/>
          </p:cNvSpPr>
          <p:nvPr>
            <p:ph type="sldNum" sz="quarter" idx="12"/>
          </p:nvPr>
        </p:nvSpPr>
        <p:spPr>
          <a:xfrm>
            <a:off x="7021827" y="6500741"/>
            <a:ext cx="2133600" cy="365125"/>
          </a:xfrm>
        </p:spPr>
        <p:txBody>
          <a:bodyPr/>
          <a:lstStyle/>
          <a:p>
            <a:fld id="{BB9ACCF8-6DB8-403B-91E6-12AF5948842C}" type="slidenum">
              <a:rPr lang="it-IT" smtClean="0"/>
              <a:t>26</a:t>
            </a:fld>
            <a:endParaRPr lang="it-IT"/>
          </a:p>
        </p:txBody>
      </p:sp>
      <p:sp>
        <p:nvSpPr>
          <p:cNvPr id="5" name="CasellaDiTesto 4"/>
          <p:cNvSpPr txBox="1"/>
          <p:nvPr/>
        </p:nvSpPr>
        <p:spPr>
          <a:xfrm>
            <a:off x="203583" y="161332"/>
            <a:ext cx="2187778" cy="461665"/>
          </a:xfrm>
          <a:prstGeom prst="rect">
            <a:avLst/>
          </a:prstGeom>
          <a:noFill/>
        </p:spPr>
        <p:txBody>
          <a:bodyPr wrap="none" rtlCol="0">
            <a:spAutoFit/>
          </a:bodyPr>
          <a:lstStyle/>
          <a:p>
            <a:r>
              <a:rPr lang="it-IT" sz="2400" dirty="0" smtClean="0"/>
              <a:t>To </a:t>
            </a:r>
            <a:r>
              <a:rPr lang="it-IT" sz="2400" dirty="0" err="1" smtClean="0"/>
              <a:t>summarize</a:t>
            </a:r>
            <a:r>
              <a:rPr lang="it-IT" sz="2400" dirty="0" smtClean="0"/>
              <a:t> …</a:t>
            </a:r>
            <a:endParaRPr lang="it-IT" sz="2400" dirty="0"/>
          </a:p>
        </p:txBody>
      </p:sp>
    </p:spTree>
    <p:extLst>
      <p:ext uri="{BB962C8B-B14F-4D97-AF65-F5344CB8AC3E}">
        <p14:creationId xmlns:p14="http://schemas.microsoft.com/office/powerpoint/2010/main" val="3219882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500"/>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fade">
                                      <p:cBhvr>
                                        <p:cTn id="30" dur="500"/>
                                        <p:tgtEl>
                                          <p:spTgt spid="2"/>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animBg="1"/>
      <p:bldP spid="8" grpId="0" animBg="1"/>
      <p:bldP spid="9" grpId="0"/>
      <p:bldP spid="1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50636" y="1857018"/>
            <a:ext cx="6549743" cy="707886"/>
          </a:xfrm>
          <a:prstGeom prst="rect">
            <a:avLst/>
          </a:prstGeom>
        </p:spPr>
        <p:txBody>
          <a:bodyPr wrap="none">
            <a:spAutoFit/>
          </a:bodyPr>
          <a:lstStyle/>
          <a:p>
            <a:pPr algn="ctr"/>
            <a:r>
              <a:rPr lang="it-IT" sz="4000" b="1" dirty="0" smtClean="0"/>
              <a:t>Some </a:t>
            </a:r>
            <a:r>
              <a:rPr lang="it-IT" sz="4000" b="1" dirty="0" err="1" smtClean="0"/>
              <a:t>important</a:t>
            </a:r>
            <a:r>
              <a:rPr lang="it-IT" sz="4000" b="1" dirty="0" smtClean="0"/>
              <a:t> </a:t>
            </a:r>
            <a:r>
              <a:rPr lang="it-IT" sz="4000" b="1" dirty="0" err="1" smtClean="0"/>
              <a:t>unmet</a:t>
            </a:r>
            <a:r>
              <a:rPr lang="it-IT" sz="4000" b="1" dirty="0" smtClean="0"/>
              <a:t> </a:t>
            </a:r>
            <a:r>
              <a:rPr lang="it-IT" sz="4000" b="1" dirty="0" err="1" smtClean="0"/>
              <a:t>needs</a:t>
            </a:r>
            <a:endParaRPr lang="it-IT" sz="4000" b="1" dirty="0"/>
          </a:p>
        </p:txBody>
      </p:sp>
      <p:sp>
        <p:nvSpPr>
          <p:cNvPr id="3" name="CasellaDiTesto 2"/>
          <p:cNvSpPr txBox="1"/>
          <p:nvPr/>
        </p:nvSpPr>
        <p:spPr>
          <a:xfrm>
            <a:off x="2555776" y="2996952"/>
            <a:ext cx="4544770" cy="1569660"/>
          </a:xfrm>
          <a:prstGeom prst="rect">
            <a:avLst/>
          </a:prstGeom>
          <a:noFill/>
        </p:spPr>
        <p:txBody>
          <a:bodyPr wrap="none" rtlCol="0">
            <a:spAutoFit/>
          </a:bodyPr>
          <a:lstStyle/>
          <a:p>
            <a:pPr marL="285750" indent="-285750">
              <a:buFont typeface="Wingdings" panose="05000000000000000000" pitchFamily="2" charset="2"/>
              <a:buChar char="§"/>
            </a:pPr>
            <a:r>
              <a:rPr lang="it-IT" sz="2400" b="1" dirty="0" err="1" smtClean="0"/>
              <a:t>Usage</a:t>
            </a:r>
            <a:r>
              <a:rPr lang="it-IT" sz="2400" b="1" dirty="0" smtClean="0"/>
              <a:t> </a:t>
            </a:r>
            <a:r>
              <a:rPr lang="it-IT" sz="2400" b="1" dirty="0" err="1" smtClean="0"/>
              <a:t>optimization</a:t>
            </a:r>
            <a:endParaRPr lang="it-IT" sz="2400" b="1" dirty="0" smtClean="0"/>
          </a:p>
          <a:p>
            <a:pPr marL="285750" indent="-285750">
              <a:buFont typeface="Wingdings" panose="05000000000000000000" pitchFamily="2" charset="2"/>
              <a:buChar char="§"/>
            </a:pPr>
            <a:r>
              <a:rPr lang="it-IT" sz="2400" b="1" dirty="0" smtClean="0"/>
              <a:t>Management of </a:t>
            </a:r>
            <a:r>
              <a:rPr lang="it-IT" sz="2400" b="1" dirty="0" err="1" smtClean="0"/>
              <a:t>intolerance</a:t>
            </a:r>
            <a:endParaRPr lang="it-IT" sz="2400" b="1" dirty="0"/>
          </a:p>
          <a:p>
            <a:pPr marL="285750" indent="-285750">
              <a:buFont typeface="Wingdings" panose="05000000000000000000" pitchFamily="2" charset="2"/>
              <a:buChar char="§"/>
            </a:pPr>
            <a:r>
              <a:rPr lang="it-IT" sz="2400" b="1" dirty="0" err="1" smtClean="0"/>
              <a:t>Improvement</a:t>
            </a:r>
            <a:r>
              <a:rPr lang="it-IT" sz="2400" b="1" dirty="0" smtClean="0"/>
              <a:t> of </a:t>
            </a:r>
            <a:r>
              <a:rPr lang="it-IT" sz="2400" b="1" dirty="0" err="1" smtClean="0"/>
              <a:t>adherence</a:t>
            </a:r>
            <a:endParaRPr lang="it-IT" sz="2400" b="1" dirty="0" smtClean="0"/>
          </a:p>
          <a:p>
            <a:pPr marL="285750" indent="-285750">
              <a:buFont typeface="Wingdings" panose="05000000000000000000" pitchFamily="2" charset="2"/>
              <a:buChar char="§"/>
            </a:pPr>
            <a:r>
              <a:rPr lang="it-IT" sz="2400" b="1" dirty="0" err="1" smtClean="0"/>
              <a:t>Predicting</a:t>
            </a:r>
            <a:r>
              <a:rPr lang="it-IT" sz="2400" b="1" dirty="0" smtClean="0"/>
              <a:t> </a:t>
            </a:r>
            <a:r>
              <a:rPr lang="it-IT" sz="2400" b="1" dirty="0" err="1" smtClean="0"/>
              <a:t>response</a:t>
            </a:r>
            <a:r>
              <a:rPr lang="it-IT" sz="2400" b="1" dirty="0" smtClean="0"/>
              <a:t> and </a:t>
            </a:r>
            <a:r>
              <a:rPr lang="it-IT" sz="2400" b="1" dirty="0" err="1" smtClean="0"/>
              <a:t>toxicity</a:t>
            </a:r>
            <a:endParaRPr lang="it-IT" sz="2400" b="1" dirty="0"/>
          </a:p>
        </p:txBody>
      </p:sp>
      <p:sp>
        <p:nvSpPr>
          <p:cNvPr id="4" name="Segnaposto numero diapositiva 3"/>
          <p:cNvSpPr>
            <a:spLocks noGrp="1"/>
          </p:cNvSpPr>
          <p:nvPr>
            <p:ph type="sldNum" sz="quarter" idx="12"/>
          </p:nvPr>
        </p:nvSpPr>
        <p:spPr>
          <a:xfrm>
            <a:off x="7010400" y="6492875"/>
            <a:ext cx="2133600" cy="365125"/>
          </a:xfrm>
        </p:spPr>
        <p:txBody>
          <a:bodyPr/>
          <a:lstStyle/>
          <a:p>
            <a:fld id="{BB9ACCF8-6DB8-403B-91E6-12AF5948842C}" type="slidenum">
              <a:rPr lang="it-IT" smtClean="0"/>
              <a:t>27</a:t>
            </a:fld>
            <a:endParaRPr lang="it-IT"/>
          </a:p>
        </p:txBody>
      </p:sp>
    </p:spTree>
    <p:extLst>
      <p:ext uri="{BB962C8B-B14F-4D97-AF65-F5344CB8AC3E}">
        <p14:creationId xmlns:p14="http://schemas.microsoft.com/office/powerpoint/2010/main" val="244810530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44280"/>
          <a:stretch/>
        </p:blipFill>
        <p:spPr bwMode="auto">
          <a:xfrm>
            <a:off x="-17760" y="30110"/>
            <a:ext cx="6624736" cy="155245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 r="64681" b="89972"/>
          <a:stretch/>
        </p:blipFill>
        <p:spPr bwMode="auto">
          <a:xfrm>
            <a:off x="4716016" y="809735"/>
            <a:ext cx="2550592" cy="304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86570" y="2104844"/>
            <a:ext cx="3877702" cy="707886"/>
          </a:xfrm>
          <a:prstGeom prst="rect">
            <a:avLst/>
          </a:prstGeom>
        </p:spPr>
        <p:txBody>
          <a:bodyPr wrap="square">
            <a:spAutoFit/>
          </a:bodyPr>
          <a:lstStyle/>
          <a:p>
            <a:pPr lvl="0" algn="ctr"/>
            <a:r>
              <a:rPr lang="it-IT" sz="2000" dirty="0">
                <a:solidFill>
                  <a:prstClr val="black"/>
                </a:solidFill>
              </a:rPr>
              <a:t>Symphony </a:t>
            </a:r>
            <a:r>
              <a:rPr lang="it-IT" sz="2000" dirty="0" err="1">
                <a:solidFill>
                  <a:prstClr val="black"/>
                </a:solidFill>
              </a:rPr>
              <a:t>Health</a:t>
            </a:r>
            <a:r>
              <a:rPr lang="it-IT" sz="2000" dirty="0">
                <a:solidFill>
                  <a:prstClr val="black"/>
                </a:solidFill>
              </a:rPr>
              <a:t> Solutions                                 </a:t>
            </a:r>
            <a:r>
              <a:rPr lang="it-IT" sz="2000" dirty="0" err="1">
                <a:solidFill>
                  <a:prstClr val="black"/>
                </a:solidFill>
              </a:rPr>
              <a:t>Integrated</a:t>
            </a:r>
            <a:r>
              <a:rPr lang="it-IT" sz="2000" dirty="0">
                <a:solidFill>
                  <a:prstClr val="black"/>
                </a:solidFill>
              </a:rPr>
              <a:t> </a:t>
            </a:r>
            <a:r>
              <a:rPr lang="it-IT" sz="2000" dirty="0" err="1" smtClean="0">
                <a:solidFill>
                  <a:prstClr val="black"/>
                </a:solidFill>
              </a:rPr>
              <a:t>Dataverse</a:t>
            </a:r>
            <a:r>
              <a:rPr lang="it-IT" sz="2000" dirty="0" smtClean="0">
                <a:solidFill>
                  <a:prstClr val="black"/>
                </a:solidFill>
              </a:rPr>
              <a:t> 2009-2014</a:t>
            </a:r>
            <a:endParaRPr lang="it-IT" sz="2000" dirty="0">
              <a:solidFill>
                <a:prstClr val="black"/>
              </a:solidFill>
            </a:endParaRPr>
          </a:p>
        </p:txBody>
      </p:sp>
      <p:sp>
        <p:nvSpPr>
          <p:cNvPr id="10" name="CasellaDiTesto 9"/>
          <p:cNvSpPr txBox="1"/>
          <p:nvPr/>
        </p:nvSpPr>
        <p:spPr>
          <a:xfrm>
            <a:off x="16396" y="1643179"/>
            <a:ext cx="3947876" cy="461665"/>
          </a:xfrm>
          <a:prstGeom prst="rect">
            <a:avLst/>
          </a:prstGeom>
          <a:noFill/>
        </p:spPr>
        <p:txBody>
          <a:bodyPr wrap="none" rtlCol="0">
            <a:spAutoFit/>
          </a:bodyPr>
          <a:lstStyle/>
          <a:p>
            <a:r>
              <a:rPr lang="it-IT" sz="2400" dirty="0" smtClean="0"/>
              <a:t>&gt; </a:t>
            </a:r>
            <a:r>
              <a:rPr lang="it-IT" sz="2400" b="1" dirty="0" smtClean="0"/>
              <a:t>52.000 RA </a:t>
            </a:r>
            <a:r>
              <a:rPr lang="it-IT" sz="2400" dirty="0" err="1" smtClean="0"/>
              <a:t>patients</a:t>
            </a:r>
            <a:r>
              <a:rPr lang="it-IT" sz="2400" dirty="0" smtClean="0"/>
              <a:t> </a:t>
            </a:r>
            <a:r>
              <a:rPr lang="it-IT" sz="2400" dirty="0" err="1" smtClean="0"/>
              <a:t>analysed</a:t>
            </a:r>
            <a:endParaRPr lang="it-IT" sz="2400" dirty="0"/>
          </a:p>
        </p:txBody>
      </p:sp>
      <p:sp>
        <p:nvSpPr>
          <p:cNvPr id="11" name="Rettangolo 10"/>
          <p:cNvSpPr/>
          <p:nvPr/>
        </p:nvSpPr>
        <p:spPr>
          <a:xfrm>
            <a:off x="4746089" y="1556792"/>
            <a:ext cx="4218399" cy="1200329"/>
          </a:xfrm>
          <a:prstGeom prst="rect">
            <a:avLst/>
          </a:prstGeom>
        </p:spPr>
        <p:txBody>
          <a:bodyPr wrap="square" anchor="ctr">
            <a:spAutoFit/>
          </a:bodyPr>
          <a:lstStyle/>
          <a:p>
            <a:pPr marL="171450"/>
            <a:r>
              <a:rPr lang="en-US" sz="2400" b="1" dirty="0"/>
              <a:t>oral MTX </a:t>
            </a:r>
            <a:r>
              <a:rPr lang="en-US" sz="2400" b="1" dirty="0" smtClean="0"/>
              <a:t>	35.640 </a:t>
            </a:r>
            <a:r>
              <a:rPr lang="en-US" sz="2400" b="1" dirty="0"/>
              <a:t> </a:t>
            </a:r>
            <a:r>
              <a:rPr lang="en-US" sz="2400" b="1" dirty="0" smtClean="0"/>
              <a:t>       68 %</a:t>
            </a:r>
          </a:p>
          <a:p>
            <a:pPr marL="171450"/>
            <a:r>
              <a:rPr lang="en-US" sz="2400" b="1" dirty="0" err="1" smtClean="0"/>
              <a:t>bDMARD</a:t>
            </a:r>
            <a:r>
              <a:rPr lang="en-US" sz="2400" b="1" dirty="0" smtClean="0"/>
              <a:t>	13.270	        25 %</a:t>
            </a:r>
          </a:p>
          <a:p>
            <a:pPr marL="171450"/>
            <a:r>
              <a:rPr lang="en-US" sz="2400" b="1" dirty="0" err="1" smtClean="0"/>
              <a:t>Sc</a:t>
            </a:r>
            <a:r>
              <a:rPr lang="en-US" sz="2400" b="1" dirty="0" smtClean="0"/>
              <a:t> MTX	</a:t>
            </a:r>
            <a:r>
              <a:rPr lang="en-US" sz="2400" b="1" dirty="0"/>
              <a:t> </a:t>
            </a:r>
            <a:r>
              <a:rPr lang="en-US" sz="2400" b="1" dirty="0" smtClean="0"/>
              <a:t> 3.800	          7 %</a:t>
            </a:r>
            <a:endParaRPr lang="en-US" sz="2400" b="1" dirty="0"/>
          </a:p>
        </p:txBody>
      </p:sp>
      <p:pic>
        <p:nvPicPr>
          <p:cNvPr id="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6230" y="2929914"/>
            <a:ext cx="6600355" cy="38581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ttangolo 14"/>
          <p:cNvSpPr/>
          <p:nvPr/>
        </p:nvSpPr>
        <p:spPr>
          <a:xfrm>
            <a:off x="5284204" y="3068960"/>
            <a:ext cx="3680284" cy="1446550"/>
          </a:xfrm>
          <a:prstGeom prst="rect">
            <a:avLst/>
          </a:prstGeom>
          <a:solidFill>
            <a:schemeClr val="bg1"/>
          </a:solidFill>
          <a:ln w="38100">
            <a:solidFill>
              <a:srgbClr val="C00000"/>
            </a:solidFill>
          </a:ln>
        </p:spPr>
        <p:txBody>
          <a:bodyPr wrap="square">
            <a:spAutoFit/>
          </a:bodyPr>
          <a:lstStyle/>
          <a:p>
            <a:pPr algn="just"/>
            <a:r>
              <a:rPr lang="it-IT" sz="2200" b="1" dirty="0" err="1" smtClean="0">
                <a:solidFill>
                  <a:srgbClr val="C00000"/>
                </a:solidFill>
              </a:rPr>
              <a:t>Only</a:t>
            </a:r>
            <a:r>
              <a:rPr lang="it-IT" sz="2200" b="1" dirty="0" smtClean="0">
                <a:solidFill>
                  <a:srgbClr val="C00000"/>
                </a:solidFill>
              </a:rPr>
              <a:t> </a:t>
            </a:r>
            <a:r>
              <a:rPr lang="en-US" sz="2200" b="1" dirty="0" smtClean="0">
                <a:solidFill>
                  <a:srgbClr val="C00000"/>
                </a:solidFill>
              </a:rPr>
              <a:t>37 % </a:t>
            </a:r>
            <a:r>
              <a:rPr lang="en-US" sz="2200" dirty="0"/>
              <a:t>of </a:t>
            </a:r>
            <a:r>
              <a:rPr lang="en-US" sz="2200" dirty="0" smtClean="0"/>
              <a:t>patients were taking </a:t>
            </a:r>
            <a:r>
              <a:rPr lang="en-US" sz="2200" b="1" dirty="0" smtClean="0"/>
              <a:t>&gt;</a:t>
            </a:r>
            <a:r>
              <a:rPr lang="en-US" sz="2200" b="1" dirty="0" smtClean="0">
                <a:latin typeface="Calibri"/>
                <a:cs typeface="Calibri"/>
              </a:rPr>
              <a:t> </a:t>
            </a:r>
            <a:r>
              <a:rPr lang="en-US" sz="2200" b="1" dirty="0" smtClean="0"/>
              <a:t>15 </a:t>
            </a:r>
            <a:r>
              <a:rPr lang="en-US" sz="2200" b="1" dirty="0"/>
              <a:t>mg/week </a:t>
            </a:r>
            <a:r>
              <a:rPr lang="en-US" sz="2200" dirty="0"/>
              <a:t>of oral </a:t>
            </a:r>
            <a:r>
              <a:rPr lang="en-US" sz="2200" dirty="0" smtClean="0"/>
              <a:t>MTX when a </a:t>
            </a:r>
            <a:r>
              <a:rPr lang="en-US" sz="2200" dirty="0"/>
              <a:t>biologic agent was started</a:t>
            </a:r>
            <a:endParaRPr lang="it-IT" sz="2200" dirty="0"/>
          </a:p>
        </p:txBody>
      </p:sp>
      <p:sp>
        <p:nvSpPr>
          <p:cNvPr id="16" name="Rettangolo arrotondato 15"/>
          <p:cNvSpPr/>
          <p:nvPr/>
        </p:nvSpPr>
        <p:spPr>
          <a:xfrm>
            <a:off x="7291006" y="79616"/>
            <a:ext cx="1755827" cy="6850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DOSAGE  &amp; USE OPTIMIZATION</a:t>
            </a:r>
            <a:endParaRPr lang="it-IT" b="1" dirty="0"/>
          </a:p>
        </p:txBody>
      </p:sp>
      <p:sp>
        <p:nvSpPr>
          <p:cNvPr id="12" name="Rettangolo 11"/>
          <p:cNvSpPr/>
          <p:nvPr/>
        </p:nvSpPr>
        <p:spPr>
          <a:xfrm>
            <a:off x="5290708" y="4769276"/>
            <a:ext cx="3697131" cy="1107996"/>
          </a:xfrm>
          <a:prstGeom prst="rect">
            <a:avLst/>
          </a:prstGeom>
          <a:solidFill>
            <a:schemeClr val="bg1"/>
          </a:solidFill>
          <a:ln w="28575">
            <a:solidFill>
              <a:srgbClr val="C00000"/>
            </a:solidFill>
          </a:ln>
        </p:spPr>
        <p:txBody>
          <a:bodyPr wrap="square">
            <a:spAutoFit/>
          </a:bodyPr>
          <a:lstStyle/>
          <a:p>
            <a:pPr algn="just"/>
            <a:r>
              <a:rPr lang="en-US" sz="2200" b="1" dirty="0" smtClean="0">
                <a:solidFill>
                  <a:srgbClr val="C00000"/>
                </a:solidFill>
              </a:rPr>
              <a:t>41 % </a:t>
            </a:r>
            <a:r>
              <a:rPr lang="en-US" sz="2200" dirty="0"/>
              <a:t>of patients </a:t>
            </a:r>
            <a:r>
              <a:rPr lang="en-US" sz="2200" dirty="0" smtClean="0"/>
              <a:t>had </a:t>
            </a:r>
            <a:r>
              <a:rPr lang="en-US" sz="2200" dirty="0"/>
              <a:t>the biologic </a:t>
            </a:r>
            <a:r>
              <a:rPr lang="en-US" sz="2200" dirty="0" smtClean="0"/>
              <a:t>agent started </a:t>
            </a:r>
            <a:r>
              <a:rPr lang="en-US" sz="2200" dirty="0"/>
              <a:t>in the </a:t>
            </a:r>
            <a:r>
              <a:rPr lang="en-US" sz="2200" b="1" dirty="0"/>
              <a:t>first 3 months </a:t>
            </a:r>
            <a:r>
              <a:rPr lang="en-US" sz="2200" dirty="0"/>
              <a:t>of MTX therapy</a:t>
            </a:r>
            <a:endParaRPr lang="it-IT" sz="2200" dirty="0"/>
          </a:p>
        </p:txBody>
      </p:sp>
      <p:sp>
        <p:nvSpPr>
          <p:cNvPr id="3" name="Segnaposto numero diapositiva 2"/>
          <p:cNvSpPr>
            <a:spLocks noGrp="1"/>
          </p:cNvSpPr>
          <p:nvPr>
            <p:ph type="sldNum" sz="quarter" idx="12"/>
          </p:nvPr>
        </p:nvSpPr>
        <p:spPr>
          <a:xfrm>
            <a:off x="6994489" y="6492875"/>
            <a:ext cx="2133600" cy="365125"/>
          </a:xfrm>
        </p:spPr>
        <p:txBody>
          <a:bodyPr/>
          <a:lstStyle/>
          <a:p>
            <a:fld id="{BB9ACCF8-6DB8-403B-91E6-12AF5948842C}" type="slidenum">
              <a:rPr lang="it-IT" smtClean="0"/>
              <a:t>28</a:t>
            </a:fld>
            <a:endParaRPr lang="it-IT"/>
          </a:p>
        </p:txBody>
      </p:sp>
    </p:spTree>
    <p:extLst>
      <p:ext uri="{BB962C8B-B14F-4D97-AF65-F5344CB8AC3E}">
        <p14:creationId xmlns:p14="http://schemas.microsoft.com/office/powerpoint/2010/main" val="2661467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6021" y="3286484"/>
            <a:ext cx="5134309" cy="31668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49" y="0"/>
            <a:ext cx="7448872" cy="185109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960" y="1981200"/>
            <a:ext cx="4695825" cy="23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ttangolo 2"/>
          <p:cNvSpPr/>
          <p:nvPr/>
        </p:nvSpPr>
        <p:spPr>
          <a:xfrm>
            <a:off x="174646" y="2375248"/>
            <a:ext cx="5045426" cy="693712"/>
          </a:xfrm>
          <a:prstGeom prst="rect">
            <a:avLst/>
          </a:prstGeom>
        </p:spPr>
        <p:txBody>
          <a:bodyPr wrap="square">
            <a:spAutoFit/>
          </a:bodyPr>
          <a:lstStyle/>
          <a:p>
            <a:pPr algn="just"/>
            <a:r>
              <a:rPr lang="en-US" sz="2000" dirty="0" err="1" smtClean="0"/>
              <a:t>Multicentre</a:t>
            </a:r>
            <a:r>
              <a:rPr lang="en-US" sz="2000" dirty="0" smtClean="0"/>
              <a:t> survey on </a:t>
            </a:r>
            <a:r>
              <a:rPr lang="en-US" sz="2000" dirty="0"/>
              <a:t>Italian patients with RA on treatment with MTX for at least 12 months</a:t>
            </a:r>
            <a:endParaRPr lang="it-IT" sz="2000" dirty="0"/>
          </a:p>
        </p:txBody>
      </p:sp>
      <p:sp>
        <p:nvSpPr>
          <p:cNvPr id="4" name="Rettangolo 3"/>
          <p:cNvSpPr/>
          <p:nvPr/>
        </p:nvSpPr>
        <p:spPr>
          <a:xfrm>
            <a:off x="5220072" y="2426931"/>
            <a:ext cx="3785820" cy="2585323"/>
          </a:xfrm>
          <a:prstGeom prst="rect">
            <a:avLst/>
          </a:prstGeom>
        </p:spPr>
        <p:txBody>
          <a:bodyPr wrap="square">
            <a:spAutoFit/>
          </a:bodyPr>
          <a:lstStyle/>
          <a:p>
            <a:pPr marL="261938" indent="-261938" algn="just">
              <a:buFont typeface="Wingdings" panose="05000000000000000000" pitchFamily="2" charset="2"/>
              <a:buChar char="§"/>
            </a:pPr>
            <a:r>
              <a:rPr lang="en-US" sz="2200" b="1" dirty="0" smtClean="0">
                <a:solidFill>
                  <a:srgbClr val="C00000"/>
                </a:solidFill>
              </a:rPr>
              <a:t>&lt; 40</a:t>
            </a:r>
            <a:r>
              <a:rPr lang="en-US" sz="2200" b="1" dirty="0">
                <a:solidFill>
                  <a:srgbClr val="C00000"/>
                </a:solidFill>
              </a:rPr>
              <a:t>% </a:t>
            </a:r>
            <a:r>
              <a:rPr lang="en-US" sz="2200" b="1" dirty="0"/>
              <a:t>had started treatment with MTX within 3-6 months from the </a:t>
            </a:r>
            <a:r>
              <a:rPr lang="en-US" sz="2200" b="1" dirty="0" smtClean="0"/>
              <a:t>diagnosis </a:t>
            </a:r>
          </a:p>
          <a:p>
            <a:pPr marL="261938" indent="-261938" algn="just">
              <a:buFont typeface="Wingdings" panose="05000000000000000000" pitchFamily="2" charset="2"/>
              <a:buChar char="§"/>
            </a:pPr>
            <a:endParaRPr lang="en-US" sz="800" b="1" dirty="0">
              <a:solidFill>
                <a:srgbClr val="C00000"/>
              </a:solidFill>
            </a:endParaRPr>
          </a:p>
          <a:p>
            <a:pPr marL="261938" indent="-261938" algn="just">
              <a:buFont typeface="Wingdings" panose="05000000000000000000" pitchFamily="2" charset="2"/>
              <a:buChar char="§"/>
            </a:pPr>
            <a:r>
              <a:rPr lang="en-US" sz="2200" b="1" dirty="0" smtClean="0">
                <a:solidFill>
                  <a:srgbClr val="C00000"/>
                </a:solidFill>
              </a:rPr>
              <a:t>nearly </a:t>
            </a:r>
            <a:r>
              <a:rPr lang="en-US" sz="2200" b="1" dirty="0">
                <a:solidFill>
                  <a:srgbClr val="C00000"/>
                </a:solidFill>
              </a:rPr>
              <a:t>30% of them</a:t>
            </a:r>
            <a:r>
              <a:rPr lang="en-US" sz="2200" dirty="0"/>
              <a:t> </a:t>
            </a:r>
            <a:r>
              <a:rPr lang="en-US" sz="2200" b="1" dirty="0"/>
              <a:t>were prescribed with an initial dose of MTX between </a:t>
            </a:r>
            <a:r>
              <a:rPr lang="en-US" sz="2200" b="1" dirty="0">
                <a:solidFill>
                  <a:srgbClr val="C00000"/>
                </a:solidFill>
              </a:rPr>
              <a:t>12.5</a:t>
            </a:r>
            <a:r>
              <a:rPr lang="en-US" sz="2200" b="1" dirty="0"/>
              <a:t> and </a:t>
            </a:r>
            <a:r>
              <a:rPr lang="en-US" sz="2200" b="1" dirty="0">
                <a:solidFill>
                  <a:srgbClr val="C00000"/>
                </a:solidFill>
              </a:rPr>
              <a:t>15 mg/week</a:t>
            </a:r>
            <a:r>
              <a:rPr lang="en-US" sz="2200" b="1" dirty="0"/>
              <a:t>.</a:t>
            </a:r>
            <a:endParaRPr lang="it-IT" sz="2200" b="1" dirty="0"/>
          </a:p>
        </p:txBody>
      </p:sp>
      <p:sp>
        <p:nvSpPr>
          <p:cNvPr id="6" name="Rettangolo 5"/>
          <p:cNvSpPr/>
          <p:nvPr/>
        </p:nvSpPr>
        <p:spPr>
          <a:xfrm>
            <a:off x="5469535" y="5157192"/>
            <a:ext cx="3534451" cy="1446550"/>
          </a:xfrm>
          <a:prstGeom prst="rect">
            <a:avLst/>
          </a:prstGeom>
          <a:solidFill>
            <a:schemeClr val="accent6">
              <a:lumMod val="40000"/>
              <a:lumOff val="60000"/>
            </a:schemeClr>
          </a:solidFill>
        </p:spPr>
        <p:txBody>
          <a:bodyPr wrap="square">
            <a:spAutoFit/>
          </a:bodyPr>
          <a:lstStyle/>
          <a:p>
            <a:pPr algn="just"/>
            <a:r>
              <a:rPr lang="en-US" sz="2200" b="1" dirty="0" smtClean="0"/>
              <a:t>Suboptimal </a:t>
            </a:r>
            <a:r>
              <a:rPr lang="en-US" sz="2200" b="1" dirty="0"/>
              <a:t>approach in terms of </a:t>
            </a:r>
            <a:r>
              <a:rPr lang="en-US" sz="2200" b="1" dirty="0" smtClean="0"/>
              <a:t>time </a:t>
            </a:r>
            <a:r>
              <a:rPr lang="en-US" sz="2200" b="1" dirty="0"/>
              <a:t>and dosage of </a:t>
            </a:r>
            <a:r>
              <a:rPr lang="en-US" sz="2200" b="1" dirty="0" smtClean="0"/>
              <a:t> MTX in </a:t>
            </a:r>
            <a:r>
              <a:rPr lang="en-US" sz="2200" b="1" dirty="0"/>
              <a:t>the early </a:t>
            </a:r>
            <a:r>
              <a:rPr lang="en-US" sz="2200" b="1" dirty="0" smtClean="0"/>
              <a:t>phases </a:t>
            </a:r>
            <a:r>
              <a:rPr lang="en-US" sz="2200" b="1" dirty="0"/>
              <a:t>of the disease</a:t>
            </a:r>
            <a:endParaRPr lang="it-IT" sz="2200" b="1" dirty="0"/>
          </a:p>
        </p:txBody>
      </p:sp>
      <p:sp>
        <p:nvSpPr>
          <p:cNvPr id="2" name="Segnaposto numero diapositiva 1"/>
          <p:cNvSpPr>
            <a:spLocks noGrp="1"/>
          </p:cNvSpPr>
          <p:nvPr>
            <p:ph type="sldNum" sz="quarter" idx="12"/>
          </p:nvPr>
        </p:nvSpPr>
        <p:spPr>
          <a:xfrm>
            <a:off x="7010400" y="6528643"/>
            <a:ext cx="2133600" cy="365125"/>
          </a:xfrm>
        </p:spPr>
        <p:txBody>
          <a:bodyPr/>
          <a:lstStyle/>
          <a:p>
            <a:fld id="{BB9ACCF8-6DB8-403B-91E6-12AF5948842C}" type="slidenum">
              <a:rPr lang="it-IT" smtClean="0"/>
              <a:t>29</a:t>
            </a:fld>
            <a:endParaRPr lang="it-IT" dirty="0"/>
          </a:p>
        </p:txBody>
      </p:sp>
      <p:sp>
        <p:nvSpPr>
          <p:cNvPr id="5" name="Rettangolo 4"/>
          <p:cNvSpPr/>
          <p:nvPr/>
        </p:nvSpPr>
        <p:spPr>
          <a:xfrm>
            <a:off x="207597" y="1915596"/>
            <a:ext cx="1485278" cy="369332"/>
          </a:xfrm>
          <a:prstGeom prst="rect">
            <a:avLst/>
          </a:prstGeom>
        </p:spPr>
        <p:txBody>
          <a:bodyPr wrap="none">
            <a:spAutoFit/>
          </a:bodyPr>
          <a:lstStyle/>
          <a:p>
            <a:r>
              <a:rPr lang="en-US" b="1" dirty="0" smtClean="0"/>
              <a:t>1336 patients</a:t>
            </a:r>
            <a:endParaRPr lang="it-IT" dirty="0"/>
          </a:p>
        </p:txBody>
      </p:sp>
      <p:sp>
        <p:nvSpPr>
          <p:cNvPr id="10" name="Rettangolo arrotondato 9"/>
          <p:cNvSpPr/>
          <p:nvPr/>
        </p:nvSpPr>
        <p:spPr>
          <a:xfrm>
            <a:off x="7291006" y="79616"/>
            <a:ext cx="1755827" cy="6850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DOSAGE  &amp; USE OPTIMIZATION</a:t>
            </a:r>
            <a:endParaRPr lang="it-IT" b="1" dirty="0"/>
          </a:p>
        </p:txBody>
      </p:sp>
    </p:spTree>
    <p:extLst>
      <p:ext uri="{BB962C8B-B14F-4D97-AF65-F5344CB8AC3E}">
        <p14:creationId xmlns:p14="http://schemas.microsoft.com/office/powerpoint/2010/main" val="28160898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413792"/>
            <a:ext cx="8229600" cy="1143000"/>
          </a:xfrm>
        </p:spPr>
        <p:txBody>
          <a:bodyPr/>
          <a:lstStyle/>
          <a:p>
            <a:r>
              <a:rPr lang="it-IT" dirty="0" err="1" smtClean="0"/>
              <a:t>Outline</a:t>
            </a:r>
            <a:endParaRPr lang="it-IT" dirty="0"/>
          </a:p>
        </p:txBody>
      </p:sp>
      <p:sp>
        <p:nvSpPr>
          <p:cNvPr id="3" name="Segnaposto contenuto 2"/>
          <p:cNvSpPr>
            <a:spLocks noGrp="1"/>
          </p:cNvSpPr>
          <p:nvPr>
            <p:ph idx="1"/>
          </p:nvPr>
        </p:nvSpPr>
        <p:spPr>
          <a:xfrm>
            <a:off x="1619672" y="3184376"/>
            <a:ext cx="6048672" cy="1828800"/>
          </a:xfrm>
        </p:spPr>
        <p:txBody>
          <a:bodyPr>
            <a:normAutofit/>
          </a:bodyPr>
          <a:lstStyle/>
          <a:p>
            <a:r>
              <a:rPr lang="it-IT" b="1" dirty="0" err="1" smtClean="0"/>
              <a:t>What</a:t>
            </a:r>
            <a:r>
              <a:rPr lang="it-IT" b="1" dirty="0" smtClean="0"/>
              <a:t> </a:t>
            </a:r>
            <a:r>
              <a:rPr lang="it-IT" b="1" dirty="0" err="1" smtClean="0"/>
              <a:t>we</a:t>
            </a:r>
            <a:r>
              <a:rPr lang="it-IT" b="1" dirty="0" smtClean="0"/>
              <a:t> </a:t>
            </a:r>
            <a:r>
              <a:rPr lang="it-IT" b="1" dirty="0" err="1" smtClean="0"/>
              <a:t>have</a:t>
            </a:r>
            <a:r>
              <a:rPr lang="it-IT" b="1" dirty="0" smtClean="0"/>
              <a:t> learnt</a:t>
            </a:r>
          </a:p>
          <a:p>
            <a:r>
              <a:rPr lang="it-IT" b="1" dirty="0" err="1" smtClean="0"/>
              <a:t>What</a:t>
            </a:r>
            <a:r>
              <a:rPr lang="it-IT" b="1" dirty="0" smtClean="0"/>
              <a:t> </a:t>
            </a:r>
            <a:r>
              <a:rPr lang="it-IT" b="1" dirty="0" err="1" smtClean="0"/>
              <a:t>we</a:t>
            </a:r>
            <a:r>
              <a:rPr lang="it-IT" b="1" dirty="0" smtClean="0"/>
              <a:t> </a:t>
            </a:r>
            <a:r>
              <a:rPr lang="it-IT" b="1" dirty="0" err="1" smtClean="0"/>
              <a:t>still</a:t>
            </a:r>
            <a:r>
              <a:rPr lang="it-IT" b="1" dirty="0" smtClean="0"/>
              <a:t> </a:t>
            </a:r>
            <a:r>
              <a:rPr lang="it-IT" b="1" dirty="0" err="1" smtClean="0"/>
              <a:t>don’t</a:t>
            </a:r>
            <a:r>
              <a:rPr lang="it-IT" b="1" dirty="0" smtClean="0"/>
              <a:t> </a:t>
            </a:r>
            <a:r>
              <a:rPr lang="it-IT" b="1" dirty="0" err="1" smtClean="0"/>
              <a:t>know</a:t>
            </a:r>
            <a:endParaRPr lang="it-IT" b="1" dirty="0" smtClean="0"/>
          </a:p>
          <a:p>
            <a:r>
              <a:rPr lang="it-IT" b="1" dirty="0" err="1" smtClean="0"/>
              <a:t>Unmet</a:t>
            </a:r>
            <a:r>
              <a:rPr lang="it-IT" b="1" dirty="0" smtClean="0"/>
              <a:t> </a:t>
            </a:r>
            <a:r>
              <a:rPr lang="it-IT" b="1" dirty="0" err="1" smtClean="0"/>
              <a:t>needs</a:t>
            </a:r>
            <a:endParaRPr lang="it-IT" b="1" dirty="0"/>
          </a:p>
        </p:txBody>
      </p:sp>
      <p:sp>
        <p:nvSpPr>
          <p:cNvPr id="4" name="CasellaDiTesto 3"/>
          <p:cNvSpPr txBox="1"/>
          <p:nvPr/>
        </p:nvSpPr>
        <p:spPr>
          <a:xfrm>
            <a:off x="2267744" y="2124145"/>
            <a:ext cx="3400290" cy="584775"/>
          </a:xfrm>
          <a:prstGeom prst="rect">
            <a:avLst/>
          </a:prstGeom>
          <a:noFill/>
        </p:spPr>
        <p:txBody>
          <a:bodyPr wrap="none" rtlCol="0">
            <a:spAutoFit/>
          </a:bodyPr>
          <a:lstStyle/>
          <a:p>
            <a:r>
              <a:rPr lang="it-IT" sz="3200" i="1" dirty="0" err="1" smtClean="0"/>
              <a:t>About</a:t>
            </a:r>
            <a:r>
              <a:rPr lang="it-IT" sz="3200" i="1" dirty="0" smtClean="0"/>
              <a:t> MTX in RA …</a:t>
            </a:r>
            <a:endParaRPr lang="it-IT" sz="3200" i="1" dirty="0"/>
          </a:p>
        </p:txBody>
      </p:sp>
      <p:sp>
        <p:nvSpPr>
          <p:cNvPr id="5" name="Segnaposto numero diapositiva 4"/>
          <p:cNvSpPr>
            <a:spLocks noGrp="1"/>
          </p:cNvSpPr>
          <p:nvPr>
            <p:ph type="sldNum" sz="quarter" idx="12"/>
          </p:nvPr>
        </p:nvSpPr>
        <p:spPr>
          <a:xfrm>
            <a:off x="7000056" y="6492875"/>
            <a:ext cx="2133600" cy="365125"/>
          </a:xfrm>
        </p:spPr>
        <p:txBody>
          <a:bodyPr/>
          <a:lstStyle/>
          <a:p>
            <a:fld id="{BB9ACCF8-6DB8-403B-91E6-12AF5948842C}" type="slidenum">
              <a:rPr lang="it-IT" smtClean="0"/>
              <a:t>3</a:t>
            </a:fld>
            <a:endParaRPr lang="it-IT"/>
          </a:p>
        </p:txBody>
      </p:sp>
    </p:spTree>
    <p:extLst>
      <p:ext uri="{BB962C8B-B14F-4D97-AF65-F5344CB8AC3E}">
        <p14:creationId xmlns:p14="http://schemas.microsoft.com/office/powerpoint/2010/main" val="373921090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87481"/>
          <a:stretch/>
        </p:blipFill>
        <p:spPr bwMode="auto">
          <a:xfrm>
            <a:off x="7759805" y="3566230"/>
            <a:ext cx="1298614"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69920" r="16927"/>
          <a:stretch/>
        </p:blipFill>
        <p:spPr bwMode="auto">
          <a:xfrm>
            <a:off x="6395462" y="3566230"/>
            <a:ext cx="1364343"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32209" r="54476"/>
          <a:stretch/>
        </p:blipFill>
        <p:spPr bwMode="auto">
          <a:xfrm>
            <a:off x="3219918" y="3569543"/>
            <a:ext cx="1381112"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70418"/>
          <a:stretch/>
        </p:blipFill>
        <p:spPr bwMode="auto">
          <a:xfrm>
            <a:off x="153662" y="3569543"/>
            <a:ext cx="3068509"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50291" r="32789"/>
          <a:stretch/>
        </p:blipFill>
        <p:spPr bwMode="auto">
          <a:xfrm>
            <a:off x="4635558" y="3569542"/>
            <a:ext cx="1755103" cy="3171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125895" y="116632"/>
            <a:ext cx="4806145" cy="461665"/>
          </a:xfrm>
          <a:prstGeom prst="rect">
            <a:avLst/>
          </a:prstGeom>
        </p:spPr>
        <p:txBody>
          <a:bodyPr wrap="square">
            <a:spAutoFit/>
          </a:bodyPr>
          <a:lstStyle/>
          <a:p>
            <a:r>
              <a:rPr lang="en-US" sz="2400" b="1" dirty="0" smtClean="0"/>
              <a:t>Is MTX </a:t>
            </a:r>
            <a:r>
              <a:rPr lang="en-US" sz="2400" b="1" dirty="0" err="1" smtClean="0"/>
              <a:t>optimisation</a:t>
            </a:r>
            <a:r>
              <a:rPr lang="en-US" sz="2400" b="1" dirty="0" smtClean="0"/>
              <a:t> better ?</a:t>
            </a:r>
            <a:endParaRPr lang="it-IT" sz="2400" b="1" dirty="0"/>
          </a:p>
        </p:txBody>
      </p:sp>
      <p:sp>
        <p:nvSpPr>
          <p:cNvPr id="10" name="Rettangolo 9"/>
          <p:cNvSpPr/>
          <p:nvPr/>
        </p:nvSpPr>
        <p:spPr>
          <a:xfrm>
            <a:off x="153662" y="4404771"/>
            <a:ext cx="2402114" cy="1800200"/>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3663" y="661754"/>
            <a:ext cx="5511077" cy="13527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Rettangolo 11"/>
          <p:cNvSpPr/>
          <p:nvPr/>
        </p:nvSpPr>
        <p:spPr>
          <a:xfrm>
            <a:off x="5919070" y="859689"/>
            <a:ext cx="3098718" cy="2554545"/>
          </a:xfrm>
          <a:prstGeom prst="rect">
            <a:avLst/>
          </a:prstGeom>
          <a:ln w="38100">
            <a:solidFill>
              <a:schemeClr val="accent1">
                <a:lumMod val="50000"/>
              </a:schemeClr>
            </a:solidFill>
          </a:ln>
        </p:spPr>
        <p:txBody>
          <a:bodyPr wrap="square">
            <a:spAutoFit/>
          </a:bodyPr>
          <a:lstStyle/>
          <a:p>
            <a:pPr algn="ctr"/>
            <a:r>
              <a:rPr lang="en-US" sz="2000" dirty="0"/>
              <a:t>Optimal MTX dose was defined </a:t>
            </a:r>
            <a:r>
              <a:rPr lang="en-US" sz="2000" dirty="0" smtClean="0"/>
              <a:t>as </a:t>
            </a:r>
            <a:r>
              <a:rPr lang="en-US" sz="2000" b="1" dirty="0" smtClean="0"/>
              <a:t>≥ 10 </a:t>
            </a:r>
            <a:r>
              <a:rPr lang="en-US" sz="2000" b="1" dirty="0"/>
              <a:t>mg/week during the first 3 months</a:t>
            </a:r>
            <a:r>
              <a:rPr lang="en-US" sz="2000" dirty="0"/>
              <a:t>, with </a:t>
            </a:r>
            <a:r>
              <a:rPr lang="en-US" sz="2000" b="1" dirty="0" smtClean="0"/>
              <a:t>escalation to ≥ 20 </a:t>
            </a:r>
            <a:r>
              <a:rPr lang="en-US" sz="2000" b="1" dirty="0"/>
              <a:t>mg/week or 0.3 mg/kg/week at 6 </a:t>
            </a:r>
            <a:r>
              <a:rPr lang="en-US" sz="2000" b="1" dirty="0" smtClean="0"/>
              <a:t>months</a:t>
            </a:r>
            <a:r>
              <a:rPr lang="en-US" sz="2000" dirty="0" smtClean="0"/>
              <a:t>   if DAS28 remission is not </a:t>
            </a:r>
            <a:r>
              <a:rPr lang="en-US" sz="2000" dirty="0" smtClean="0"/>
              <a:t>achieved</a:t>
            </a:r>
            <a:endParaRPr lang="it-IT" sz="2000" dirty="0"/>
          </a:p>
        </p:txBody>
      </p:sp>
      <p:sp>
        <p:nvSpPr>
          <p:cNvPr id="13" name="Rettangolo 12"/>
          <p:cNvSpPr/>
          <p:nvPr/>
        </p:nvSpPr>
        <p:spPr>
          <a:xfrm>
            <a:off x="107504" y="2132856"/>
            <a:ext cx="5557236" cy="707886"/>
          </a:xfrm>
          <a:prstGeom prst="rect">
            <a:avLst/>
          </a:prstGeom>
        </p:spPr>
        <p:txBody>
          <a:bodyPr wrap="square">
            <a:spAutoFit/>
          </a:bodyPr>
          <a:lstStyle/>
          <a:p>
            <a:pPr algn="just"/>
            <a:r>
              <a:rPr lang="en-US" sz="2000" dirty="0"/>
              <a:t>813 patients with early arthritis from 14 </a:t>
            </a:r>
            <a:r>
              <a:rPr lang="en-US" sz="2000" dirty="0" smtClean="0"/>
              <a:t>French regional </a:t>
            </a:r>
            <a:r>
              <a:rPr lang="en-US" sz="2000" dirty="0" err="1"/>
              <a:t>centres</a:t>
            </a:r>
            <a:r>
              <a:rPr lang="en-US" sz="2000" dirty="0"/>
              <a:t> were included in the </a:t>
            </a:r>
            <a:r>
              <a:rPr lang="en-US" sz="2000" dirty="0" smtClean="0"/>
              <a:t>ESPOIR </a:t>
            </a:r>
            <a:r>
              <a:rPr lang="it-IT" sz="2000" dirty="0" err="1" smtClean="0"/>
              <a:t>cohort</a:t>
            </a:r>
            <a:endParaRPr lang="it-IT" sz="2000" dirty="0"/>
          </a:p>
        </p:txBody>
      </p:sp>
      <p:pic>
        <p:nvPicPr>
          <p:cNvPr id="14"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9132" y="1860179"/>
            <a:ext cx="1535608" cy="228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Immagine 14"/>
          <p:cNvPicPr>
            <a:picLocks noChangeAspect="1"/>
          </p:cNvPicPr>
          <p:nvPr/>
        </p:nvPicPr>
        <p:blipFill rotWithShape="1">
          <a:blip r:embed="rId6" cstate="print">
            <a:extLst>
              <a:ext uri="{28A0092B-C50C-407E-A947-70E740481C1C}">
                <a14:useLocalDpi xmlns:a14="http://schemas.microsoft.com/office/drawing/2010/main" val="0"/>
              </a:ext>
            </a:extLst>
          </a:blip>
          <a:srcRect t="63728"/>
          <a:stretch/>
        </p:blipFill>
        <p:spPr>
          <a:xfrm>
            <a:off x="125895" y="2911304"/>
            <a:ext cx="3098718" cy="658239"/>
          </a:xfrm>
          <a:prstGeom prst="rect">
            <a:avLst/>
          </a:prstGeom>
        </p:spPr>
      </p:pic>
      <p:sp>
        <p:nvSpPr>
          <p:cNvPr id="16" name="Rettangolo arrotondato 15"/>
          <p:cNvSpPr/>
          <p:nvPr/>
        </p:nvSpPr>
        <p:spPr>
          <a:xfrm>
            <a:off x="7089881" y="126508"/>
            <a:ext cx="1874607"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DOSAGE  &amp; USE OPTIMIZATION</a:t>
            </a:r>
            <a:endParaRPr lang="it-IT" b="1" dirty="0"/>
          </a:p>
        </p:txBody>
      </p:sp>
      <p:sp>
        <p:nvSpPr>
          <p:cNvPr id="7" name="Segnaposto numero diapositiva 6"/>
          <p:cNvSpPr>
            <a:spLocks noGrp="1"/>
          </p:cNvSpPr>
          <p:nvPr>
            <p:ph type="sldNum" sz="quarter" idx="12"/>
          </p:nvPr>
        </p:nvSpPr>
        <p:spPr>
          <a:xfrm>
            <a:off x="6974904" y="6597352"/>
            <a:ext cx="2133600" cy="365125"/>
          </a:xfrm>
        </p:spPr>
        <p:txBody>
          <a:bodyPr/>
          <a:lstStyle/>
          <a:p>
            <a:fld id="{BB9ACCF8-6DB8-403B-91E6-12AF5948842C}" type="slidenum">
              <a:rPr lang="it-IT" smtClean="0"/>
              <a:t>30</a:t>
            </a:fld>
            <a:endParaRPr lang="it-IT"/>
          </a:p>
        </p:txBody>
      </p:sp>
    </p:spTree>
    <p:extLst>
      <p:ext uri="{BB962C8B-B14F-4D97-AF65-F5344CB8AC3E}">
        <p14:creationId xmlns:p14="http://schemas.microsoft.com/office/powerpoint/2010/main" val="281933783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5536" y="1939255"/>
            <a:ext cx="7258050" cy="4010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4146549" y="3342004"/>
            <a:ext cx="4745931" cy="1015663"/>
          </a:xfrm>
          <a:prstGeom prst="rect">
            <a:avLst/>
          </a:prstGeom>
          <a:solidFill>
            <a:schemeClr val="bg1"/>
          </a:solidFill>
          <a:effectLst>
            <a:outerShdw blurRad="50800" dist="38100" dir="2700000" algn="tl" rotWithShape="0">
              <a:prstClr val="black">
                <a:alpha val="40000"/>
              </a:prstClr>
            </a:outerShdw>
          </a:effectLst>
        </p:spPr>
        <p:txBody>
          <a:bodyPr wrap="square">
            <a:spAutoFit/>
          </a:bodyPr>
          <a:lstStyle/>
          <a:p>
            <a:pPr algn="just"/>
            <a:r>
              <a:rPr lang="en-US" sz="2000" b="1" dirty="0"/>
              <a:t>Reasons for discontinuing </a:t>
            </a:r>
            <a:r>
              <a:rPr lang="en-US" sz="2000" b="1" dirty="0" smtClean="0"/>
              <a:t>MTX </a:t>
            </a:r>
            <a:r>
              <a:rPr lang="en-US" sz="2000" dirty="0"/>
              <a:t>in 248 </a:t>
            </a:r>
            <a:r>
              <a:rPr lang="en-US" sz="2000" dirty="0" smtClean="0"/>
              <a:t>RA patients </a:t>
            </a:r>
            <a:r>
              <a:rPr lang="en-US" sz="2000" dirty="0"/>
              <a:t>followed up over 13 years in a North American academic center.</a:t>
            </a:r>
            <a:endParaRPr lang="it-IT" sz="2000" dirty="0"/>
          </a:p>
        </p:txBody>
      </p:sp>
      <p:sp>
        <p:nvSpPr>
          <p:cNvPr id="4" name="Rettangolo 3"/>
          <p:cNvSpPr/>
          <p:nvPr/>
        </p:nvSpPr>
        <p:spPr>
          <a:xfrm>
            <a:off x="4471598" y="2142728"/>
            <a:ext cx="2808312" cy="307777"/>
          </a:xfrm>
          <a:prstGeom prst="rect">
            <a:avLst/>
          </a:prstGeom>
        </p:spPr>
        <p:txBody>
          <a:bodyPr wrap="square">
            <a:spAutoFit/>
          </a:bodyPr>
          <a:lstStyle/>
          <a:p>
            <a:r>
              <a:rPr lang="fi-FI" sz="1400" i="1" dirty="0"/>
              <a:t>Yazici </a:t>
            </a:r>
            <a:r>
              <a:rPr lang="fi-FI" sz="1400" i="1" dirty="0" smtClean="0"/>
              <a:t>Y </a:t>
            </a:r>
            <a:r>
              <a:rPr lang="fi-FI" sz="1400" i="1" dirty="0"/>
              <a:t>et al</a:t>
            </a:r>
            <a:r>
              <a:rPr lang="fi-FI" sz="1400" i="1" dirty="0" smtClean="0"/>
              <a:t>. </a:t>
            </a:r>
            <a:r>
              <a:rPr lang="it-IT" sz="1400" i="1" dirty="0" err="1" smtClean="0"/>
              <a:t>Ann</a:t>
            </a:r>
            <a:r>
              <a:rPr lang="it-IT" sz="1400" i="1" dirty="0" smtClean="0"/>
              <a:t> </a:t>
            </a:r>
            <a:r>
              <a:rPr lang="it-IT" sz="1400" i="1" dirty="0" err="1"/>
              <a:t>Rheum</a:t>
            </a:r>
            <a:r>
              <a:rPr lang="it-IT" sz="1400" i="1" dirty="0"/>
              <a:t> </a:t>
            </a:r>
            <a:r>
              <a:rPr lang="it-IT" sz="1400" i="1" dirty="0" err="1"/>
              <a:t>Dis</a:t>
            </a:r>
            <a:r>
              <a:rPr lang="it-IT" sz="1400" i="1" dirty="0"/>
              <a:t> </a:t>
            </a:r>
            <a:r>
              <a:rPr lang="it-IT" sz="1400" i="1" dirty="0" smtClean="0"/>
              <a:t>2005</a:t>
            </a:r>
            <a:endParaRPr lang="it-IT" sz="1400" i="1" dirty="0"/>
          </a:p>
        </p:txBody>
      </p:sp>
      <p:sp>
        <p:nvSpPr>
          <p:cNvPr id="5" name="Rettangolo arrotondato 4"/>
          <p:cNvSpPr/>
          <p:nvPr/>
        </p:nvSpPr>
        <p:spPr>
          <a:xfrm>
            <a:off x="7266608" y="76047"/>
            <a:ext cx="1721231"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MANAGING INTOLERANCE</a:t>
            </a:r>
            <a:endParaRPr lang="it-IT" b="1" dirty="0"/>
          </a:p>
        </p:txBody>
      </p:sp>
      <p:sp>
        <p:nvSpPr>
          <p:cNvPr id="3" name="Rettangolo arrotondato 2"/>
          <p:cNvSpPr/>
          <p:nvPr/>
        </p:nvSpPr>
        <p:spPr>
          <a:xfrm>
            <a:off x="1281056" y="4934622"/>
            <a:ext cx="1663385" cy="216024"/>
          </a:xfrm>
          <a:prstGeom prst="round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9" name="Titolo 1"/>
          <p:cNvSpPr txBox="1">
            <a:spLocks/>
          </p:cNvSpPr>
          <p:nvPr/>
        </p:nvSpPr>
        <p:spPr>
          <a:xfrm>
            <a:off x="111013" y="59273"/>
            <a:ext cx="7024881" cy="714375"/>
          </a:xfrm>
          <a:prstGeom prst="rect">
            <a:avLst/>
          </a:prstGeom>
          <a:noFill/>
        </p:spPr>
        <p:txBody>
          <a:bodyPr/>
          <a:lstStyle/>
          <a:p>
            <a:pPr fontAlgn="auto">
              <a:spcAft>
                <a:spcPts val="0"/>
              </a:spcAft>
              <a:defRPr/>
            </a:pPr>
            <a:r>
              <a:rPr lang="it-IT" sz="3600" b="1" dirty="0">
                <a:latin typeface="Calibri" pitchFamily="34" charset="0"/>
                <a:ea typeface="+mj-ea"/>
                <a:cs typeface="Calibri" pitchFamily="34" charset="0"/>
              </a:rPr>
              <a:t>MTX </a:t>
            </a:r>
            <a:r>
              <a:rPr lang="it-IT" sz="3600" b="1" dirty="0" err="1">
                <a:latin typeface="Calibri" pitchFamily="34" charset="0"/>
                <a:ea typeface="+mj-ea"/>
                <a:cs typeface="Calibri" pitchFamily="34" charset="0"/>
              </a:rPr>
              <a:t>has</a:t>
            </a:r>
            <a:r>
              <a:rPr lang="it-IT" sz="3600" b="1" dirty="0">
                <a:latin typeface="Calibri" pitchFamily="34" charset="0"/>
                <a:ea typeface="+mj-ea"/>
                <a:cs typeface="Calibri" pitchFamily="34" charset="0"/>
              </a:rPr>
              <a:t> a </a:t>
            </a:r>
            <a:r>
              <a:rPr lang="it-IT" sz="3600" b="1" dirty="0" err="1">
                <a:latin typeface="Calibri" pitchFamily="34" charset="0"/>
                <a:ea typeface="+mj-ea"/>
                <a:cs typeface="Calibri" pitchFamily="34" charset="0"/>
              </a:rPr>
              <a:t>good</a:t>
            </a:r>
            <a:r>
              <a:rPr lang="it-IT" sz="3600" b="1" dirty="0">
                <a:latin typeface="Calibri" pitchFamily="34" charset="0"/>
                <a:ea typeface="+mj-ea"/>
                <a:cs typeface="Calibri" pitchFamily="34" charset="0"/>
              </a:rPr>
              <a:t> </a:t>
            </a:r>
            <a:r>
              <a:rPr lang="it-IT" sz="3600" b="1" dirty="0" err="1">
                <a:latin typeface="Calibri" pitchFamily="34" charset="0"/>
                <a:ea typeface="+mj-ea"/>
                <a:cs typeface="Calibri" pitchFamily="34" charset="0"/>
              </a:rPr>
              <a:t>safety</a:t>
            </a:r>
            <a:r>
              <a:rPr lang="it-IT" sz="3600" b="1" dirty="0">
                <a:latin typeface="Calibri" pitchFamily="34" charset="0"/>
                <a:ea typeface="+mj-ea"/>
                <a:cs typeface="Calibri" pitchFamily="34" charset="0"/>
              </a:rPr>
              <a:t> </a:t>
            </a:r>
            <a:r>
              <a:rPr lang="it-IT" sz="3600" b="1" dirty="0" err="1" smtClean="0">
                <a:latin typeface="Calibri" pitchFamily="34" charset="0"/>
                <a:ea typeface="+mj-ea"/>
                <a:cs typeface="Calibri" pitchFamily="34" charset="0"/>
              </a:rPr>
              <a:t>profile</a:t>
            </a:r>
            <a:r>
              <a:rPr lang="it-IT" sz="3600" b="1" dirty="0" smtClean="0">
                <a:latin typeface="Calibri" pitchFamily="34" charset="0"/>
                <a:ea typeface="+mj-ea"/>
                <a:cs typeface="Calibri" pitchFamily="34" charset="0"/>
              </a:rPr>
              <a:t> … </a:t>
            </a:r>
            <a:r>
              <a:rPr lang="it-IT" sz="3600" b="1" dirty="0" err="1" smtClean="0">
                <a:latin typeface="Calibri" pitchFamily="34" charset="0"/>
                <a:ea typeface="+mj-ea"/>
                <a:cs typeface="Calibri" pitchFamily="34" charset="0"/>
              </a:rPr>
              <a:t>but</a:t>
            </a:r>
            <a:endParaRPr lang="it-IT" sz="3600" b="1" dirty="0">
              <a:latin typeface="Calibri" pitchFamily="34" charset="0"/>
              <a:ea typeface="+mj-ea"/>
              <a:cs typeface="Calibri" pitchFamily="34" charset="0"/>
            </a:endParaRPr>
          </a:p>
        </p:txBody>
      </p:sp>
      <p:sp>
        <p:nvSpPr>
          <p:cNvPr id="10" name="Rettangolo 9"/>
          <p:cNvSpPr/>
          <p:nvPr/>
        </p:nvSpPr>
        <p:spPr>
          <a:xfrm>
            <a:off x="251520" y="725795"/>
            <a:ext cx="8786874" cy="830997"/>
          </a:xfrm>
          <a:prstGeom prst="rect">
            <a:avLst/>
          </a:prstGeom>
          <a:solidFill>
            <a:schemeClr val="bg1"/>
          </a:solidFill>
        </p:spPr>
        <p:txBody>
          <a:bodyPr>
            <a:spAutoFit/>
          </a:bodyPr>
          <a:lstStyle/>
          <a:p>
            <a:pPr algn="just">
              <a:defRPr/>
            </a:pPr>
            <a:r>
              <a:rPr lang="it-IT" sz="2400" b="1" dirty="0" err="1" smtClean="0">
                <a:solidFill>
                  <a:srgbClr val="C00000"/>
                </a:solidFill>
                <a:latin typeface="Calibri" pitchFamily="34" charset="0"/>
                <a:cs typeface="Calibri" pitchFamily="34" charset="0"/>
              </a:rPr>
              <a:t>Relevant</a:t>
            </a:r>
            <a:r>
              <a:rPr lang="it-IT" sz="2400" b="1" dirty="0" smtClean="0">
                <a:solidFill>
                  <a:srgbClr val="C00000"/>
                </a:solidFill>
                <a:latin typeface="Calibri" pitchFamily="34" charset="0"/>
                <a:cs typeface="Calibri" pitchFamily="34" charset="0"/>
              </a:rPr>
              <a:t>  % of </a:t>
            </a:r>
            <a:r>
              <a:rPr lang="it-IT" sz="2400" b="1" dirty="0" err="1" smtClean="0">
                <a:solidFill>
                  <a:srgbClr val="C00000"/>
                </a:solidFill>
                <a:latin typeface="Calibri" pitchFamily="34" charset="0"/>
                <a:cs typeface="Calibri" pitchFamily="34" charset="0"/>
              </a:rPr>
              <a:t>patients</a:t>
            </a:r>
            <a:r>
              <a:rPr lang="it-IT" sz="2400" b="1" dirty="0" smtClean="0">
                <a:solidFill>
                  <a:srgbClr val="C00000"/>
                </a:solidFill>
                <a:latin typeface="Calibri" pitchFamily="34" charset="0"/>
                <a:cs typeface="Calibri" pitchFamily="34" charset="0"/>
              </a:rPr>
              <a:t> </a:t>
            </a:r>
            <a:r>
              <a:rPr lang="it-IT" sz="2400" b="1" dirty="0" err="1" smtClean="0">
                <a:solidFill>
                  <a:srgbClr val="C00000"/>
                </a:solidFill>
                <a:latin typeface="Calibri" pitchFamily="34" charset="0"/>
                <a:cs typeface="Calibri" pitchFamily="34" charset="0"/>
              </a:rPr>
              <a:t>withdraw</a:t>
            </a:r>
            <a:r>
              <a:rPr lang="it-IT" sz="2400" b="1" dirty="0" smtClean="0">
                <a:solidFill>
                  <a:srgbClr val="C00000"/>
                </a:solidFill>
                <a:latin typeface="Calibri" pitchFamily="34" charset="0"/>
                <a:cs typeface="Calibri" pitchFamily="34" charset="0"/>
              </a:rPr>
              <a:t> MTX </a:t>
            </a:r>
            <a:r>
              <a:rPr lang="en-US" sz="2400" b="1" dirty="0" smtClean="0">
                <a:solidFill>
                  <a:srgbClr val="C00000"/>
                </a:solidFill>
                <a:latin typeface="Calibri" pitchFamily="34" charset="0"/>
                <a:cs typeface="Calibri" pitchFamily="34" charset="0"/>
              </a:rPr>
              <a:t>because </a:t>
            </a:r>
            <a:r>
              <a:rPr lang="en-US" sz="2400" b="1" dirty="0">
                <a:solidFill>
                  <a:srgbClr val="C00000"/>
                </a:solidFill>
                <a:latin typeface="Calibri" pitchFamily="34" charset="0"/>
                <a:cs typeface="Calibri" pitchFamily="34" charset="0"/>
              </a:rPr>
              <a:t>of </a:t>
            </a:r>
            <a:r>
              <a:rPr lang="it-IT" sz="2400" b="1" dirty="0" err="1" smtClean="0">
                <a:solidFill>
                  <a:srgbClr val="C00000"/>
                </a:solidFill>
                <a:latin typeface="Calibri" pitchFamily="34" charset="0"/>
                <a:cs typeface="Calibri" pitchFamily="34" charset="0"/>
              </a:rPr>
              <a:t>adverse</a:t>
            </a:r>
            <a:r>
              <a:rPr lang="it-IT" sz="2400" b="1" dirty="0" smtClean="0">
                <a:solidFill>
                  <a:srgbClr val="C00000"/>
                </a:solidFill>
                <a:latin typeface="Calibri" pitchFamily="34" charset="0"/>
                <a:cs typeface="Calibri" pitchFamily="34" charset="0"/>
              </a:rPr>
              <a:t> </a:t>
            </a:r>
            <a:r>
              <a:rPr lang="it-IT" sz="2400" b="1" dirty="0" err="1" smtClean="0">
                <a:solidFill>
                  <a:srgbClr val="C00000"/>
                </a:solidFill>
                <a:latin typeface="Calibri" pitchFamily="34" charset="0"/>
                <a:cs typeface="Calibri" pitchFamily="34" charset="0"/>
              </a:rPr>
              <a:t>events</a:t>
            </a:r>
            <a:endParaRPr lang="it-IT" sz="2400" b="1" dirty="0" smtClean="0">
              <a:solidFill>
                <a:srgbClr val="C00000"/>
              </a:solidFill>
              <a:latin typeface="Calibri" pitchFamily="34" charset="0"/>
              <a:cs typeface="Calibri" pitchFamily="34" charset="0"/>
            </a:endParaRPr>
          </a:p>
          <a:p>
            <a:pPr algn="just">
              <a:defRPr/>
            </a:pPr>
            <a:r>
              <a:rPr lang="it-IT" sz="2400" b="1" dirty="0" smtClean="0">
                <a:solidFill>
                  <a:srgbClr val="C00000"/>
                </a:solidFill>
                <a:latin typeface="Calibri" pitchFamily="34" charset="0"/>
                <a:cs typeface="Calibri" pitchFamily="34" charset="0"/>
              </a:rPr>
              <a:t>(the </a:t>
            </a:r>
            <a:r>
              <a:rPr lang="it-IT" sz="2400" b="1" dirty="0" err="1" smtClean="0">
                <a:solidFill>
                  <a:srgbClr val="C00000"/>
                </a:solidFill>
                <a:latin typeface="Calibri" pitchFamily="34" charset="0"/>
                <a:cs typeface="Calibri" pitchFamily="34" charset="0"/>
              </a:rPr>
              <a:t>most</a:t>
            </a:r>
            <a:r>
              <a:rPr lang="it-IT" sz="2400" b="1" dirty="0" smtClean="0">
                <a:solidFill>
                  <a:srgbClr val="C00000"/>
                </a:solidFill>
                <a:latin typeface="Calibri" pitchFamily="34" charset="0"/>
                <a:cs typeface="Calibri" pitchFamily="34" charset="0"/>
              </a:rPr>
              <a:t> </a:t>
            </a:r>
            <a:r>
              <a:rPr lang="it-IT" sz="2400" b="1" dirty="0" err="1" smtClean="0">
                <a:solidFill>
                  <a:srgbClr val="C00000"/>
                </a:solidFill>
                <a:latin typeface="Calibri" pitchFamily="34" charset="0"/>
                <a:cs typeface="Calibri" pitchFamily="34" charset="0"/>
              </a:rPr>
              <a:t>frequent</a:t>
            </a:r>
            <a:r>
              <a:rPr lang="it-IT" sz="2400" b="1" dirty="0" smtClean="0">
                <a:solidFill>
                  <a:srgbClr val="C00000"/>
                </a:solidFill>
                <a:latin typeface="Calibri" pitchFamily="34" charset="0"/>
                <a:cs typeface="Calibri" pitchFamily="34" charset="0"/>
              </a:rPr>
              <a:t> </a:t>
            </a:r>
            <a:r>
              <a:rPr lang="it-IT" sz="2400" b="1" dirty="0" err="1" smtClean="0">
                <a:solidFill>
                  <a:srgbClr val="C00000"/>
                </a:solidFill>
                <a:latin typeface="Calibri" pitchFamily="34" charset="0"/>
                <a:cs typeface="Calibri" pitchFamily="34" charset="0"/>
              </a:rPr>
              <a:t>being</a:t>
            </a:r>
            <a:r>
              <a:rPr lang="it-IT" sz="2400" b="1" dirty="0" smtClean="0">
                <a:solidFill>
                  <a:srgbClr val="C00000"/>
                </a:solidFill>
                <a:latin typeface="Calibri" pitchFamily="34" charset="0"/>
                <a:cs typeface="Calibri" pitchFamily="34" charset="0"/>
              </a:rPr>
              <a:t> </a:t>
            </a:r>
            <a:r>
              <a:rPr lang="it-IT" sz="2400" b="1" dirty="0" err="1" smtClean="0">
                <a:solidFill>
                  <a:srgbClr val="C00000"/>
                </a:solidFill>
                <a:latin typeface="Calibri" pitchFamily="34" charset="0"/>
                <a:cs typeface="Calibri" pitchFamily="34" charset="0"/>
              </a:rPr>
              <a:t>gastrointestinal</a:t>
            </a:r>
            <a:r>
              <a:rPr lang="it-IT" sz="2400" b="1" dirty="0" smtClean="0">
                <a:solidFill>
                  <a:srgbClr val="C00000"/>
                </a:solidFill>
                <a:latin typeface="Calibri" pitchFamily="34" charset="0"/>
                <a:cs typeface="Calibri" pitchFamily="34" charset="0"/>
              </a:rPr>
              <a:t> : 30.8 %)</a:t>
            </a:r>
            <a:endParaRPr lang="it-IT" sz="2400" b="1" dirty="0">
              <a:solidFill>
                <a:srgbClr val="C00000"/>
              </a:solidFill>
              <a:latin typeface="Calibri" pitchFamily="34" charset="0"/>
              <a:cs typeface="Calibri" pitchFamily="34" charset="0"/>
            </a:endParaRPr>
          </a:p>
        </p:txBody>
      </p:sp>
      <p:sp>
        <p:nvSpPr>
          <p:cNvPr id="6" name="Segnaposto numero diapositiva 5"/>
          <p:cNvSpPr>
            <a:spLocks noGrp="1"/>
          </p:cNvSpPr>
          <p:nvPr>
            <p:ph type="sldNum" sz="quarter" idx="12"/>
          </p:nvPr>
        </p:nvSpPr>
        <p:spPr>
          <a:xfrm>
            <a:off x="7009003" y="6492875"/>
            <a:ext cx="2133600" cy="365125"/>
          </a:xfrm>
        </p:spPr>
        <p:txBody>
          <a:bodyPr/>
          <a:lstStyle/>
          <a:p>
            <a:fld id="{BB9ACCF8-6DB8-403B-91E6-12AF5948842C}" type="slidenum">
              <a:rPr lang="it-IT" smtClean="0"/>
              <a:t>31</a:t>
            </a:fld>
            <a:endParaRPr lang="it-IT"/>
          </a:p>
        </p:txBody>
      </p:sp>
    </p:spTree>
    <p:extLst>
      <p:ext uri="{BB962C8B-B14F-4D97-AF65-F5344CB8AC3E}">
        <p14:creationId xmlns:p14="http://schemas.microsoft.com/office/powerpoint/2010/main" val="164592292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10012" y="4689211"/>
            <a:ext cx="4433996" cy="1785104"/>
          </a:xfrm>
          <a:prstGeom prst="rect">
            <a:avLst/>
          </a:prstGeom>
          <a:solidFill>
            <a:schemeClr val="bg1">
              <a:lumMod val="95000"/>
            </a:schemeClr>
          </a:solidFill>
        </p:spPr>
        <p:txBody>
          <a:bodyPr wrap="square">
            <a:spAutoFit/>
          </a:bodyPr>
          <a:lstStyle/>
          <a:p>
            <a:pPr eaLnBrk="0" hangingPunct="0">
              <a:lnSpc>
                <a:spcPts val="2200"/>
              </a:lnSpc>
              <a:spcBef>
                <a:spcPts val="0"/>
              </a:spcBef>
              <a:defRPr/>
            </a:pPr>
            <a:r>
              <a:rPr lang="it-IT" sz="2000" b="1" kern="0" dirty="0">
                <a:solidFill>
                  <a:srgbClr val="000000"/>
                </a:solidFill>
                <a:latin typeface="Calibri" panose="020F0502020204030204" pitchFamily="34" charset="0"/>
                <a:cs typeface="+mn-cs"/>
              </a:rPr>
              <a:t>Baseline </a:t>
            </a:r>
            <a:r>
              <a:rPr lang="it-IT" sz="2000" b="1" kern="0" dirty="0" err="1">
                <a:solidFill>
                  <a:srgbClr val="000000"/>
                </a:solidFill>
                <a:latin typeface="Calibri" panose="020F0502020204030204" pitchFamily="34" charset="0"/>
                <a:cs typeface="+mn-cs"/>
              </a:rPr>
              <a:t>risk</a:t>
            </a:r>
            <a:r>
              <a:rPr lang="it-IT" sz="2000" b="1" kern="0" dirty="0">
                <a:solidFill>
                  <a:srgbClr val="000000"/>
                </a:solidFill>
                <a:latin typeface="Calibri" panose="020F0502020204030204" pitchFamily="34" charset="0"/>
                <a:cs typeface="+mn-cs"/>
              </a:rPr>
              <a:t> </a:t>
            </a:r>
            <a:r>
              <a:rPr lang="it-IT" sz="2000" b="1" kern="0" dirty="0" err="1">
                <a:solidFill>
                  <a:srgbClr val="000000"/>
                </a:solidFill>
                <a:latin typeface="Calibri" panose="020F0502020204030204" pitchFamily="34" charset="0"/>
                <a:cs typeface="+mn-cs"/>
              </a:rPr>
              <a:t>factors</a:t>
            </a:r>
            <a:r>
              <a:rPr lang="it-IT" sz="2000" b="1" kern="0" dirty="0">
                <a:solidFill>
                  <a:srgbClr val="000000"/>
                </a:solidFill>
                <a:latin typeface="Calibri" panose="020F0502020204030204" pitchFamily="34" charset="0"/>
                <a:cs typeface="+mn-cs"/>
              </a:rPr>
              <a:t> for </a:t>
            </a:r>
            <a:r>
              <a:rPr lang="it-IT" sz="2000" b="1" kern="0" dirty="0" err="1">
                <a:solidFill>
                  <a:srgbClr val="000000"/>
                </a:solidFill>
                <a:latin typeface="Calibri" panose="020F0502020204030204" pitchFamily="34" charset="0"/>
                <a:cs typeface="+mn-cs"/>
              </a:rPr>
              <a:t>elevated</a:t>
            </a:r>
            <a:r>
              <a:rPr lang="it-IT" sz="2000" b="1" kern="0" dirty="0">
                <a:solidFill>
                  <a:srgbClr val="000000"/>
                </a:solidFill>
                <a:latin typeface="Calibri" panose="020F0502020204030204" pitchFamily="34" charset="0"/>
                <a:cs typeface="+mn-cs"/>
              </a:rPr>
              <a:t> </a:t>
            </a:r>
            <a:r>
              <a:rPr lang="it-IT" sz="2000" b="1" kern="0" dirty="0" smtClean="0">
                <a:solidFill>
                  <a:srgbClr val="000000"/>
                </a:solidFill>
                <a:latin typeface="Calibri" panose="020F0502020204030204" pitchFamily="34" charset="0"/>
                <a:cs typeface="+mn-cs"/>
              </a:rPr>
              <a:t>LFT</a:t>
            </a:r>
            <a:endParaRPr lang="it-IT" sz="2000" b="0" kern="0" dirty="0">
              <a:solidFill>
                <a:srgbClr val="000000"/>
              </a:solidFill>
              <a:latin typeface="Calibri" panose="020F0502020204030204" pitchFamily="34" charset="0"/>
              <a:cs typeface="+mn-cs"/>
            </a:endParaRPr>
          </a:p>
          <a:p>
            <a:pPr marL="342900" indent="-342900" eaLnBrk="0" hangingPunct="0">
              <a:lnSpc>
                <a:spcPts val="2200"/>
              </a:lnSpc>
              <a:spcBef>
                <a:spcPts val="0"/>
              </a:spcBef>
              <a:buFont typeface="Wingdings" panose="05000000000000000000" pitchFamily="2" charset="2"/>
              <a:buChar char="§"/>
              <a:defRPr/>
            </a:pPr>
            <a:r>
              <a:rPr lang="it-IT" sz="2000" kern="0" dirty="0" err="1">
                <a:solidFill>
                  <a:srgbClr val="000000"/>
                </a:solidFill>
                <a:latin typeface="Calibri" panose="020F0502020204030204" pitchFamily="34" charset="0"/>
                <a:cs typeface="+mn-cs"/>
              </a:rPr>
              <a:t>Obesity</a:t>
            </a:r>
            <a:r>
              <a:rPr lang="it-IT" sz="2000" kern="0" dirty="0">
                <a:solidFill>
                  <a:srgbClr val="000000"/>
                </a:solidFill>
                <a:latin typeface="Calibri" panose="020F0502020204030204" pitchFamily="34" charset="0"/>
                <a:cs typeface="+mn-cs"/>
              </a:rPr>
              <a:t> (BMI &gt; 30)</a:t>
            </a:r>
          </a:p>
          <a:p>
            <a:pPr marL="342900" indent="-342900" eaLnBrk="0" hangingPunct="0">
              <a:lnSpc>
                <a:spcPts val="2200"/>
              </a:lnSpc>
              <a:spcBef>
                <a:spcPts val="0"/>
              </a:spcBef>
              <a:buFont typeface="Wingdings" panose="05000000000000000000" pitchFamily="2" charset="2"/>
              <a:buChar char="§"/>
              <a:defRPr/>
            </a:pPr>
            <a:r>
              <a:rPr lang="it-IT" sz="2000" kern="0" dirty="0" err="1">
                <a:solidFill>
                  <a:srgbClr val="000000"/>
                </a:solidFill>
                <a:latin typeface="Calibri" panose="020F0502020204030204" pitchFamily="34" charset="0"/>
                <a:cs typeface="+mn-cs"/>
              </a:rPr>
              <a:t>Untreated</a:t>
            </a:r>
            <a:r>
              <a:rPr lang="it-IT" sz="2000" kern="0" dirty="0">
                <a:solidFill>
                  <a:srgbClr val="000000"/>
                </a:solidFill>
                <a:latin typeface="Calibri" panose="020F0502020204030204" pitchFamily="34" charset="0"/>
                <a:cs typeface="+mn-cs"/>
              </a:rPr>
              <a:t> high </a:t>
            </a:r>
            <a:r>
              <a:rPr lang="it-IT" sz="2000" kern="0" dirty="0" err="1">
                <a:solidFill>
                  <a:srgbClr val="000000"/>
                </a:solidFill>
                <a:latin typeface="Calibri" panose="020F0502020204030204" pitchFamily="34" charset="0"/>
                <a:cs typeface="+mn-cs"/>
              </a:rPr>
              <a:t>cholesterol</a:t>
            </a:r>
            <a:endParaRPr lang="it-IT" sz="2000" kern="0" dirty="0">
              <a:solidFill>
                <a:srgbClr val="000000"/>
              </a:solidFill>
              <a:latin typeface="Calibri" panose="020F0502020204030204" pitchFamily="34" charset="0"/>
              <a:cs typeface="+mn-cs"/>
            </a:endParaRPr>
          </a:p>
          <a:p>
            <a:pPr marL="342900" indent="-342900" eaLnBrk="0" hangingPunct="0">
              <a:lnSpc>
                <a:spcPts val="2200"/>
              </a:lnSpc>
              <a:spcBef>
                <a:spcPts val="0"/>
              </a:spcBef>
              <a:buFont typeface="Wingdings" panose="05000000000000000000" pitchFamily="2" charset="2"/>
              <a:buChar char="§"/>
              <a:defRPr/>
            </a:pPr>
            <a:r>
              <a:rPr lang="it-IT" sz="2000" b="1" kern="0" dirty="0" err="1">
                <a:solidFill>
                  <a:srgbClr val="C00000"/>
                </a:solidFill>
                <a:latin typeface="Calibri" panose="020F0502020204030204" pitchFamily="34" charset="0"/>
                <a:cs typeface="+mn-cs"/>
              </a:rPr>
              <a:t>Pre</a:t>
            </a:r>
            <a:r>
              <a:rPr lang="it-IT" sz="2000" b="1" kern="0" dirty="0">
                <a:solidFill>
                  <a:srgbClr val="C00000"/>
                </a:solidFill>
                <a:latin typeface="Calibri" panose="020F0502020204030204" pitchFamily="34" charset="0"/>
                <a:cs typeface="+mn-cs"/>
              </a:rPr>
              <a:t>-MTX LFT </a:t>
            </a:r>
            <a:r>
              <a:rPr lang="it-IT" sz="2000" b="1" kern="0" dirty="0" err="1">
                <a:solidFill>
                  <a:srgbClr val="C00000"/>
                </a:solidFill>
                <a:latin typeface="Calibri" panose="020F0502020204030204" pitchFamily="34" charset="0"/>
                <a:cs typeface="+mn-cs"/>
              </a:rPr>
              <a:t>elevation</a:t>
            </a:r>
            <a:endParaRPr lang="it-IT" sz="2000" b="1" kern="0" dirty="0">
              <a:solidFill>
                <a:srgbClr val="C00000"/>
              </a:solidFill>
              <a:latin typeface="Calibri" panose="020F0502020204030204" pitchFamily="34" charset="0"/>
              <a:cs typeface="+mn-cs"/>
            </a:endParaRPr>
          </a:p>
          <a:p>
            <a:pPr marL="342900" indent="-342900" eaLnBrk="0" hangingPunct="0">
              <a:lnSpc>
                <a:spcPts val="2200"/>
              </a:lnSpc>
              <a:spcBef>
                <a:spcPts val="0"/>
              </a:spcBef>
              <a:buFont typeface="Wingdings" panose="05000000000000000000" pitchFamily="2" charset="2"/>
              <a:buChar char="§"/>
              <a:defRPr/>
            </a:pPr>
            <a:r>
              <a:rPr lang="it-IT" sz="2000" kern="0" dirty="0">
                <a:solidFill>
                  <a:srgbClr val="000000"/>
                </a:solidFill>
                <a:latin typeface="Calibri" panose="020F0502020204030204" pitchFamily="34" charset="0"/>
                <a:cs typeface="+mn-cs"/>
              </a:rPr>
              <a:t>Use of </a:t>
            </a:r>
            <a:r>
              <a:rPr lang="it-IT" sz="2000" kern="0" dirty="0" err="1">
                <a:solidFill>
                  <a:srgbClr val="000000"/>
                </a:solidFill>
                <a:latin typeface="Calibri" panose="020F0502020204030204" pitchFamily="34" charset="0"/>
                <a:cs typeface="+mn-cs"/>
              </a:rPr>
              <a:t>biologic</a:t>
            </a:r>
            <a:r>
              <a:rPr lang="it-IT" sz="2000" kern="0" dirty="0">
                <a:solidFill>
                  <a:srgbClr val="000000"/>
                </a:solidFill>
                <a:latin typeface="Calibri" panose="020F0502020204030204" pitchFamily="34" charset="0"/>
                <a:cs typeface="+mn-cs"/>
              </a:rPr>
              <a:t> agents</a:t>
            </a:r>
          </a:p>
          <a:p>
            <a:pPr marL="342900" indent="-342900" eaLnBrk="0" hangingPunct="0">
              <a:lnSpc>
                <a:spcPts val="2200"/>
              </a:lnSpc>
              <a:spcBef>
                <a:spcPts val="0"/>
              </a:spcBef>
              <a:buFont typeface="Wingdings" panose="05000000000000000000" pitchFamily="2" charset="2"/>
              <a:buChar char="§"/>
              <a:defRPr/>
            </a:pPr>
            <a:r>
              <a:rPr lang="it-IT" sz="2000" kern="0" dirty="0" err="1">
                <a:solidFill>
                  <a:srgbClr val="000000"/>
                </a:solidFill>
                <a:latin typeface="Calibri" panose="020F0502020204030204" pitchFamily="34" charset="0"/>
                <a:cs typeface="+mn-cs"/>
              </a:rPr>
              <a:t>Lack</a:t>
            </a:r>
            <a:r>
              <a:rPr lang="it-IT" sz="2000" kern="0" dirty="0">
                <a:solidFill>
                  <a:srgbClr val="000000"/>
                </a:solidFill>
                <a:latin typeface="Calibri" panose="020F0502020204030204" pitchFamily="34" charset="0"/>
                <a:cs typeface="+mn-cs"/>
              </a:rPr>
              <a:t> of </a:t>
            </a:r>
            <a:r>
              <a:rPr lang="it-IT" sz="2000" kern="0" dirty="0" err="1">
                <a:solidFill>
                  <a:srgbClr val="000000"/>
                </a:solidFill>
                <a:latin typeface="Calibri" panose="020F0502020204030204" pitchFamily="34" charset="0"/>
                <a:cs typeface="+mn-cs"/>
              </a:rPr>
              <a:t>folic</a:t>
            </a:r>
            <a:r>
              <a:rPr lang="it-IT" sz="2000" kern="0" dirty="0">
                <a:solidFill>
                  <a:srgbClr val="000000"/>
                </a:solidFill>
                <a:latin typeface="Calibri" panose="020F0502020204030204" pitchFamily="34" charset="0"/>
                <a:cs typeface="+mn-cs"/>
              </a:rPr>
              <a:t> acid </a:t>
            </a:r>
            <a:r>
              <a:rPr lang="it-IT" sz="2000" kern="0" dirty="0" err="1">
                <a:solidFill>
                  <a:srgbClr val="000000"/>
                </a:solidFill>
                <a:latin typeface="Calibri" panose="020F0502020204030204" pitchFamily="34" charset="0"/>
                <a:cs typeface="+mn-cs"/>
              </a:rPr>
              <a:t>supplementation</a:t>
            </a:r>
            <a:endParaRPr lang="it-IT" sz="2000" kern="0" dirty="0">
              <a:solidFill>
                <a:srgbClr val="000000"/>
              </a:solidFill>
              <a:latin typeface="Calibri" panose="020F0502020204030204" pitchFamily="34" charset="0"/>
              <a:cs typeface="+mn-cs"/>
            </a:endParaRPr>
          </a:p>
        </p:txBody>
      </p:sp>
      <p:sp>
        <p:nvSpPr>
          <p:cNvPr id="3" name="CasellaDiTesto 2"/>
          <p:cNvSpPr txBox="1"/>
          <p:nvPr/>
        </p:nvSpPr>
        <p:spPr>
          <a:xfrm>
            <a:off x="251520" y="44624"/>
            <a:ext cx="8856984" cy="584775"/>
          </a:xfrm>
          <a:prstGeom prst="rect">
            <a:avLst/>
          </a:prstGeom>
          <a:noFill/>
        </p:spPr>
        <p:txBody>
          <a:bodyPr wrap="square" rtlCol="0">
            <a:spAutoFit/>
          </a:bodyPr>
          <a:lstStyle/>
          <a:p>
            <a:r>
              <a:rPr lang="it-IT" sz="3200" b="1" dirty="0" smtClean="0"/>
              <a:t>Can </a:t>
            </a:r>
            <a:r>
              <a:rPr lang="it-IT" sz="3200" b="1" dirty="0" err="1" smtClean="0"/>
              <a:t>we</a:t>
            </a:r>
            <a:r>
              <a:rPr lang="it-IT" sz="3200" b="1" dirty="0" smtClean="0"/>
              <a:t> </a:t>
            </a:r>
            <a:r>
              <a:rPr lang="it-IT" sz="3200" b="1" dirty="0" err="1" smtClean="0"/>
              <a:t>predict</a:t>
            </a:r>
            <a:r>
              <a:rPr lang="it-IT" sz="3200" b="1" dirty="0" smtClean="0"/>
              <a:t> </a:t>
            </a:r>
            <a:r>
              <a:rPr lang="it-IT" sz="3200" b="1" dirty="0" err="1" smtClean="0"/>
              <a:t>toxicity</a:t>
            </a:r>
            <a:r>
              <a:rPr lang="it-IT" sz="3200" b="1" dirty="0" smtClean="0"/>
              <a:t> ?</a:t>
            </a:r>
            <a:endParaRPr lang="it-IT" sz="3200" b="1" dirty="0"/>
          </a:p>
        </p:txBody>
      </p:sp>
      <p:sp>
        <p:nvSpPr>
          <p:cNvPr id="4" name="CasellaDiTesto 3"/>
          <p:cNvSpPr txBox="1"/>
          <p:nvPr/>
        </p:nvSpPr>
        <p:spPr>
          <a:xfrm>
            <a:off x="210012" y="6474315"/>
            <a:ext cx="3046668" cy="307777"/>
          </a:xfrm>
          <a:prstGeom prst="rect">
            <a:avLst/>
          </a:prstGeom>
          <a:noFill/>
        </p:spPr>
        <p:txBody>
          <a:bodyPr wrap="none" rtlCol="0">
            <a:spAutoFit/>
          </a:bodyPr>
          <a:lstStyle/>
          <a:p>
            <a:r>
              <a:rPr lang="it-IT" sz="1400" dirty="0" err="1" smtClean="0"/>
              <a:t>Schmajuk</a:t>
            </a:r>
            <a:r>
              <a:rPr lang="it-IT" sz="1400" dirty="0" smtClean="0"/>
              <a:t> G et al. </a:t>
            </a:r>
            <a:r>
              <a:rPr lang="it-IT" sz="1400" dirty="0" err="1" smtClean="0"/>
              <a:t>Arthritis</a:t>
            </a:r>
            <a:r>
              <a:rPr lang="it-IT" sz="1400" dirty="0" smtClean="0"/>
              <a:t> </a:t>
            </a:r>
            <a:r>
              <a:rPr lang="it-IT" sz="1400" dirty="0" err="1" smtClean="0"/>
              <a:t>Rheum</a:t>
            </a:r>
            <a:r>
              <a:rPr lang="it-IT" sz="1400" dirty="0" smtClean="0"/>
              <a:t> 2014</a:t>
            </a:r>
            <a:endParaRPr lang="it-IT" sz="1400" dirty="0"/>
          </a:p>
        </p:txBody>
      </p:sp>
      <p:sp>
        <p:nvSpPr>
          <p:cNvPr id="5" name="Rettangolo 4"/>
          <p:cNvSpPr/>
          <p:nvPr/>
        </p:nvSpPr>
        <p:spPr>
          <a:xfrm>
            <a:off x="4789683" y="1180986"/>
            <a:ext cx="4318821" cy="3195747"/>
          </a:xfrm>
          <a:prstGeom prst="rect">
            <a:avLst/>
          </a:prstGeom>
          <a:solidFill>
            <a:schemeClr val="bg1">
              <a:lumMod val="85000"/>
            </a:schemeClr>
          </a:solidFill>
        </p:spPr>
        <p:txBody>
          <a:bodyPr wrap="square">
            <a:spAutoFit/>
          </a:bodyPr>
          <a:lstStyle/>
          <a:p>
            <a:pPr>
              <a:lnSpc>
                <a:spcPts val="2200"/>
              </a:lnSpc>
              <a:defRPr/>
            </a:pPr>
            <a:r>
              <a:rPr lang="en-US" sz="2000" b="1" dirty="0">
                <a:latin typeface="Calibri" panose="020F0502020204030204" pitchFamily="34" charset="0"/>
                <a:cs typeface="Arial" pitchFamily="34" charset="0"/>
              </a:rPr>
              <a:t>Risk Factors (OR adjusted) </a:t>
            </a:r>
          </a:p>
          <a:p>
            <a:pPr marL="342900" indent="-342900">
              <a:lnSpc>
                <a:spcPts val="2200"/>
              </a:lnSpc>
              <a:buFont typeface="Wingdings" panose="05000000000000000000" pitchFamily="2" charset="2"/>
              <a:buChar char="§"/>
              <a:defRPr/>
            </a:pPr>
            <a:r>
              <a:rPr lang="en-US" sz="2000" dirty="0" smtClean="0">
                <a:latin typeface="Calibri" panose="020F0502020204030204" pitchFamily="34" charset="0"/>
                <a:cs typeface="Arial" pitchFamily="34" charset="0"/>
              </a:rPr>
              <a:t>Higher </a:t>
            </a:r>
            <a:r>
              <a:rPr lang="en-US" sz="2000" dirty="0">
                <a:latin typeface="Calibri" panose="020F0502020204030204" pitchFamily="34" charset="0"/>
                <a:cs typeface="Arial" pitchFamily="34" charset="0"/>
              </a:rPr>
              <a:t>doses of MTX (1.3)</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Preexisting lung disease (1.2)</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CVD (1.2)</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Disease duration (0.7)</a:t>
            </a:r>
          </a:p>
          <a:p>
            <a:pPr marL="350838" lvl="1" indent="-342900">
              <a:lnSpc>
                <a:spcPts val="2200"/>
              </a:lnSpc>
              <a:buFont typeface="Wingdings" panose="05000000000000000000" pitchFamily="2" charset="2"/>
              <a:buChar char="§"/>
              <a:defRPr/>
            </a:pPr>
            <a:r>
              <a:rPr lang="en-US" sz="2000" b="1" dirty="0">
                <a:solidFill>
                  <a:srgbClr val="C00000"/>
                </a:solidFill>
                <a:latin typeface="Calibri" panose="020F0502020204030204" pitchFamily="34" charset="0"/>
                <a:cs typeface="Arial" pitchFamily="34" charset="0"/>
              </a:rPr>
              <a:t>Diabetes mellitus (14.8)</a:t>
            </a:r>
          </a:p>
          <a:p>
            <a:pPr marL="350838" lvl="1" indent="-342900">
              <a:lnSpc>
                <a:spcPts val="2200"/>
              </a:lnSpc>
              <a:buFont typeface="Wingdings" panose="05000000000000000000" pitchFamily="2" charset="2"/>
              <a:buChar char="§"/>
              <a:defRPr/>
            </a:pPr>
            <a:r>
              <a:rPr lang="en-US" sz="2000" b="1" dirty="0" err="1">
                <a:solidFill>
                  <a:srgbClr val="C00000"/>
                </a:solidFill>
                <a:latin typeface="Calibri" panose="020F0502020204030204" pitchFamily="34" charset="0"/>
                <a:cs typeface="Arial" pitchFamily="34" charset="0"/>
              </a:rPr>
              <a:t>Hypoalbuminemia</a:t>
            </a:r>
            <a:r>
              <a:rPr lang="en-US" sz="2000" b="1" dirty="0">
                <a:solidFill>
                  <a:srgbClr val="C00000"/>
                </a:solidFill>
                <a:latin typeface="Calibri" panose="020F0502020204030204" pitchFamily="34" charset="0"/>
                <a:cs typeface="Arial" pitchFamily="34" charset="0"/>
              </a:rPr>
              <a:t> (12.2)</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Previous use of DMARDs</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Extra-articular features (1.8 - 4.1)</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Older age (5.1)</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Decreased </a:t>
            </a:r>
            <a:r>
              <a:rPr lang="en-US" sz="2000" dirty="0" smtClean="0">
                <a:latin typeface="Calibri" panose="020F0502020204030204" pitchFamily="34" charset="0"/>
                <a:cs typeface="Arial" pitchFamily="34" charset="0"/>
              </a:rPr>
              <a:t>clearance</a:t>
            </a:r>
            <a:endParaRPr lang="en-US" sz="2000" dirty="0">
              <a:latin typeface="Calibri" panose="020F0502020204030204" pitchFamily="34" charset="0"/>
              <a:cs typeface="Arial" pitchFamily="34" charset="0"/>
            </a:endParaRPr>
          </a:p>
        </p:txBody>
      </p:sp>
      <p:sp>
        <p:nvSpPr>
          <p:cNvPr id="6" name="CasellaDiTesto 5"/>
          <p:cNvSpPr txBox="1"/>
          <p:nvPr/>
        </p:nvSpPr>
        <p:spPr>
          <a:xfrm>
            <a:off x="4808162" y="4432726"/>
            <a:ext cx="2945550" cy="307777"/>
          </a:xfrm>
          <a:prstGeom prst="rect">
            <a:avLst/>
          </a:prstGeom>
          <a:noFill/>
        </p:spPr>
        <p:txBody>
          <a:bodyPr wrap="none" rtlCol="0">
            <a:spAutoFit/>
          </a:bodyPr>
          <a:lstStyle/>
          <a:p>
            <a:r>
              <a:rPr lang="it-IT" sz="1400" dirty="0" err="1" smtClean="0"/>
              <a:t>Conway</a:t>
            </a:r>
            <a:r>
              <a:rPr lang="it-IT" sz="1400" dirty="0" smtClean="0"/>
              <a:t> R  et al. </a:t>
            </a:r>
            <a:r>
              <a:rPr lang="it-IT" sz="1400" dirty="0" err="1" smtClean="0"/>
              <a:t>Arthritis</a:t>
            </a:r>
            <a:r>
              <a:rPr lang="it-IT" sz="1400" dirty="0" smtClean="0"/>
              <a:t> </a:t>
            </a:r>
            <a:r>
              <a:rPr lang="it-IT" sz="1400" dirty="0" err="1" smtClean="0"/>
              <a:t>Rheum</a:t>
            </a:r>
            <a:r>
              <a:rPr lang="it-IT" sz="1400" dirty="0" smtClean="0"/>
              <a:t> 2014</a:t>
            </a:r>
            <a:endParaRPr lang="it-IT" sz="1400" dirty="0"/>
          </a:p>
        </p:txBody>
      </p:sp>
      <p:sp>
        <p:nvSpPr>
          <p:cNvPr id="8" name="Titolo 1"/>
          <p:cNvSpPr txBox="1">
            <a:spLocks/>
          </p:cNvSpPr>
          <p:nvPr/>
        </p:nvSpPr>
        <p:spPr>
          <a:xfrm>
            <a:off x="4808162" y="656432"/>
            <a:ext cx="4300342" cy="468312"/>
          </a:xfrm>
          <a:prstGeom prst="rect">
            <a:avLst/>
          </a:prstGeom>
          <a:solidFill>
            <a:srgbClr val="022840"/>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altLang="it-IT" sz="2800" b="1" dirty="0" smtClean="0">
                <a:solidFill>
                  <a:schemeClr val="bg1"/>
                </a:solidFill>
                <a:latin typeface="Calibri" pitchFamily="34" charset="0"/>
              </a:rPr>
              <a:t>MTX </a:t>
            </a:r>
            <a:r>
              <a:rPr lang="it-IT" altLang="it-IT" sz="2800" b="1" dirty="0" err="1" smtClean="0">
                <a:solidFill>
                  <a:schemeClr val="bg1"/>
                </a:solidFill>
                <a:latin typeface="Calibri" pitchFamily="34" charset="0"/>
              </a:rPr>
              <a:t>pneumonitis</a:t>
            </a:r>
            <a:endParaRPr lang="it-IT" altLang="it-IT" sz="2800" b="1" dirty="0" smtClean="0">
              <a:solidFill>
                <a:schemeClr val="bg1"/>
              </a:solidFill>
              <a:latin typeface="Calibri" pitchFamily="34" charset="0"/>
            </a:endParaRPr>
          </a:p>
        </p:txBody>
      </p:sp>
      <p:sp>
        <p:nvSpPr>
          <p:cNvPr id="9" name="Titolo 1"/>
          <p:cNvSpPr txBox="1">
            <a:spLocks/>
          </p:cNvSpPr>
          <p:nvPr/>
        </p:nvSpPr>
        <p:spPr>
          <a:xfrm>
            <a:off x="199650" y="4149080"/>
            <a:ext cx="4444358" cy="468312"/>
          </a:xfrm>
          <a:prstGeom prst="rect">
            <a:avLst/>
          </a:prstGeom>
          <a:solidFill>
            <a:srgbClr val="022840"/>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altLang="it-IT" sz="2800" b="1" dirty="0" err="1" smtClean="0">
                <a:solidFill>
                  <a:schemeClr val="bg1"/>
                </a:solidFill>
                <a:latin typeface="Calibri" pitchFamily="34" charset="0"/>
              </a:rPr>
              <a:t>Liver</a:t>
            </a:r>
            <a:r>
              <a:rPr lang="it-IT" altLang="it-IT" sz="2800" b="1" dirty="0" smtClean="0">
                <a:solidFill>
                  <a:schemeClr val="bg1"/>
                </a:solidFill>
                <a:latin typeface="Calibri" pitchFamily="34" charset="0"/>
              </a:rPr>
              <a:t> </a:t>
            </a:r>
            <a:r>
              <a:rPr lang="it-IT" altLang="it-IT" sz="2800" b="1" dirty="0" err="1" smtClean="0">
                <a:solidFill>
                  <a:schemeClr val="bg1"/>
                </a:solidFill>
                <a:latin typeface="Calibri" pitchFamily="34" charset="0"/>
              </a:rPr>
              <a:t>toxicity</a:t>
            </a:r>
            <a:endParaRPr lang="it-IT" altLang="it-IT" sz="2800" b="1" dirty="0" smtClean="0">
              <a:solidFill>
                <a:schemeClr val="bg1"/>
              </a:solidFill>
              <a:latin typeface="Calibri" pitchFamily="34" charset="0"/>
            </a:endParaRPr>
          </a:p>
        </p:txBody>
      </p:sp>
      <p:sp>
        <p:nvSpPr>
          <p:cNvPr id="10" name="Rettangolo 9"/>
          <p:cNvSpPr/>
          <p:nvPr/>
        </p:nvSpPr>
        <p:spPr>
          <a:xfrm>
            <a:off x="251927" y="1192487"/>
            <a:ext cx="4392081" cy="2913618"/>
          </a:xfrm>
          <a:prstGeom prst="rect">
            <a:avLst/>
          </a:prstGeom>
          <a:solidFill>
            <a:schemeClr val="bg1">
              <a:lumMod val="85000"/>
            </a:schemeClr>
          </a:solidFill>
        </p:spPr>
        <p:txBody>
          <a:bodyPr wrap="square">
            <a:spAutoFit/>
          </a:bodyPr>
          <a:lstStyle/>
          <a:p>
            <a:pPr>
              <a:lnSpc>
                <a:spcPts val="2200"/>
              </a:lnSpc>
              <a:defRPr/>
            </a:pPr>
            <a:r>
              <a:rPr lang="en-US" sz="2000" b="1" dirty="0">
                <a:latin typeface="Calibri" panose="020F0502020204030204" pitchFamily="34" charset="0"/>
                <a:cs typeface="Arial" pitchFamily="34" charset="0"/>
              </a:rPr>
              <a:t>Risk Factors</a:t>
            </a:r>
          </a:p>
          <a:p>
            <a:pPr marL="342900" indent="-342900">
              <a:lnSpc>
                <a:spcPts val="2200"/>
              </a:lnSpc>
              <a:buFont typeface="Wingdings" panose="05000000000000000000" pitchFamily="2" charset="2"/>
              <a:buChar char="§"/>
              <a:defRPr/>
            </a:pPr>
            <a:r>
              <a:rPr lang="en-US" sz="2000" b="1" dirty="0" smtClean="0">
                <a:solidFill>
                  <a:srgbClr val="C00000"/>
                </a:solidFill>
                <a:latin typeface="Calibri" panose="020F0502020204030204" pitchFamily="34" charset="0"/>
                <a:cs typeface="Arial" pitchFamily="34" charset="0"/>
              </a:rPr>
              <a:t>Dosing </a:t>
            </a:r>
            <a:r>
              <a:rPr lang="en-US" sz="2000" b="1" dirty="0">
                <a:solidFill>
                  <a:srgbClr val="C00000"/>
                </a:solidFill>
                <a:latin typeface="Calibri" panose="020F0502020204030204" pitchFamily="34" charset="0"/>
                <a:cs typeface="Arial" pitchFamily="34" charset="0"/>
              </a:rPr>
              <a:t>errors</a:t>
            </a:r>
          </a:p>
          <a:p>
            <a:pPr marL="350838" lvl="1" indent="-342900">
              <a:lnSpc>
                <a:spcPts val="2200"/>
              </a:lnSpc>
              <a:buFont typeface="Wingdings" panose="05000000000000000000" pitchFamily="2" charset="2"/>
              <a:buChar char="§"/>
              <a:defRPr/>
            </a:pPr>
            <a:r>
              <a:rPr lang="en-US" sz="2000" b="1" dirty="0">
                <a:solidFill>
                  <a:srgbClr val="C00000"/>
                </a:solidFill>
                <a:latin typeface="Calibri" panose="020F0502020204030204" pitchFamily="34" charset="0"/>
                <a:cs typeface="Arial" pitchFamily="34" charset="0"/>
              </a:rPr>
              <a:t>Renal </a:t>
            </a:r>
            <a:r>
              <a:rPr lang="en-US" sz="2000" b="1" dirty="0" smtClean="0">
                <a:solidFill>
                  <a:srgbClr val="C00000"/>
                </a:solidFill>
                <a:latin typeface="Calibri" panose="020F0502020204030204" pitchFamily="34" charset="0"/>
                <a:cs typeface="Arial" pitchFamily="34" charset="0"/>
              </a:rPr>
              <a:t>insufficiency, Dialysis</a:t>
            </a:r>
            <a:endParaRPr lang="en-US" sz="2000" b="1" dirty="0">
              <a:solidFill>
                <a:srgbClr val="C00000"/>
              </a:solidFill>
              <a:latin typeface="Calibri" panose="020F0502020204030204" pitchFamily="34" charset="0"/>
              <a:cs typeface="Arial" pitchFamily="34" charset="0"/>
            </a:endParaRPr>
          </a:p>
          <a:p>
            <a:pPr marL="350838" lvl="1" indent="-342900">
              <a:lnSpc>
                <a:spcPts val="2200"/>
              </a:lnSpc>
              <a:buFont typeface="Wingdings" panose="05000000000000000000" pitchFamily="2" charset="2"/>
              <a:buChar char="§"/>
              <a:defRPr/>
            </a:pPr>
            <a:r>
              <a:rPr lang="en-US" sz="2000" dirty="0" err="1">
                <a:latin typeface="Calibri" panose="020F0502020204030204" pitchFamily="34" charset="0"/>
                <a:cs typeface="Arial" pitchFamily="34" charset="0"/>
              </a:rPr>
              <a:t>Hypoalbuminemia</a:t>
            </a:r>
            <a:endParaRPr lang="en-US" sz="2000" dirty="0">
              <a:latin typeface="Calibri" panose="020F0502020204030204" pitchFamily="34" charset="0"/>
              <a:cs typeface="Arial" pitchFamily="34" charset="0"/>
            </a:endParaRP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Folate deficiency</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Infection</a:t>
            </a:r>
          </a:p>
          <a:p>
            <a:pPr marL="350838" lvl="1" indent="-342900">
              <a:lnSpc>
                <a:spcPts val="2200"/>
              </a:lnSpc>
              <a:buFont typeface="Wingdings" panose="05000000000000000000" pitchFamily="2" charset="2"/>
              <a:buChar char="§"/>
              <a:defRPr/>
            </a:pPr>
            <a:r>
              <a:rPr lang="en-US" sz="2000" b="1" dirty="0">
                <a:solidFill>
                  <a:srgbClr val="C00000"/>
                </a:solidFill>
                <a:latin typeface="Calibri" panose="020F0502020204030204" pitchFamily="34" charset="0"/>
                <a:cs typeface="Arial" pitchFamily="34" charset="0"/>
              </a:rPr>
              <a:t>TMP/SSA</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High MCV</a:t>
            </a:r>
          </a:p>
          <a:p>
            <a:pPr marL="350838" lvl="1" indent="-342900">
              <a:lnSpc>
                <a:spcPts val="2200"/>
              </a:lnSpc>
              <a:buFont typeface="Wingdings" panose="05000000000000000000" pitchFamily="2" charset="2"/>
              <a:buChar char="§"/>
              <a:defRPr/>
            </a:pPr>
            <a:r>
              <a:rPr lang="en-US" sz="2000" dirty="0">
                <a:latin typeface="Calibri" panose="020F0502020204030204" pitchFamily="34" charset="0"/>
                <a:cs typeface="Arial" pitchFamily="34" charset="0"/>
              </a:rPr>
              <a:t>Older Age (?)</a:t>
            </a:r>
          </a:p>
          <a:p>
            <a:pPr marL="7938" lvl="1">
              <a:lnSpc>
                <a:spcPts val="2200"/>
              </a:lnSpc>
              <a:defRPr/>
            </a:pPr>
            <a:endParaRPr lang="en-US" sz="2000" dirty="0">
              <a:latin typeface="Calibri" panose="020F0502020204030204" pitchFamily="34" charset="0"/>
              <a:cs typeface="Arial" pitchFamily="34" charset="0"/>
            </a:endParaRPr>
          </a:p>
        </p:txBody>
      </p:sp>
      <p:sp>
        <p:nvSpPr>
          <p:cNvPr id="11" name="Titolo 1"/>
          <p:cNvSpPr txBox="1">
            <a:spLocks/>
          </p:cNvSpPr>
          <p:nvPr/>
        </p:nvSpPr>
        <p:spPr>
          <a:xfrm>
            <a:off x="251926" y="656432"/>
            <a:ext cx="4392081" cy="468312"/>
          </a:xfrm>
          <a:prstGeom prst="rect">
            <a:avLst/>
          </a:prstGeom>
          <a:solidFill>
            <a:srgbClr val="022840"/>
          </a:solidFill>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it-IT" altLang="it-IT" sz="2800" b="1" dirty="0" err="1">
                <a:solidFill>
                  <a:schemeClr val="bg1"/>
                </a:solidFill>
                <a:latin typeface="Calibri" pitchFamily="34" charset="0"/>
              </a:rPr>
              <a:t>Hematologic</a:t>
            </a:r>
            <a:r>
              <a:rPr lang="it-IT" altLang="it-IT" sz="2800" b="1" dirty="0">
                <a:solidFill>
                  <a:schemeClr val="bg1"/>
                </a:solidFill>
                <a:latin typeface="Calibri" pitchFamily="34" charset="0"/>
              </a:rPr>
              <a:t> </a:t>
            </a:r>
            <a:r>
              <a:rPr lang="it-IT" altLang="it-IT" sz="2800" b="1" dirty="0" err="1">
                <a:solidFill>
                  <a:schemeClr val="bg1"/>
                </a:solidFill>
                <a:latin typeface="Calibri" pitchFamily="34" charset="0"/>
              </a:rPr>
              <a:t>toxicity</a:t>
            </a:r>
            <a:endParaRPr lang="it-IT" altLang="it-IT" sz="2800" b="1" dirty="0" smtClean="0">
              <a:solidFill>
                <a:schemeClr val="bg1"/>
              </a:solidFill>
              <a:latin typeface="Calibri" pitchFamily="34" charset="0"/>
            </a:endParaRPr>
          </a:p>
        </p:txBody>
      </p:sp>
      <p:sp>
        <p:nvSpPr>
          <p:cNvPr id="12" name="CasellaDiTesto 11"/>
          <p:cNvSpPr txBox="1"/>
          <p:nvPr/>
        </p:nvSpPr>
        <p:spPr>
          <a:xfrm>
            <a:off x="211044" y="3809771"/>
            <a:ext cx="3497048" cy="307777"/>
          </a:xfrm>
          <a:prstGeom prst="rect">
            <a:avLst/>
          </a:prstGeom>
          <a:noFill/>
        </p:spPr>
        <p:txBody>
          <a:bodyPr wrap="none" rtlCol="0">
            <a:spAutoFit/>
          </a:bodyPr>
          <a:lstStyle/>
          <a:p>
            <a:r>
              <a:rPr lang="it-IT" sz="1400" dirty="0" err="1" smtClean="0"/>
              <a:t>Gutierrez-Urena</a:t>
            </a:r>
            <a:r>
              <a:rPr lang="it-IT" sz="1400" dirty="0" smtClean="0"/>
              <a:t> S et al. </a:t>
            </a:r>
            <a:r>
              <a:rPr lang="it-IT" sz="1400" dirty="0" err="1" smtClean="0"/>
              <a:t>Arthritis</a:t>
            </a:r>
            <a:r>
              <a:rPr lang="it-IT" sz="1400" dirty="0" smtClean="0"/>
              <a:t> </a:t>
            </a:r>
            <a:r>
              <a:rPr lang="it-IT" sz="1400" dirty="0" err="1" smtClean="0"/>
              <a:t>Rheum</a:t>
            </a:r>
            <a:r>
              <a:rPr lang="it-IT" sz="1400" dirty="0" smtClean="0"/>
              <a:t> 1996</a:t>
            </a:r>
            <a:endParaRPr lang="it-IT" sz="1400" dirty="0"/>
          </a:p>
        </p:txBody>
      </p:sp>
      <p:sp>
        <p:nvSpPr>
          <p:cNvPr id="7" name="Segnaposto numero diapositiva 6"/>
          <p:cNvSpPr>
            <a:spLocks noGrp="1"/>
          </p:cNvSpPr>
          <p:nvPr>
            <p:ph type="sldNum" sz="quarter" idx="12"/>
          </p:nvPr>
        </p:nvSpPr>
        <p:spPr>
          <a:xfrm>
            <a:off x="6974904" y="6474315"/>
            <a:ext cx="2133600" cy="365125"/>
          </a:xfrm>
        </p:spPr>
        <p:txBody>
          <a:bodyPr/>
          <a:lstStyle/>
          <a:p>
            <a:fld id="{BB9ACCF8-6DB8-403B-91E6-12AF5948842C}" type="slidenum">
              <a:rPr lang="it-IT" smtClean="0"/>
              <a:t>32</a:t>
            </a:fld>
            <a:endParaRPr lang="it-IT"/>
          </a:p>
        </p:txBody>
      </p:sp>
      <p:sp>
        <p:nvSpPr>
          <p:cNvPr id="13" name="CasellaDiTesto 12"/>
          <p:cNvSpPr txBox="1"/>
          <p:nvPr/>
        </p:nvSpPr>
        <p:spPr>
          <a:xfrm>
            <a:off x="4692936" y="4941168"/>
            <a:ext cx="4386778" cy="769441"/>
          </a:xfrm>
          <a:prstGeom prst="rect">
            <a:avLst/>
          </a:prstGeom>
          <a:noFill/>
        </p:spPr>
        <p:txBody>
          <a:bodyPr wrap="square" rtlCol="0">
            <a:spAutoFit/>
          </a:bodyPr>
          <a:lstStyle/>
          <a:p>
            <a:pPr algn="ctr"/>
            <a:r>
              <a:rPr lang="it-IT" sz="2200" b="1" dirty="0" smtClean="0"/>
              <a:t>Up to </a:t>
            </a:r>
            <a:r>
              <a:rPr lang="it-IT" sz="2200" b="1" dirty="0" err="1" smtClean="0"/>
              <a:t>now</a:t>
            </a:r>
            <a:r>
              <a:rPr lang="it-IT" sz="2200" b="1" dirty="0" smtClean="0"/>
              <a:t> </a:t>
            </a:r>
            <a:r>
              <a:rPr lang="it-IT" sz="2200" b="1" dirty="0" err="1" smtClean="0"/>
              <a:t>risk</a:t>
            </a:r>
            <a:r>
              <a:rPr lang="it-IT" sz="2200" b="1" dirty="0" smtClean="0"/>
              <a:t> </a:t>
            </a:r>
            <a:r>
              <a:rPr lang="it-IT" sz="2200" b="1" dirty="0" err="1" smtClean="0"/>
              <a:t>factors</a:t>
            </a:r>
            <a:r>
              <a:rPr lang="it-IT" sz="2200" b="1" dirty="0" smtClean="0"/>
              <a:t> for some </a:t>
            </a:r>
            <a:r>
              <a:rPr lang="it-IT" sz="2200" b="1" dirty="0" err="1" smtClean="0"/>
              <a:t>relevant</a:t>
            </a:r>
            <a:r>
              <a:rPr lang="it-IT" sz="2200" b="1" dirty="0" smtClean="0"/>
              <a:t> </a:t>
            </a:r>
            <a:r>
              <a:rPr lang="it-IT" sz="2200" b="1" dirty="0" err="1" smtClean="0"/>
              <a:t>AEs</a:t>
            </a:r>
            <a:r>
              <a:rPr lang="it-IT" sz="2200" b="1" dirty="0" smtClean="0"/>
              <a:t> </a:t>
            </a:r>
            <a:r>
              <a:rPr lang="it-IT" sz="2200" b="1" dirty="0" err="1" smtClean="0"/>
              <a:t>have</a:t>
            </a:r>
            <a:r>
              <a:rPr lang="it-IT" sz="2200" b="1" dirty="0" smtClean="0"/>
              <a:t> </a:t>
            </a:r>
            <a:r>
              <a:rPr lang="it-IT" sz="2200" b="1" dirty="0" err="1" smtClean="0"/>
              <a:t>been</a:t>
            </a:r>
            <a:r>
              <a:rPr lang="it-IT" sz="2200" b="1" dirty="0" smtClean="0"/>
              <a:t> </a:t>
            </a:r>
            <a:r>
              <a:rPr lang="it-IT" sz="2200" b="1" dirty="0" err="1" smtClean="0"/>
              <a:t>identified</a:t>
            </a:r>
            <a:r>
              <a:rPr lang="it-IT" sz="2200" b="1" dirty="0" smtClean="0"/>
              <a:t> …</a:t>
            </a:r>
          </a:p>
        </p:txBody>
      </p:sp>
      <p:sp>
        <p:nvSpPr>
          <p:cNvPr id="14" name="Rettangolo 13"/>
          <p:cNvSpPr/>
          <p:nvPr/>
        </p:nvSpPr>
        <p:spPr>
          <a:xfrm>
            <a:off x="4716016" y="5805264"/>
            <a:ext cx="4245745" cy="769441"/>
          </a:xfrm>
          <a:prstGeom prst="rect">
            <a:avLst/>
          </a:prstGeom>
        </p:spPr>
        <p:txBody>
          <a:bodyPr wrap="square">
            <a:spAutoFit/>
          </a:bodyPr>
          <a:lstStyle/>
          <a:p>
            <a:pPr lvl="0" algn="ctr"/>
            <a:r>
              <a:rPr lang="it-IT" sz="2200" b="1" dirty="0" smtClean="0">
                <a:solidFill>
                  <a:prstClr val="black"/>
                </a:solidFill>
              </a:rPr>
              <a:t>… </a:t>
            </a:r>
            <a:r>
              <a:rPr lang="it-IT" sz="2200" b="1" dirty="0" err="1">
                <a:solidFill>
                  <a:prstClr val="black"/>
                </a:solidFill>
              </a:rPr>
              <a:t>but</a:t>
            </a:r>
            <a:r>
              <a:rPr lang="it-IT" sz="2200" b="1" dirty="0">
                <a:solidFill>
                  <a:prstClr val="black"/>
                </a:solidFill>
              </a:rPr>
              <a:t> </a:t>
            </a:r>
            <a:r>
              <a:rPr lang="it-IT" sz="2200" b="1" dirty="0" err="1" smtClean="0">
                <a:solidFill>
                  <a:prstClr val="black"/>
                </a:solidFill>
              </a:rPr>
              <a:t>we</a:t>
            </a:r>
            <a:r>
              <a:rPr lang="it-IT" sz="2200" b="1" dirty="0" smtClean="0">
                <a:solidFill>
                  <a:prstClr val="black"/>
                </a:solidFill>
              </a:rPr>
              <a:t> </a:t>
            </a:r>
            <a:r>
              <a:rPr lang="it-IT" sz="2200" b="1" dirty="0" err="1" smtClean="0">
                <a:solidFill>
                  <a:prstClr val="black"/>
                </a:solidFill>
              </a:rPr>
              <a:t>don’t</a:t>
            </a:r>
            <a:r>
              <a:rPr lang="it-IT" sz="2200" b="1" dirty="0" smtClean="0">
                <a:solidFill>
                  <a:prstClr val="black"/>
                </a:solidFill>
              </a:rPr>
              <a:t> </a:t>
            </a:r>
            <a:r>
              <a:rPr lang="it-IT" sz="2200" b="1" dirty="0" err="1" smtClean="0">
                <a:solidFill>
                  <a:prstClr val="black"/>
                </a:solidFill>
              </a:rPr>
              <a:t>have</a:t>
            </a:r>
            <a:r>
              <a:rPr lang="it-IT" sz="2200" b="1" dirty="0" smtClean="0">
                <a:solidFill>
                  <a:prstClr val="black"/>
                </a:solidFill>
              </a:rPr>
              <a:t> </a:t>
            </a:r>
            <a:r>
              <a:rPr lang="it-IT" sz="2200" b="1" dirty="0" err="1" smtClean="0">
                <a:solidFill>
                  <a:prstClr val="black"/>
                </a:solidFill>
              </a:rPr>
              <a:t>reliable</a:t>
            </a:r>
            <a:r>
              <a:rPr lang="it-IT" sz="2200" b="1" dirty="0" smtClean="0">
                <a:solidFill>
                  <a:prstClr val="black"/>
                </a:solidFill>
              </a:rPr>
              <a:t> </a:t>
            </a:r>
            <a:r>
              <a:rPr lang="it-IT" sz="2200" b="1" dirty="0" err="1">
                <a:solidFill>
                  <a:prstClr val="black"/>
                </a:solidFill>
              </a:rPr>
              <a:t>predictors</a:t>
            </a:r>
            <a:r>
              <a:rPr lang="it-IT" sz="2200" b="1" dirty="0">
                <a:solidFill>
                  <a:prstClr val="black"/>
                </a:solidFill>
              </a:rPr>
              <a:t> of </a:t>
            </a:r>
            <a:r>
              <a:rPr lang="it-IT" sz="2200" b="1" dirty="0" err="1" smtClean="0">
                <a:solidFill>
                  <a:prstClr val="black"/>
                </a:solidFill>
              </a:rPr>
              <a:t>toxicity</a:t>
            </a:r>
            <a:r>
              <a:rPr lang="it-IT" sz="2200" b="1" dirty="0" smtClean="0">
                <a:solidFill>
                  <a:prstClr val="black"/>
                </a:solidFill>
              </a:rPr>
              <a:t>, </a:t>
            </a:r>
            <a:r>
              <a:rPr lang="it-IT" sz="2200" b="1" dirty="0" err="1" smtClean="0">
                <a:solidFill>
                  <a:prstClr val="black"/>
                </a:solidFill>
              </a:rPr>
              <a:t>yet</a:t>
            </a:r>
            <a:endParaRPr lang="it-IT" sz="2200" b="1" dirty="0">
              <a:solidFill>
                <a:prstClr val="black"/>
              </a:solidFill>
            </a:endParaRPr>
          </a:p>
        </p:txBody>
      </p:sp>
    </p:spTree>
    <p:extLst>
      <p:ext uri="{BB962C8B-B14F-4D97-AF65-F5344CB8AC3E}">
        <p14:creationId xmlns:p14="http://schemas.microsoft.com/office/powerpoint/2010/main" val="3813811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fade">
                                      <p:cBhvr>
                                        <p:cTn id="34" dur="500"/>
                                        <p:tgtEl>
                                          <p:spTgt spid="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fade">
                                      <p:cBhvr>
                                        <p:cTn id="37" dur="500"/>
                                        <p:tgtEl>
                                          <p:spTgt spid="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p:bldP spid="5" grpId="0" animBg="1"/>
      <p:bldP spid="6" grpId="0"/>
      <p:bldP spid="8" grpId="0" animBg="1"/>
      <p:bldP spid="9" grpId="0" animBg="1"/>
      <p:bldP spid="10" grpId="0" animBg="1"/>
      <p:bldP spid="11" grpId="0" animBg="1"/>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a:spLocks noGrp="1"/>
          </p:cNvSpPr>
          <p:nvPr>
            <p:ph type="title"/>
          </p:nvPr>
        </p:nvSpPr>
        <p:spPr>
          <a:xfrm>
            <a:off x="179389" y="44450"/>
            <a:ext cx="4392612" cy="647700"/>
          </a:xfrm>
          <a:solidFill>
            <a:schemeClr val="accent4">
              <a:lumMod val="20000"/>
              <a:lumOff val="80000"/>
            </a:schemeClr>
          </a:solidFill>
        </p:spPr>
        <p:txBody>
          <a:bodyPr>
            <a:normAutofit fontScale="90000"/>
          </a:bodyPr>
          <a:lstStyle/>
          <a:p>
            <a:pPr algn="l">
              <a:defRPr/>
            </a:pPr>
            <a:r>
              <a:rPr lang="it-IT" b="1" dirty="0" smtClean="0">
                <a:latin typeface="Calibri" panose="020F0502020204030204" pitchFamily="34" charset="0"/>
              </a:rPr>
              <a:t>MTX </a:t>
            </a:r>
            <a:r>
              <a:rPr lang="it-IT" b="1" dirty="0" err="1" smtClean="0">
                <a:latin typeface="Calibri" panose="020F0502020204030204" pitchFamily="34" charset="0"/>
              </a:rPr>
              <a:t>toxicity</a:t>
            </a:r>
            <a:endParaRPr lang="it-IT" b="1" dirty="0">
              <a:latin typeface="Calibri" panose="020F0502020204030204" pitchFamily="34" charset="0"/>
            </a:endParaRPr>
          </a:p>
        </p:txBody>
      </p:sp>
      <p:sp>
        <p:nvSpPr>
          <p:cNvPr id="8" name="CasellaDiTesto 7"/>
          <p:cNvSpPr txBox="1">
            <a:spLocks noChangeArrowheads="1"/>
          </p:cNvSpPr>
          <p:nvPr/>
        </p:nvSpPr>
        <p:spPr bwMode="auto">
          <a:xfrm flipH="1">
            <a:off x="6372224" y="4535249"/>
            <a:ext cx="2663825" cy="2062103"/>
          </a:xfrm>
          <a:prstGeom prst="rect">
            <a:avLst/>
          </a:prstGeom>
          <a:solidFill>
            <a:srgbClr val="DDDDF7"/>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 typeface="Wingdings" pitchFamily="2" charset="2"/>
              <a:buChar char="§"/>
            </a:pPr>
            <a:r>
              <a:rPr lang="en-US" altLang="it-IT" sz="2000" b="1" dirty="0" smtClean="0">
                <a:latin typeface="Calibri" pitchFamily="34" charset="0"/>
              </a:rPr>
              <a:t>Hepatic </a:t>
            </a:r>
            <a:r>
              <a:rPr lang="en-US" altLang="it-IT" sz="2000" b="1" dirty="0" err="1" smtClean="0">
                <a:latin typeface="Calibri" pitchFamily="34" charset="0"/>
              </a:rPr>
              <a:t>fibrogenic</a:t>
            </a:r>
            <a:r>
              <a:rPr lang="en-US" altLang="it-IT" sz="2000" b="1" dirty="0" smtClean="0">
                <a:latin typeface="Calibri" pitchFamily="34" charset="0"/>
              </a:rPr>
              <a:t> effect A2R-mediated</a:t>
            </a:r>
          </a:p>
          <a:p>
            <a:pPr eaLnBrk="1" hangingPunct="1">
              <a:spcBef>
                <a:spcPct val="0"/>
              </a:spcBef>
              <a:buFont typeface="Wingdings" pitchFamily="2" charset="2"/>
              <a:buChar char="§"/>
            </a:pPr>
            <a:endParaRPr lang="en-US" altLang="it-IT" sz="800" b="1" dirty="0">
              <a:latin typeface="Calibri" pitchFamily="34" charset="0"/>
            </a:endParaRPr>
          </a:p>
          <a:p>
            <a:pPr eaLnBrk="1" hangingPunct="1">
              <a:spcBef>
                <a:spcPct val="0"/>
              </a:spcBef>
              <a:buFont typeface="Wingdings" pitchFamily="2" charset="2"/>
              <a:buChar char="§"/>
            </a:pPr>
            <a:r>
              <a:rPr lang="en-US" altLang="it-IT" sz="2000" b="1" dirty="0" smtClean="0">
                <a:latin typeface="Calibri" pitchFamily="34" charset="0"/>
              </a:rPr>
              <a:t>Adenosine - A1R mediated effect on </a:t>
            </a:r>
            <a:r>
              <a:rPr lang="en-US" altLang="it-IT" sz="2000" b="1" dirty="0" err="1" smtClean="0">
                <a:latin typeface="Calibri" pitchFamily="34" charset="0"/>
              </a:rPr>
              <a:t>perifornical</a:t>
            </a:r>
            <a:r>
              <a:rPr lang="en-US" altLang="it-IT" sz="2000" b="1" dirty="0" smtClean="0">
                <a:latin typeface="Calibri" pitchFamily="34" charset="0"/>
              </a:rPr>
              <a:t> </a:t>
            </a:r>
            <a:r>
              <a:rPr lang="en-US" altLang="it-IT" sz="2000" b="1" dirty="0">
                <a:latin typeface="Calibri" pitchFamily="34" charset="0"/>
              </a:rPr>
              <a:t>lateral </a:t>
            </a:r>
            <a:r>
              <a:rPr lang="en-US" altLang="it-IT" sz="2000" b="1" dirty="0" smtClean="0">
                <a:latin typeface="Calibri" pitchFamily="34" charset="0"/>
              </a:rPr>
              <a:t>hypothalamus</a:t>
            </a:r>
            <a:endParaRPr lang="it-IT" altLang="it-IT" sz="2000" b="1" dirty="0">
              <a:latin typeface="Calibri" pitchFamily="34" charset="0"/>
            </a:endParaRPr>
          </a:p>
        </p:txBody>
      </p:sp>
      <p:sp>
        <p:nvSpPr>
          <p:cNvPr id="9" name="Segnaposto contenuto 2"/>
          <p:cNvSpPr txBox="1">
            <a:spLocks/>
          </p:cNvSpPr>
          <p:nvPr/>
        </p:nvSpPr>
        <p:spPr bwMode="auto">
          <a:xfrm>
            <a:off x="323850" y="908050"/>
            <a:ext cx="3960813" cy="2449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buFontTx/>
              <a:buNone/>
            </a:pPr>
            <a:r>
              <a:rPr lang="it-IT" altLang="it-IT" sz="2400" b="1" dirty="0" err="1">
                <a:solidFill>
                  <a:srgbClr val="C00000"/>
                </a:solidFill>
                <a:latin typeface="Calibri" pitchFamily="34" charset="0"/>
              </a:rPr>
              <a:t>Related</a:t>
            </a:r>
            <a:r>
              <a:rPr lang="it-IT" altLang="it-IT" sz="2400" b="1" dirty="0">
                <a:solidFill>
                  <a:srgbClr val="C00000"/>
                </a:solidFill>
                <a:latin typeface="Calibri" pitchFamily="34" charset="0"/>
              </a:rPr>
              <a:t> to folate </a:t>
            </a:r>
            <a:r>
              <a:rPr lang="it-IT" altLang="it-IT" sz="2400" b="1" dirty="0" err="1">
                <a:solidFill>
                  <a:srgbClr val="C00000"/>
                </a:solidFill>
                <a:latin typeface="Calibri" pitchFamily="34" charset="0"/>
              </a:rPr>
              <a:t>antagonism</a:t>
            </a:r>
            <a:r>
              <a:rPr lang="it-IT" altLang="it-IT" sz="2400" b="1" dirty="0">
                <a:solidFill>
                  <a:srgbClr val="C00000"/>
                </a:solidFill>
                <a:latin typeface="Calibri" pitchFamily="34" charset="0"/>
              </a:rPr>
              <a:t> </a:t>
            </a:r>
          </a:p>
          <a:p>
            <a:endParaRPr lang="it-IT" altLang="it-IT" sz="800" b="0" dirty="0">
              <a:latin typeface="Calibri" pitchFamily="34" charset="0"/>
            </a:endParaRPr>
          </a:p>
          <a:p>
            <a:pPr>
              <a:buFont typeface="Wingdings" pitchFamily="2" charset="2"/>
              <a:buChar char="§"/>
            </a:pPr>
            <a:r>
              <a:rPr lang="it-IT" altLang="it-IT" sz="2400" b="0" dirty="0">
                <a:latin typeface="Calibri" pitchFamily="34" charset="0"/>
              </a:rPr>
              <a:t> Anemia, neutropenia</a:t>
            </a:r>
          </a:p>
          <a:p>
            <a:pPr>
              <a:buFont typeface="Wingdings" pitchFamily="2" charset="2"/>
              <a:buChar char="§"/>
            </a:pPr>
            <a:r>
              <a:rPr lang="it-IT" altLang="it-IT" sz="2400" b="0" dirty="0">
                <a:latin typeface="Calibri" pitchFamily="34" charset="0"/>
              </a:rPr>
              <a:t> </a:t>
            </a:r>
            <a:r>
              <a:rPr lang="it-IT" altLang="it-IT" sz="2400" b="0" dirty="0" err="1">
                <a:latin typeface="Calibri" pitchFamily="34" charset="0"/>
              </a:rPr>
              <a:t>Stomatitis</a:t>
            </a:r>
            <a:r>
              <a:rPr lang="it-IT" altLang="it-IT" sz="2400" b="0" dirty="0">
                <a:latin typeface="Calibri" pitchFamily="34" charset="0"/>
              </a:rPr>
              <a:t>, </a:t>
            </a:r>
            <a:r>
              <a:rPr lang="it-IT" altLang="it-IT" sz="2400" b="0" dirty="0" err="1">
                <a:latin typeface="Calibri" pitchFamily="34" charset="0"/>
              </a:rPr>
              <a:t>oral</a:t>
            </a:r>
            <a:r>
              <a:rPr lang="it-IT" altLang="it-IT" sz="2400" b="0" dirty="0">
                <a:latin typeface="Calibri" pitchFamily="34" charset="0"/>
              </a:rPr>
              <a:t> </a:t>
            </a:r>
            <a:r>
              <a:rPr lang="it-IT" altLang="it-IT" sz="2400" b="0" dirty="0" err="1">
                <a:latin typeface="Calibri" pitchFamily="34" charset="0"/>
              </a:rPr>
              <a:t>ulcers</a:t>
            </a:r>
            <a:endParaRPr lang="it-IT" altLang="it-IT" sz="2400" b="0" dirty="0">
              <a:latin typeface="Calibri" pitchFamily="34" charset="0"/>
            </a:endParaRPr>
          </a:p>
          <a:p>
            <a:pPr>
              <a:buFont typeface="Wingdings" pitchFamily="2" charset="2"/>
              <a:buChar char="§"/>
            </a:pPr>
            <a:r>
              <a:rPr lang="it-IT" altLang="it-IT" sz="2400" b="0" dirty="0">
                <a:latin typeface="Calibri" pitchFamily="34" charset="0"/>
              </a:rPr>
              <a:t> </a:t>
            </a:r>
            <a:r>
              <a:rPr lang="it-IT" altLang="it-IT" sz="2400" b="0" dirty="0" err="1">
                <a:latin typeface="Calibri" pitchFamily="34" charset="0"/>
              </a:rPr>
              <a:t>Gastrointestinal</a:t>
            </a:r>
            <a:r>
              <a:rPr lang="it-IT" altLang="it-IT" sz="2400" b="0" dirty="0">
                <a:latin typeface="Calibri" pitchFamily="34" charset="0"/>
              </a:rPr>
              <a:t> </a:t>
            </a:r>
            <a:r>
              <a:rPr lang="it-IT" altLang="it-IT" sz="2400" b="0" dirty="0" err="1">
                <a:latin typeface="Calibri" pitchFamily="34" charset="0"/>
              </a:rPr>
              <a:t>effects</a:t>
            </a:r>
            <a:endParaRPr lang="it-IT" altLang="it-IT" sz="2400" b="0" dirty="0">
              <a:latin typeface="Calibri" pitchFamily="34" charset="0"/>
            </a:endParaRPr>
          </a:p>
          <a:p>
            <a:pPr>
              <a:buFont typeface="Wingdings" pitchFamily="2" charset="2"/>
              <a:buChar char="§"/>
            </a:pPr>
            <a:r>
              <a:rPr lang="it-IT" altLang="it-IT" sz="2400" b="0" dirty="0">
                <a:latin typeface="Calibri" pitchFamily="34" charset="0"/>
              </a:rPr>
              <a:t> </a:t>
            </a:r>
            <a:r>
              <a:rPr lang="it-IT" altLang="it-IT" sz="2400" b="0" dirty="0" err="1">
                <a:latin typeface="Calibri" pitchFamily="34" charset="0"/>
              </a:rPr>
              <a:t>LFTs</a:t>
            </a:r>
            <a:r>
              <a:rPr lang="it-IT" altLang="it-IT" sz="2400" b="0" dirty="0">
                <a:latin typeface="Calibri" pitchFamily="34" charset="0"/>
              </a:rPr>
              <a:t> </a:t>
            </a:r>
            <a:r>
              <a:rPr lang="it-IT" altLang="it-IT" sz="2400" b="0" dirty="0" err="1">
                <a:latin typeface="Calibri" pitchFamily="34" charset="0"/>
              </a:rPr>
              <a:t>elevation</a:t>
            </a:r>
            <a:endParaRPr lang="it-IT" altLang="it-IT" sz="2400" b="0" dirty="0">
              <a:latin typeface="Calibri" pitchFamily="34" charset="0"/>
            </a:endParaRPr>
          </a:p>
          <a:p>
            <a:endParaRPr lang="it-IT" altLang="it-IT" sz="1000" b="0" dirty="0">
              <a:latin typeface="Calibri" pitchFamily="34" charset="0"/>
            </a:endParaRPr>
          </a:p>
        </p:txBody>
      </p:sp>
      <p:grpSp>
        <p:nvGrpSpPr>
          <p:cNvPr id="2" name="Gruppo 1"/>
          <p:cNvGrpSpPr>
            <a:grpSpLocks/>
          </p:cNvGrpSpPr>
          <p:nvPr/>
        </p:nvGrpSpPr>
        <p:grpSpPr bwMode="auto">
          <a:xfrm>
            <a:off x="4716463" y="1139825"/>
            <a:ext cx="4248150" cy="2144713"/>
            <a:chOff x="4716463" y="1139825"/>
            <a:chExt cx="4248150" cy="2144713"/>
          </a:xfrm>
        </p:grpSpPr>
        <p:sp>
          <p:nvSpPr>
            <p:cNvPr id="56327" name="CasellaDiTesto 5"/>
            <p:cNvSpPr txBox="1">
              <a:spLocks noChangeArrowheads="1"/>
            </p:cNvSpPr>
            <p:nvPr/>
          </p:nvSpPr>
          <p:spPr bwMode="auto">
            <a:xfrm>
              <a:off x="6372225" y="1139825"/>
              <a:ext cx="2592388" cy="1014413"/>
            </a:xfrm>
            <a:prstGeom prst="rect">
              <a:avLst/>
            </a:prstGeom>
            <a:solidFill>
              <a:srgbClr val="02284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it-IT" altLang="it-IT" sz="2000" dirty="0" err="1">
                  <a:solidFill>
                    <a:schemeClr val="bg1"/>
                  </a:solidFill>
                  <a:latin typeface="Arial" pitchFamily="34" charset="0"/>
                </a:rPr>
                <a:t>Reversible</a:t>
              </a:r>
              <a:r>
                <a:rPr lang="it-IT" altLang="it-IT" sz="2000" dirty="0">
                  <a:solidFill>
                    <a:schemeClr val="bg1"/>
                  </a:solidFill>
                  <a:latin typeface="Arial" pitchFamily="34" charset="0"/>
                </a:rPr>
                <a:t> </a:t>
              </a:r>
              <a:r>
                <a:rPr lang="it-IT" altLang="it-IT" sz="2000" dirty="0" smtClean="0">
                  <a:solidFill>
                    <a:schemeClr val="bg1"/>
                  </a:solidFill>
                  <a:latin typeface="Arial" pitchFamily="34" charset="0"/>
                </a:rPr>
                <a:t>with </a:t>
              </a:r>
              <a:r>
                <a:rPr lang="it-IT" altLang="it-IT" sz="2000" b="1" dirty="0">
                  <a:solidFill>
                    <a:schemeClr val="bg1"/>
                  </a:solidFill>
                  <a:latin typeface="Arial" pitchFamily="34" charset="0"/>
                </a:rPr>
                <a:t>folate </a:t>
              </a:r>
            </a:p>
            <a:p>
              <a:pPr algn="ctr" eaLnBrk="1" hangingPunct="1">
                <a:spcBef>
                  <a:spcPct val="0"/>
                </a:spcBef>
                <a:buFontTx/>
                <a:buNone/>
              </a:pPr>
              <a:r>
                <a:rPr lang="it-IT" altLang="it-IT" sz="2000" b="1" dirty="0" err="1">
                  <a:solidFill>
                    <a:schemeClr val="bg1"/>
                  </a:solidFill>
                  <a:latin typeface="Arial" pitchFamily="34" charset="0"/>
                </a:rPr>
                <a:t>supplementation</a:t>
              </a:r>
              <a:endParaRPr lang="it-IT" altLang="it-IT" sz="2000" b="1" dirty="0">
                <a:solidFill>
                  <a:schemeClr val="bg1"/>
                </a:solidFill>
                <a:latin typeface="Arial" pitchFamily="34" charset="0"/>
              </a:endParaRPr>
            </a:p>
          </p:txBody>
        </p:sp>
        <p:sp>
          <p:nvSpPr>
            <p:cNvPr id="7" name="Freccia a destra 6"/>
            <p:cNvSpPr/>
            <p:nvPr/>
          </p:nvSpPr>
          <p:spPr>
            <a:xfrm>
              <a:off x="4716463" y="1700213"/>
              <a:ext cx="1368425" cy="1035050"/>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56329" name="Rettangolo 1"/>
            <p:cNvSpPr>
              <a:spLocks noChangeArrowheads="1"/>
            </p:cNvSpPr>
            <p:nvPr/>
          </p:nvSpPr>
          <p:spPr bwMode="auto">
            <a:xfrm>
              <a:off x="6372225" y="2268538"/>
              <a:ext cx="2592388" cy="1016000"/>
            </a:xfrm>
            <a:prstGeom prst="rect">
              <a:avLst/>
            </a:prstGeom>
            <a:solidFill>
              <a:srgbClr val="DDDDF7"/>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en-US" altLang="it-IT" sz="2000" b="1" dirty="0">
                  <a:latin typeface="Calibri" pitchFamily="34" charset="0"/>
                </a:rPr>
                <a:t>Linked to the </a:t>
              </a:r>
            </a:p>
            <a:p>
              <a:pPr algn="ctr" eaLnBrk="1" hangingPunct="1">
                <a:spcBef>
                  <a:spcPct val="0"/>
                </a:spcBef>
                <a:buFontTx/>
                <a:buNone/>
              </a:pPr>
              <a:r>
                <a:rPr lang="en-US" altLang="it-IT" sz="2000" b="1" dirty="0">
                  <a:latin typeface="Calibri" pitchFamily="34" charset="0"/>
                </a:rPr>
                <a:t>anti-proliferative effects of MTX </a:t>
              </a:r>
              <a:endParaRPr lang="it-IT" altLang="it-IT" sz="2000" b="1" dirty="0">
                <a:latin typeface="Calibri" pitchFamily="34" charset="0"/>
              </a:endParaRPr>
            </a:p>
          </p:txBody>
        </p:sp>
      </p:grpSp>
      <p:sp>
        <p:nvSpPr>
          <p:cNvPr id="10" name="Freccia a destra 9"/>
          <p:cNvSpPr/>
          <p:nvPr/>
        </p:nvSpPr>
        <p:spPr bwMode="auto">
          <a:xfrm>
            <a:off x="4572000" y="4755584"/>
            <a:ext cx="1368425" cy="1035050"/>
          </a:xfrm>
          <a:prstGeom prst="rightArrow">
            <a:avLst/>
          </a:prstGeom>
          <a:solidFill>
            <a:schemeClr val="bg1">
              <a:lumMod val="9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a:p>
        </p:txBody>
      </p:sp>
      <p:sp>
        <p:nvSpPr>
          <p:cNvPr id="11" name="Rettangolo arrotondato 10"/>
          <p:cNvSpPr/>
          <p:nvPr/>
        </p:nvSpPr>
        <p:spPr>
          <a:xfrm>
            <a:off x="7266608" y="76047"/>
            <a:ext cx="1721231"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MANAGING INTOLERANCE</a:t>
            </a:r>
            <a:endParaRPr lang="it-IT" b="1" dirty="0"/>
          </a:p>
        </p:txBody>
      </p:sp>
      <p:sp>
        <p:nvSpPr>
          <p:cNvPr id="3" name="Rettangolo 2"/>
          <p:cNvSpPr/>
          <p:nvPr/>
        </p:nvSpPr>
        <p:spPr>
          <a:xfrm>
            <a:off x="308079" y="3501008"/>
            <a:ext cx="7216249" cy="3194721"/>
          </a:xfrm>
          <a:prstGeom prst="rect">
            <a:avLst/>
          </a:prstGeom>
        </p:spPr>
        <p:txBody>
          <a:bodyPr wrap="square">
            <a:spAutoFit/>
          </a:bodyPr>
          <a:lstStyle/>
          <a:p>
            <a:pPr lvl="0">
              <a:spcBef>
                <a:spcPct val="20000"/>
              </a:spcBef>
            </a:pPr>
            <a:r>
              <a:rPr lang="it-IT" altLang="it-IT" sz="2400" b="1" dirty="0" err="1">
                <a:solidFill>
                  <a:srgbClr val="C00000"/>
                </a:solidFill>
                <a:latin typeface="Calibri" pitchFamily="34" charset="0"/>
              </a:rPr>
              <a:t>Unrelated</a:t>
            </a:r>
            <a:r>
              <a:rPr lang="it-IT" altLang="it-IT" sz="2400" b="1" dirty="0">
                <a:solidFill>
                  <a:srgbClr val="C00000"/>
                </a:solidFill>
                <a:latin typeface="Calibri" pitchFamily="34" charset="0"/>
              </a:rPr>
              <a:t> to folate </a:t>
            </a:r>
            <a:r>
              <a:rPr lang="it-IT" altLang="it-IT" sz="2400" b="1" dirty="0" err="1">
                <a:solidFill>
                  <a:srgbClr val="C00000"/>
                </a:solidFill>
                <a:latin typeface="Calibri" pitchFamily="34" charset="0"/>
              </a:rPr>
              <a:t>antagonism</a:t>
            </a:r>
            <a:r>
              <a:rPr lang="it-IT" altLang="it-IT" sz="2400" b="1" dirty="0">
                <a:solidFill>
                  <a:srgbClr val="C00000"/>
                </a:solidFill>
                <a:latin typeface="Calibri" pitchFamily="34" charset="0"/>
              </a:rPr>
              <a:t>  (Adenosine </a:t>
            </a:r>
            <a:r>
              <a:rPr lang="it-IT" altLang="it-IT" sz="2400" b="1" dirty="0" err="1">
                <a:solidFill>
                  <a:srgbClr val="C00000"/>
                </a:solidFill>
                <a:latin typeface="Calibri" pitchFamily="34" charset="0"/>
              </a:rPr>
              <a:t>mediated</a:t>
            </a:r>
            <a:r>
              <a:rPr lang="it-IT" altLang="it-IT" sz="2400" b="1" dirty="0">
                <a:solidFill>
                  <a:srgbClr val="C00000"/>
                </a:solidFill>
                <a:latin typeface="Calibri" pitchFamily="34" charset="0"/>
              </a:rPr>
              <a:t>)</a:t>
            </a:r>
          </a:p>
          <a:p>
            <a:pPr lvl="0">
              <a:spcBef>
                <a:spcPct val="20000"/>
              </a:spcBef>
              <a:buFont typeface="Arial" panose="020B0604020202020204" pitchFamily="34" charset="0"/>
              <a:buChar char="•"/>
            </a:pPr>
            <a:endParaRPr lang="it-IT" altLang="it-IT" sz="800" dirty="0">
              <a:solidFill>
                <a:prstClr val="black"/>
              </a:solidFill>
              <a:latin typeface="Calibri" pitchFamily="34" charset="0"/>
            </a:endParaRPr>
          </a:p>
          <a:p>
            <a:pPr lvl="0">
              <a:spcBef>
                <a:spcPct val="20000"/>
              </a:spcBef>
              <a:buFont typeface="Wingdings" pitchFamily="2" charset="2"/>
              <a:buChar char="§"/>
            </a:pP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Nodulosis</a:t>
            </a:r>
            <a:r>
              <a:rPr lang="it-IT" altLang="it-IT" sz="2400" dirty="0">
                <a:solidFill>
                  <a:prstClr val="black"/>
                </a:solidFill>
                <a:latin typeface="Calibri" pitchFamily="34" charset="0"/>
              </a:rPr>
              <a:t> (A</a:t>
            </a:r>
            <a:r>
              <a:rPr lang="it-IT" altLang="it-IT" sz="2400" baseline="-25000" dirty="0">
                <a:solidFill>
                  <a:prstClr val="black"/>
                </a:solidFill>
                <a:latin typeface="Calibri" pitchFamily="34" charset="0"/>
              </a:rPr>
              <a:t>1</a:t>
            </a:r>
            <a:r>
              <a:rPr lang="it-IT" altLang="it-IT" sz="2400" dirty="0">
                <a:solidFill>
                  <a:prstClr val="black"/>
                </a:solidFill>
                <a:latin typeface="Calibri" pitchFamily="34" charset="0"/>
              </a:rPr>
              <a:t>R)</a:t>
            </a:r>
          </a:p>
          <a:p>
            <a:pPr lvl="0">
              <a:spcBef>
                <a:spcPct val="20000"/>
              </a:spcBef>
              <a:buFont typeface="Wingdings" pitchFamily="2" charset="2"/>
              <a:buChar char="§"/>
            </a:pP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Hepatic</a:t>
            </a: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fibrosis</a:t>
            </a:r>
            <a:r>
              <a:rPr lang="it-IT" altLang="it-IT" sz="2400" dirty="0">
                <a:solidFill>
                  <a:prstClr val="black"/>
                </a:solidFill>
                <a:latin typeface="Calibri" pitchFamily="34" charset="0"/>
              </a:rPr>
              <a:t> (A</a:t>
            </a:r>
            <a:r>
              <a:rPr lang="it-IT" altLang="it-IT" sz="2400" baseline="-25000" dirty="0">
                <a:solidFill>
                  <a:prstClr val="black"/>
                </a:solidFill>
                <a:latin typeface="Calibri" pitchFamily="34" charset="0"/>
              </a:rPr>
              <a:t>2</a:t>
            </a:r>
            <a:r>
              <a:rPr lang="it-IT" altLang="it-IT" sz="2400" dirty="0">
                <a:solidFill>
                  <a:prstClr val="black"/>
                </a:solidFill>
                <a:latin typeface="Calibri" pitchFamily="34" charset="0"/>
              </a:rPr>
              <a:t>AR)</a:t>
            </a:r>
          </a:p>
          <a:p>
            <a:pPr lvl="0">
              <a:spcBef>
                <a:spcPct val="20000"/>
              </a:spcBef>
              <a:buFont typeface="Wingdings" pitchFamily="2" charset="2"/>
              <a:buChar char="§"/>
            </a:pP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Pulmonary</a:t>
            </a: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fibrosis</a:t>
            </a:r>
            <a:endParaRPr lang="it-IT" altLang="it-IT" sz="2400" dirty="0">
              <a:solidFill>
                <a:prstClr val="black"/>
              </a:solidFill>
              <a:latin typeface="Calibri" pitchFamily="34" charset="0"/>
            </a:endParaRPr>
          </a:p>
          <a:p>
            <a:pPr lvl="0">
              <a:spcBef>
                <a:spcPct val="20000"/>
              </a:spcBef>
              <a:buFont typeface="Wingdings" pitchFamily="2" charset="2"/>
              <a:buChar char="§"/>
            </a:pP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Lethargy</a:t>
            </a: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fatigue</a:t>
            </a:r>
            <a:r>
              <a:rPr lang="it-IT" altLang="it-IT" sz="2400" dirty="0">
                <a:solidFill>
                  <a:prstClr val="black"/>
                </a:solidFill>
                <a:latin typeface="Calibri" pitchFamily="34" charset="0"/>
              </a:rPr>
              <a:t> (A</a:t>
            </a:r>
            <a:r>
              <a:rPr lang="it-IT" altLang="it-IT" sz="2400" baseline="-25000" dirty="0">
                <a:solidFill>
                  <a:prstClr val="black"/>
                </a:solidFill>
                <a:latin typeface="Calibri" pitchFamily="34" charset="0"/>
              </a:rPr>
              <a:t>1</a:t>
            </a:r>
            <a:r>
              <a:rPr lang="it-IT" altLang="it-IT" sz="2400" dirty="0">
                <a:solidFill>
                  <a:prstClr val="black"/>
                </a:solidFill>
                <a:latin typeface="Calibri" pitchFamily="34" charset="0"/>
              </a:rPr>
              <a:t>R)</a:t>
            </a:r>
          </a:p>
          <a:p>
            <a:pPr lvl="0">
              <a:spcBef>
                <a:spcPct val="20000"/>
              </a:spcBef>
              <a:buFont typeface="Wingdings" pitchFamily="2" charset="2"/>
              <a:buChar char="§"/>
            </a:pP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Renal</a:t>
            </a:r>
            <a:r>
              <a:rPr lang="it-IT" altLang="it-IT" sz="2400" dirty="0">
                <a:solidFill>
                  <a:prstClr val="black"/>
                </a:solidFill>
                <a:latin typeface="Calibri" pitchFamily="34" charset="0"/>
              </a:rPr>
              <a:t> </a:t>
            </a:r>
            <a:r>
              <a:rPr lang="it-IT" altLang="it-IT" sz="2400" dirty="0" err="1">
                <a:solidFill>
                  <a:prstClr val="black"/>
                </a:solidFill>
                <a:latin typeface="Calibri" pitchFamily="34" charset="0"/>
              </a:rPr>
              <a:t>insufficiency</a:t>
            </a:r>
            <a:r>
              <a:rPr lang="it-IT" altLang="it-IT" sz="2400" dirty="0">
                <a:solidFill>
                  <a:prstClr val="black"/>
                </a:solidFill>
                <a:latin typeface="Calibri" pitchFamily="34" charset="0"/>
              </a:rPr>
              <a:t> (A</a:t>
            </a:r>
            <a:r>
              <a:rPr lang="it-IT" altLang="it-IT" sz="2400" baseline="-25000" dirty="0">
                <a:solidFill>
                  <a:prstClr val="black"/>
                </a:solidFill>
                <a:latin typeface="Calibri" pitchFamily="34" charset="0"/>
              </a:rPr>
              <a:t>1</a:t>
            </a:r>
            <a:r>
              <a:rPr lang="it-IT" altLang="it-IT" sz="2400" dirty="0">
                <a:solidFill>
                  <a:prstClr val="black"/>
                </a:solidFill>
                <a:latin typeface="Calibri" pitchFamily="34" charset="0"/>
              </a:rPr>
              <a:t>R)</a:t>
            </a:r>
          </a:p>
        </p:txBody>
      </p:sp>
      <p:sp>
        <p:nvSpPr>
          <p:cNvPr id="5" name="Segnaposto numero diapositiva 4"/>
          <p:cNvSpPr>
            <a:spLocks noGrp="1"/>
          </p:cNvSpPr>
          <p:nvPr>
            <p:ph type="sldNum" sz="quarter" idx="12"/>
          </p:nvPr>
        </p:nvSpPr>
        <p:spPr>
          <a:xfrm>
            <a:off x="7010400" y="6553810"/>
            <a:ext cx="2133600" cy="365125"/>
          </a:xfrm>
        </p:spPr>
        <p:txBody>
          <a:bodyPr/>
          <a:lstStyle/>
          <a:p>
            <a:fld id="{BB9ACCF8-6DB8-403B-91E6-12AF5948842C}" type="slidenum">
              <a:rPr lang="it-IT" smtClean="0"/>
              <a:t>33</a:t>
            </a:fld>
            <a:endParaRPr lang="it-IT"/>
          </a:p>
        </p:txBody>
      </p:sp>
      <p:sp>
        <p:nvSpPr>
          <p:cNvPr id="13" name="CasellaDiTesto 5"/>
          <p:cNvSpPr txBox="1">
            <a:spLocks noChangeArrowheads="1"/>
          </p:cNvSpPr>
          <p:nvPr/>
        </p:nvSpPr>
        <p:spPr bwMode="auto">
          <a:xfrm>
            <a:off x="6372199" y="4037002"/>
            <a:ext cx="2663849" cy="400110"/>
          </a:xfrm>
          <a:prstGeom prst="rect">
            <a:avLst/>
          </a:prstGeom>
          <a:solidFill>
            <a:srgbClr val="02284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spcBef>
                <a:spcPct val="0"/>
              </a:spcBef>
              <a:buFontTx/>
              <a:buNone/>
            </a:pPr>
            <a:r>
              <a:rPr lang="it-IT" altLang="it-IT" sz="2000" dirty="0" smtClean="0">
                <a:solidFill>
                  <a:schemeClr val="bg1"/>
                </a:solidFill>
                <a:latin typeface="Arial" pitchFamily="34" charset="0"/>
              </a:rPr>
              <a:t>How to </a:t>
            </a:r>
            <a:r>
              <a:rPr lang="it-IT" altLang="it-IT" sz="2000" dirty="0" err="1" smtClean="0">
                <a:solidFill>
                  <a:schemeClr val="bg1"/>
                </a:solidFill>
                <a:latin typeface="Arial" pitchFamily="34" charset="0"/>
              </a:rPr>
              <a:t>manage</a:t>
            </a:r>
            <a:r>
              <a:rPr lang="it-IT" altLang="it-IT" sz="2000" dirty="0" smtClean="0">
                <a:solidFill>
                  <a:schemeClr val="bg1"/>
                </a:solidFill>
                <a:latin typeface="Arial" pitchFamily="34" charset="0"/>
              </a:rPr>
              <a:t> ?</a:t>
            </a:r>
            <a:endParaRPr lang="it-IT" altLang="it-IT" sz="2000" dirty="0">
              <a:solidFill>
                <a:schemeClr val="bg1"/>
              </a:solidFill>
              <a:latin typeface="Arial" pitchFamily="34" charset="0"/>
            </a:endParaRPr>
          </a:p>
        </p:txBody>
      </p:sp>
    </p:spTree>
    <p:extLst>
      <p:ext uri="{BB962C8B-B14F-4D97-AF65-F5344CB8AC3E}">
        <p14:creationId xmlns:p14="http://schemas.microsoft.com/office/powerpoint/2010/main" val="363460495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500"/>
                                        <p:tgtEl>
                                          <p:spTgt spid="8"/>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3" grpId="0"/>
      <p:bldP spid="1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20"/>
          <p:cNvSpPr txBox="1">
            <a:spLocks noChangeArrowheads="1"/>
          </p:cNvSpPr>
          <p:nvPr/>
        </p:nvSpPr>
        <p:spPr bwMode="auto">
          <a:xfrm>
            <a:off x="179512" y="5980874"/>
            <a:ext cx="8763938" cy="756776"/>
          </a:xfrm>
          <a:prstGeom prst="rect">
            <a:avLst/>
          </a:prstGeom>
          <a:noFill/>
          <a:ln w="9525">
            <a:noFill/>
            <a:miter lim="800000"/>
            <a:headEnd/>
            <a:tailEnd/>
          </a:ln>
        </p:spPr>
        <p:txBody>
          <a:bodyPr wrap="none">
            <a:spAutoFit/>
          </a:bodyPr>
          <a:lstStyle/>
          <a:p>
            <a:pPr algn="ctr" eaLnBrk="1" hangingPunct="1">
              <a:buClr>
                <a:schemeClr val="folHlink"/>
              </a:buClr>
              <a:buSzPct val="60000"/>
            </a:pPr>
            <a:r>
              <a:rPr lang="it-IT" altLang="it-IT" sz="2200" b="1" dirty="0" err="1"/>
              <a:t>Less</a:t>
            </a:r>
            <a:r>
              <a:rPr lang="it-IT" altLang="it-IT" sz="2200" b="1" dirty="0"/>
              <a:t> </a:t>
            </a:r>
            <a:r>
              <a:rPr lang="it-IT" altLang="it-IT" sz="2200" b="1" dirty="0" err="1"/>
              <a:t>frequent</a:t>
            </a:r>
            <a:r>
              <a:rPr lang="it-IT" altLang="it-IT" sz="2200" b="1" dirty="0"/>
              <a:t> and </a:t>
            </a:r>
            <a:r>
              <a:rPr lang="it-IT" altLang="it-IT" sz="2200" b="1" dirty="0" err="1"/>
              <a:t>less</a:t>
            </a:r>
            <a:r>
              <a:rPr lang="it-IT" altLang="it-IT" sz="2200" b="1" dirty="0"/>
              <a:t> intense GI </a:t>
            </a:r>
            <a:r>
              <a:rPr lang="it-IT" altLang="it-IT" sz="2200" b="1" dirty="0" err="1"/>
              <a:t>adverse</a:t>
            </a:r>
            <a:r>
              <a:rPr lang="it-IT" altLang="it-IT" sz="2200" b="1" dirty="0"/>
              <a:t> </a:t>
            </a:r>
            <a:r>
              <a:rPr lang="it-IT" altLang="it-IT" sz="2200" b="1" dirty="0" err="1"/>
              <a:t>events</a:t>
            </a:r>
            <a:r>
              <a:rPr lang="it-IT" altLang="it-IT" sz="2200" b="1" dirty="0"/>
              <a:t> </a:t>
            </a:r>
            <a:r>
              <a:rPr lang="it-IT" altLang="it-IT" sz="2200" b="1" dirty="0" err="1"/>
              <a:t>with</a:t>
            </a:r>
            <a:r>
              <a:rPr lang="it-IT" altLang="it-IT" sz="2200" b="1" dirty="0"/>
              <a:t> SC versus </a:t>
            </a:r>
            <a:r>
              <a:rPr lang="it-IT" altLang="it-IT" sz="2200" b="1" dirty="0" err="1"/>
              <a:t>oral</a:t>
            </a:r>
            <a:r>
              <a:rPr lang="it-IT" altLang="it-IT" sz="2200" b="1" dirty="0"/>
              <a:t> MTX,</a:t>
            </a:r>
          </a:p>
          <a:p>
            <a:pPr algn="ctr" eaLnBrk="1" hangingPunct="1">
              <a:buClr>
                <a:schemeClr val="folHlink"/>
              </a:buClr>
              <a:buSzPct val="60000"/>
            </a:pPr>
            <a:r>
              <a:rPr lang="it-IT" altLang="it-IT" sz="2200" b="1" dirty="0" err="1"/>
              <a:t>regardless</a:t>
            </a:r>
            <a:r>
              <a:rPr lang="it-IT" altLang="it-IT" sz="2200" b="1" dirty="0"/>
              <a:t> </a:t>
            </a:r>
            <a:r>
              <a:rPr lang="it-IT" altLang="it-IT" sz="2200" b="1" dirty="0" err="1"/>
              <a:t>of</a:t>
            </a:r>
            <a:r>
              <a:rPr lang="it-IT" altLang="it-IT" sz="2200" b="1" dirty="0"/>
              <a:t> the </a:t>
            </a:r>
            <a:r>
              <a:rPr lang="it-IT" altLang="it-IT" sz="2200" b="1" dirty="0" err="1"/>
              <a:t>dosage</a:t>
            </a:r>
            <a:r>
              <a:rPr lang="it-IT" altLang="it-IT" sz="2200" b="1" dirty="0"/>
              <a:t>.</a:t>
            </a:r>
          </a:p>
          <a:p>
            <a:pPr algn="ctr" eaLnBrk="1" hangingPunct="1">
              <a:buClr>
                <a:schemeClr val="folHlink"/>
              </a:buClr>
              <a:buSzPct val="60000"/>
            </a:pPr>
            <a:endParaRPr lang="it-IT" altLang="it-IT" sz="2200" b="1" dirty="0"/>
          </a:p>
        </p:txBody>
      </p:sp>
      <p:pic>
        <p:nvPicPr>
          <p:cNvPr id="7" name="Picture 19"/>
          <p:cNvPicPr>
            <a:picLocks noChangeAspect="1" noChangeArrowheads="1"/>
          </p:cNvPicPr>
          <p:nvPr/>
        </p:nvPicPr>
        <p:blipFill>
          <a:blip r:embed="rId3"/>
          <a:srcRect/>
          <a:stretch>
            <a:fillRect/>
          </a:stretch>
        </p:blipFill>
        <p:spPr bwMode="auto">
          <a:xfrm>
            <a:off x="157187" y="188640"/>
            <a:ext cx="7797433" cy="864096"/>
          </a:xfrm>
          <a:prstGeom prst="rect">
            <a:avLst/>
          </a:prstGeom>
          <a:noFill/>
          <a:ln w="9525">
            <a:noFill/>
            <a:miter lim="800000"/>
            <a:headEnd/>
            <a:tailEnd/>
          </a:ln>
        </p:spPr>
      </p:pic>
      <p:pic>
        <p:nvPicPr>
          <p:cNvPr id="9" name="Picture 2"/>
          <p:cNvPicPr>
            <a:picLocks noChangeAspect="1" noChangeArrowheads="1"/>
          </p:cNvPicPr>
          <p:nvPr/>
        </p:nvPicPr>
        <p:blipFill>
          <a:blip r:embed="rId4"/>
          <a:srcRect/>
          <a:stretch>
            <a:fillRect/>
          </a:stretch>
        </p:blipFill>
        <p:spPr bwMode="auto">
          <a:xfrm>
            <a:off x="829597" y="1153738"/>
            <a:ext cx="7774851" cy="4723534"/>
          </a:xfrm>
          <a:prstGeom prst="rect">
            <a:avLst/>
          </a:prstGeom>
          <a:noFill/>
          <a:ln w="9525">
            <a:noFill/>
            <a:miter lim="800000"/>
            <a:headEnd/>
            <a:tailEnd/>
          </a:ln>
        </p:spPr>
      </p:pic>
      <p:sp>
        <p:nvSpPr>
          <p:cNvPr id="24" name="CasellaDiTesto 3"/>
          <p:cNvSpPr txBox="1">
            <a:spLocks noChangeArrowheads="1"/>
          </p:cNvSpPr>
          <p:nvPr/>
        </p:nvSpPr>
        <p:spPr bwMode="auto">
          <a:xfrm>
            <a:off x="2855010" y="942428"/>
            <a:ext cx="3661230" cy="3077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spcBef>
                <a:spcPct val="20000"/>
              </a:spcBef>
              <a:buFont typeface="Arial" pitchFamily="34" charset="0"/>
              <a:buChar char="•"/>
              <a:defRPr sz="3200">
                <a:solidFill>
                  <a:schemeClr val="tx1"/>
                </a:solidFill>
                <a:latin typeface="Calibri" pitchFamily="34" charset="0"/>
              </a:defRPr>
            </a:lvl1pPr>
            <a:lvl2pPr marL="742950" indent="-285750" eaLnBrk="0" hangingPunct="0">
              <a:spcBef>
                <a:spcPct val="20000"/>
              </a:spcBef>
              <a:buFont typeface="Arial" pitchFamily="34" charset="0"/>
              <a:buChar char="–"/>
              <a:defRPr sz="2800">
                <a:solidFill>
                  <a:schemeClr val="tx1"/>
                </a:solidFill>
                <a:latin typeface="Calibri" pitchFamily="34" charset="0"/>
              </a:defRPr>
            </a:lvl2pPr>
            <a:lvl3pPr marL="1143000" indent="-228600" eaLnBrk="0" hangingPunct="0">
              <a:spcBef>
                <a:spcPct val="20000"/>
              </a:spcBef>
              <a:buFont typeface="Arial" pitchFamily="34" charset="0"/>
              <a:buChar char="•"/>
              <a:defRPr sz="2400">
                <a:solidFill>
                  <a:schemeClr val="tx1"/>
                </a:solidFill>
                <a:latin typeface="Calibri" pitchFamily="34" charset="0"/>
              </a:defRPr>
            </a:lvl3pPr>
            <a:lvl4pPr marL="1600200" indent="-228600" eaLnBrk="0" hangingPunct="0">
              <a:spcBef>
                <a:spcPct val="20000"/>
              </a:spcBef>
              <a:buFont typeface="Arial" pitchFamily="34" charset="0"/>
              <a:buChar char="–"/>
              <a:defRPr sz="2000">
                <a:solidFill>
                  <a:schemeClr val="tx1"/>
                </a:solidFill>
                <a:latin typeface="Calibri" pitchFamily="34" charset="0"/>
              </a:defRPr>
            </a:lvl4pPr>
            <a:lvl5pPr marL="2057400" indent="-228600" eaLnBrk="0" hangingPunct="0">
              <a:spcBef>
                <a:spcPct val="20000"/>
              </a:spcBef>
              <a:buFont typeface="Arial" pitchFamily="34"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2000">
                <a:solidFill>
                  <a:schemeClr val="tx1"/>
                </a:solidFill>
                <a:latin typeface="Calibri" pitchFamily="34" charset="0"/>
              </a:defRPr>
            </a:lvl9pPr>
          </a:lstStyle>
          <a:p>
            <a:pPr eaLnBrk="1" hangingPunct="1">
              <a:spcBef>
                <a:spcPct val="0"/>
              </a:spcBef>
              <a:buFontTx/>
              <a:buNone/>
            </a:pPr>
            <a:r>
              <a:rPr lang="it-IT" altLang="it-IT" sz="1400" b="0" i="1" dirty="0" err="1">
                <a:latin typeface="Arial" pitchFamily="34" charset="0"/>
              </a:rPr>
              <a:t>Rutkowska-Sak</a:t>
            </a:r>
            <a:r>
              <a:rPr lang="it-IT" altLang="it-IT" sz="1400" b="0" i="1" dirty="0">
                <a:latin typeface="Arial" pitchFamily="34" charset="0"/>
              </a:rPr>
              <a:t> L et al. Reumatologia  2009</a:t>
            </a:r>
          </a:p>
        </p:txBody>
      </p:sp>
      <p:sp>
        <p:nvSpPr>
          <p:cNvPr id="25" name="Rettangolo arrotondato 24"/>
          <p:cNvSpPr/>
          <p:nvPr/>
        </p:nvSpPr>
        <p:spPr>
          <a:xfrm>
            <a:off x="7315265" y="116632"/>
            <a:ext cx="1721231"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MANAGING INTOLERANCE</a:t>
            </a:r>
            <a:endParaRPr lang="it-IT" b="1" dirty="0"/>
          </a:p>
        </p:txBody>
      </p:sp>
      <p:sp>
        <p:nvSpPr>
          <p:cNvPr id="2" name="Segnaposto numero diapositiva 1"/>
          <p:cNvSpPr>
            <a:spLocks noGrp="1"/>
          </p:cNvSpPr>
          <p:nvPr>
            <p:ph type="sldNum" sz="quarter" idx="12"/>
          </p:nvPr>
        </p:nvSpPr>
        <p:spPr/>
        <p:txBody>
          <a:bodyPr/>
          <a:lstStyle/>
          <a:p>
            <a:fld id="{BB9ACCF8-6DB8-403B-91E6-12AF5948842C}" type="slidenum">
              <a:rPr lang="it-IT" smtClean="0"/>
              <a:t>34</a:t>
            </a:fld>
            <a:endParaRPr lang="it-IT"/>
          </a:p>
        </p:txBody>
      </p:sp>
    </p:spTree>
    <p:extLst>
      <p:ext uri="{BB962C8B-B14F-4D97-AF65-F5344CB8AC3E}">
        <p14:creationId xmlns:p14="http://schemas.microsoft.com/office/powerpoint/2010/main" val="2486867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2213992" y="1700808"/>
            <a:ext cx="5238328" cy="3600986"/>
          </a:xfrm>
          <a:prstGeom prst="rect">
            <a:avLst/>
          </a:prstGeom>
        </p:spPr>
        <p:txBody>
          <a:bodyPr wrap="square">
            <a:spAutoFit/>
          </a:bodyPr>
          <a:lstStyle/>
          <a:p>
            <a:pPr marL="363538" indent="-363538">
              <a:lnSpc>
                <a:spcPct val="125000"/>
              </a:lnSpc>
              <a:spcBef>
                <a:spcPct val="20000"/>
              </a:spcBef>
              <a:buFont typeface="Arial" pitchFamily="34" charset="0"/>
              <a:buAutoNum type="arabicPeriod"/>
              <a:defRPr/>
            </a:pPr>
            <a:r>
              <a:rPr lang="it-IT" altLang="it-IT" sz="2400" b="1" dirty="0">
                <a:cs typeface="Times New Roman" pitchFamily="18" charset="0"/>
              </a:rPr>
              <a:t>Lower MTX </a:t>
            </a:r>
            <a:r>
              <a:rPr lang="it-IT" altLang="it-IT" sz="2400" b="1" dirty="0" err="1">
                <a:cs typeface="Times New Roman" pitchFamily="18" charset="0"/>
              </a:rPr>
              <a:t>dosages</a:t>
            </a:r>
            <a:endParaRPr lang="it-IT" altLang="it-IT" sz="2400" b="1" dirty="0">
              <a:cs typeface="Times New Roman" pitchFamily="18" charset="0"/>
            </a:endParaRPr>
          </a:p>
          <a:p>
            <a:pPr marL="363538" indent="-363538">
              <a:lnSpc>
                <a:spcPct val="125000"/>
              </a:lnSpc>
              <a:spcBef>
                <a:spcPct val="20000"/>
              </a:spcBef>
              <a:buFont typeface="Arial" pitchFamily="34" charset="0"/>
              <a:buAutoNum type="arabicPeriod"/>
              <a:defRPr/>
            </a:pPr>
            <a:r>
              <a:rPr lang="it-IT" altLang="it-IT" sz="2400" b="1" dirty="0">
                <a:cs typeface="Times New Roman" pitchFamily="18" charset="0"/>
              </a:rPr>
              <a:t>Slow versus fast </a:t>
            </a:r>
            <a:r>
              <a:rPr lang="it-IT" altLang="it-IT" sz="2400" b="1" dirty="0" err="1">
                <a:cs typeface="Times New Roman" pitchFamily="18" charset="0"/>
              </a:rPr>
              <a:t>step-up</a:t>
            </a:r>
            <a:endParaRPr lang="it-IT" altLang="it-IT" sz="2400" b="1" dirty="0">
              <a:cs typeface="Times New Roman" pitchFamily="18" charset="0"/>
            </a:endParaRPr>
          </a:p>
          <a:p>
            <a:pPr marL="363538" indent="-363538">
              <a:lnSpc>
                <a:spcPct val="125000"/>
              </a:lnSpc>
              <a:spcBef>
                <a:spcPct val="20000"/>
              </a:spcBef>
              <a:buFont typeface="Arial" pitchFamily="34" charset="0"/>
              <a:buAutoNum type="arabicPeriod"/>
              <a:defRPr/>
            </a:pPr>
            <a:r>
              <a:rPr lang="it-IT" altLang="it-IT" sz="2400" b="1" dirty="0">
                <a:cs typeface="Times New Roman" pitchFamily="18" charset="0"/>
              </a:rPr>
              <a:t>Switch to </a:t>
            </a:r>
            <a:r>
              <a:rPr lang="it-IT" altLang="it-IT" sz="2400" b="1" dirty="0" err="1">
                <a:cs typeface="Times New Roman" pitchFamily="18" charset="0"/>
              </a:rPr>
              <a:t>parenteral</a:t>
            </a:r>
            <a:r>
              <a:rPr lang="it-IT" altLang="it-IT" sz="2400" b="1" dirty="0">
                <a:cs typeface="Times New Roman" pitchFamily="18" charset="0"/>
              </a:rPr>
              <a:t> MTX (sc)</a:t>
            </a:r>
          </a:p>
          <a:p>
            <a:pPr marL="363538" indent="-363538">
              <a:lnSpc>
                <a:spcPct val="125000"/>
              </a:lnSpc>
              <a:spcBef>
                <a:spcPct val="20000"/>
              </a:spcBef>
              <a:buFont typeface="Arial" pitchFamily="34" charset="0"/>
              <a:buAutoNum type="arabicPeriod"/>
              <a:defRPr/>
            </a:pPr>
            <a:r>
              <a:rPr lang="it-IT" altLang="it-IT" sz="2400" b="1" dirty="0">
                <a:cs typeface="Times New Roman" pitchFamily="18" charset="0"/>
              </a:rPr>
              <a:t>Folate </a:t>
            </a:r>
            <a:r>
              <a:rPr lang="it-IT" altLang="it-IT" sz="2400" b="1" dirty="0" err="1">
                <a:cs typeface="Times New Roman" pitchFamily="18" charset="0"/>
              </a:rPr>
              <a:t>supplementation</a:t>
            </a:r>
            <a:endParaRPr lang="it-IT" altLang="it-IT" sz="2400" b="1" dirty="0">
              <a:cs typeface="Times New Roman" pitchFamily="18" charset="0"/>
            </a:endParaRPr>
          </a:p>
          <a:p>
            <a:pPr marL="363538" indent="-363538">
              <a:lnSpc>
                <a:spcPct val="125000"/>
              </a:lnSpc>
              <a:spcBef>
                <a:spcPct val="20000"/>
              </a:spcBef>
              <a:buFont typeface="Arial" pitchFamily="34" charset="0"/>
              <a:buAutoNum type="arabicPeriod"/>
              <a:defRPr/>
            </a:pPr>
            <a:r>
              <a:rPr lang="it-IT" altLang="it-IT" sz="2400" b="1" dirty="0" err="1">
                <a:cs typeface="Times New Roman" pitchFamily="18" charset="0"/>
              </a:rPr>
              <a:t>Patients</a:t>
            </a:r>
            <a:r>
              <a:rPr lang="it-IT" altLang="it-IT" sz="2400" b="1" dirty="0">
                <a:cs typeface="Times New Roman" pitchFamily="18" charset="0"/>
              </a:rPr>
              <a:t> </a:t>
            </a:r>
            <a:r>
              <a:rPr lang="it-IT" altLang="it-IT" sz="2400" b="1" dirty="0" err="1">
                <a:cs typeface="Times New Roman" pitchFamily="18" charset="0"/>
              </a:rPr>
              <a:t>education</a:t>
            </a:r>
            <a:r>
              <a:rPr lang="it-IT" altLang="it-IT" sz="2400" b="1" dirty="0">
                <a:cs typeface="Times New Roman" pitchFamily="18" charset="0"/>
              </a:rPr>
              <a:t> (</a:t>
            </a:r>
            <a:r>
              <a:rPr lang="it-IT" altLang="it-IT" sz="2400" b="1" dirty="0" err="1">
                <a:cs typeface="Times New Roman" pitchFamily="18" charset="0"/>
              </a:rPr>
              <a:t>alcohol</a:t>
            </a:r>
            <a:r>
              <a:rPr lang="it-IT" altLang="it-IT" sz="2400" b="1" dirty="0">
                <a:cs typeface="Times New Roman" pitchFamily="18" charset="0"/>
              </a:rPr>
              <a:t> </a:t>
            </a:r>
            <a:r>
              <a:rPr lang="it-IT" altLang="it-IT" sz="2400" b="1" dirty="0" err="1">
                <a:cs typeface="Times New Roman" pitchFamily="18" charset="0"/>
              </a:rPr>
              <a:t>intake</a:t>
            </a:r>
            <a:r>
              <a:rPr lang="it-IT" altLang="it-IT" sz="2400" b="1" dirty="0">
                <a:cs typeface="Times New Roman" pitchFamily="18" charset="0"/>
              </a:rPr>
              <a:t>)</a:t>
            </a:r>
          </a:p>
          <a:p>
            <a:pPr marL="363538" indent="-363538">
              <a:lnSpc>
                <a:spcPct val="125000"/>
              </a:lnSpc>
              <a:spcBef>
                <a:spcPct val="20000"/>
              </a:spcBef>
              <a:buFont typeface="Arial" pitchFamily="34" charset="0"/>
              <a:buAutoNum type="arabicPeriod"/>
              <a:defRPr/>
            </a:pPr>
            <a:r>
              <a:rPr lang="it-IT" altLang="it-IT" sz="2400" b="1" dirty="0" err="1">
                <a:cs typeface="Times New Roman" pitchFamily="18" charset="0"/>
              </a:rPr>
              <a:t>Risk</a:t>
            </a:r>
            <a:r>
              <a:rPr lang="it-IT" altLang="it-IT" sz="2400" b="1" dirty="0">
                <a:cs typeface="Times New Roman" pitchFamily="18" charset="0"/>
              </a:rPr>
              <a:t> co-</a:t>
            </a:r>
            <a:r>
              <a:rPr lang="it-IT" altLang="it-IT" sz="2400" b="1" dirty="0" err="1">
                <a:cs typeface="Times New Roman" pitchFamily="18" charset="0"/>
              </a:rPr>
              <a:t>factors</a:t>
            </a:r>
            <a:r>
              <a:rPr lang="it-IT" altLang="it-IT" sz="2400" b="1" dirty="0">
                <a:cs typeface="Times New Roman" pitchFamily="18" charset="0"/>
              </a:rPr>
              <a:t> </a:t>
            </a:r>
            <a:r>
              <a:rPr lang="it-IT" altLang="it-IT" sz="2400" b="1" dirty="0" err="1">
                <a:cs typeface="Times New Roman" pitchFamily="18" charset="0"/>
              </a:rPr>
              <a:t>consideration</a:t>
            </a:r>
            <a:endParaRPr lang="it-IT" altLang="it-IT" sz="2400" b="1" dirty="0">
              <a:cs typeface="Times New Roman" pitchFamily="18" charset="0"/>
            </a:endParaRPr>
          </a:p>
          <a:p>
            <a:pPr>
              <a:defRPr/>
            </a:pPr>
            <a:endParaRPr lang="it-IT" altLang="it-IT" sz="2400" b="1" dirty="0"/>
          </a:p>
        </p:txBody>
      </p:sp>
      <p:sp>
        <p:nvSpPr>
          <p:cNvPr id="5" name="CasellaDiTesto 4"/>
          <p:cNvSpPr txBox="1"/>
          <p:nvPr/>
        </p:nvSpPr>
        <p:spPr>
          <a:xfrm>
            <a:off x="1659131" y="836712"/>
            <a:ext cx="5793189" cy="646331"/>
          </a:xfrm>
          <a:prstGeom prst="rect">
            <a:avLst/>
          </a:prstGeom>
          <a:noFill/>
        </p:spPr>
        <p:txBody>
          <a:bodyPr wrap="none" rtlCol="0">
            <a:spAutoFit/>
          </a:bodyPr>
          <a:lstStyle/>
          <a:p>
            <a:r>
              <a:rPr lang="it-IT" sz="3600" b="1" dirty="0" smtClean="0"/>
              <a:t>How to </a:t>
            </a:r>
            <a:r>
              <a:rPr lang="it-IT" sz="3600" b="1" dirty="0" err="1" smtClean="0"/>
              <a:t>manage</a:t>
            </a:r>
            <a:r>
              <a:rPr lang="it-IT" sz="3600" b="1" dirty="0" smtClean="0"/>
              <a:t> </a:t>
            </a:r>
            <a:r>
              <a:rPr lang="it-IT" sz="3600" b="1" dirty="0" err="1" smtClean="0"/>
              <a:t>intolerance</a:t>
            </a:r>
            <a:r>
              <a:rPr lang="it-IT" sz="3600" b="1" dirty="0" smtClean="0"/>
              <a:t> ?</a:t>
            </a:r>
            <a:endParaRPr lang="it-IT" sz="3600" b="1" dirty="0"/>
          </a:p>
        </p:txBody>
      </p:sp>
      <p:sp>
        <p:nvSpPr>
          <p:cNvPr id="6" name="CasellaDiTesto 5"/>
          <p:cNvSpPr txBox="1"/>
          <p:nvPr/>
        </p:nvSpPr>
        <p:spPr>
          <a:xfrm>
            <a:off x="321112" y="5447038"/>
            <a:ext cx="3045768" cy="461665"/>
          </a:xfrm>
          <a:prstGeom prst="rect">
            <a:avLst/>
          </a:prstGeom>
          <a:solidFill>
            <a:schemeClr val="accent2">
              <a:lumMod val="20000"/>
              <a:lumOff val="80000"/>
            </a:schemeClr>
          </a:solidFill>
          <a:effectLst>
            <a:outerShdw blurRad="50800" dist="38100" dir="2700000" algn="tl" rotWithShape="0">
              <a:prstClr val="black">
                <a:alpha val="40000"/>
              </a:prstClr>
            </a:outerShdw>
          </a:effectLst>
        </p:spPr>
        <p:txBody>
          <a:bodyPr wrap="square" rtlCol="0" anchor="ctr">
            <a:spAutoFit/>
          </a:bodyPr>
          <a:lstStyle/>
          <a:p>
            <a:pPr algn="ctr"/>
            <a:r>
              <a:rPr lang="it-IT" sz="2400" b="1" dirty="0" err="1" smtClean="0"/>
              <a:t>Unsolved</a:t>
            </a:r>
            <a:r>
              <a:rPr lang="it-IT" sz="2400" b="1" dirty="0" smtClean="0"/>
              <a:t> </a:t>
            </a:r>
            <a:r>
              <a:rPr lang="it-IT" sz="2400" b="1" dirty="0" err="1" smtClean="0"/>
              <a:t>questions</a:t>
            </a:r>
            <a:endParaRPr lang="it-IT" sz="2400" b="1" dirty="0"/>
          </a:p>
        </p:txBody>
      </p:sp>
      <p:sp>
        <p:nvSpPr>
          <p:cNvPr id="7" name="CasellaDiTesto 6"/>
          <p:cNvSpPr txBox="1"/>
          <p:nvPr/>
        </p:nvSpPr>
        <p:spPr>
          <a:xfrm>
            <a:off x="3635896" y="5459738"/>
            <a:ext cx="5036301" cy="830997"/>
          </a:xfrm>
          <a:prstGeom prst="rect">
            <a:avLst/>
          </a:prstGeom>
          <a:noFill/>
        </p:spPr>
        <p:txBody>
          <a:bodyPr wrap="square" rtlCol="0">
            <a:spAutoFit/>
          </a:bodyPr>
          <a:lstStyle/>
          <a:p>
            <a:r>
              <a:rPr lang="it-IT" sz="2400" b="1" dirty="0" smtClean="0"/>
              <a:t>Adenosine - </a:t>
            </a:r>
            <a:r>
              <a:rPr lang="it-IT" sz="2400" b="1" dirty="0" err="1" smtClean="0"/>
              <a:t>mediated</a:t>
            </a:r>
            <a:r>
              <a:rPr lang="it-IT" sz="2400" b="1" dirty="0" smtClean="0"/>
              <a:t> </a:t>
            </a:r>
            <a:r>
              <a:rPr lang="it-IT" sz="2400" b="1" dirty="0" err="1" smtClean="0"/>
              <a:t>intolerance</a:t>
            </a:r>
            <a:r>
              <a:rPr lang="it-IT" sz="2400" b="1" dirty="0" smtClean="0"/>
              <a:t> </a:t>
            </a:r>
            <a:r>
              <a:rPr lang="it-IT" sz="2400" b="1" dirty="0" err="1" smtClean="0"/>
              <a:t>still</a:t>
            </a:r>
            <a:r>
              <a:rPr lang="it-IT" sz="2400" b="1" dirty="0" smtClean="0"/>
              <a:t> </a:t>
            </a:r>
            <a:r>
              <a:rPr lang="it-IT" sz="2400" b="1" dirty="0" err="1" smtClean="0"/>
              <a:t>difficult</a:t>
            </a:r>
            <a:r>
              <a:rPr lang="it-IT" sz="2400" b="1" dirty="0" smtClean="0"/>
              <a:t> to </a:t>
            </a:r>
            <a:r>
              <a:rPr lang="it-IT" sz="2400" b="1" dirty="0" err="1" smtClean="0"/>
              <a:t>resolve</a:t>
            </a:r>
            <a:endParaRPr lang="it-IT" sz="2400" dirty="0"/>
          </a:p>
        </p:txBody>
      </p:sp>
      <p:sp>
        <p:nvSpPr>
          <p:cNvPr id="2" name="Segnaposto numero diapositiva 1"/>
          <p:cNvSpPr>
            <a:spLocks noGrp="1"/>
          </p:cNvSpPr>
          <p:nvPr>
            <p:ph type="sldNum" sz="quarter" idx="12"/>
          </p:nvPr>
        </p:nvSpPr>
        <p:spPr/>
        <p:txBody>
          <a:bodyPr/>
          <a:lstStyle/>
          <a:p>
            <a:fld id="{BB9ACCF8-6DB8-403B-91E6-12AF5948842C}" type="slidenum">
              <a:rPr lang="it-IT" smtClean="0"/>
              <a:t>35</a:t>
            </a:fld>
            <a:endParaRPr lang="it-IT"/>
          </a:p>
        </p:txBody>
      </p:sp>
      <p:sp>
        <p:nvSpPr>
          <p:cNvPr id="3" name="CasellaDiTesto 2"/>
          <p:cNvSpPr txBox="1"/>
          <p:nvPr/>
        </p:nvSpPr>
        <p:spPr>
          <a:xfrm>
            <a:off x="151974" y="116632"/>
            <a:ext cx="2187778" cy="461665"/>
          </a:xfrm>
          <a:prstGeom prst="rect">
            <a:avLst/>
          </a:prstGeom>
          <a:noFill/>
        </p:spPr>
        <p:txBody>
          <a:bodyPr wrap="none" rtlCol="0">
            <a:spAutoFit/>
          </a:bodyPr>
          <a:lstStyle/>
          <a:p>
            <a:r>
              <a:rPr lang="it-IT" sz="2400" dirty="0" smtClean="0"/>
              <a:t>To </a:t>
            </a:r>
            <a:r>
              <a:rPr lang="it-IT" sz="2400" dirty="0" err="1" smtClean="0"/>
              <a:t>summarize</a:t>
            </a:r>
            <a:r>
              <a:rPr lang="it-IT" sz="2400" dirty="0" smtClean="0"/>
              <a:t> …</a:t>
            </a:r>
            <a:endParaRPr lang="it-IT" sz="2400" dirty="0"/>
          </a:p>
        </p:txBody>
      </p:sp>
    </p:spTree>
    <p:extLst>
      <p:ext uri="{BB962C8B-B14F-4D97-AF65-F5344CB8AC3E}">
        <p14:creationId xmlns:p14="http://schemas.microsoft.com/office/powerpoint/2010/main" val="20802164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93" y="829327"/>
            <a:ext cx="5397312" cy="9434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6980505" y="1024280"/>
            <a:ext cx="1983983" cy="892552"/>
          </a:xfrm>
          <a:prstGeom prst="rect">
            <a:avLst/>
          </a:prstGeom>
          <a:solidFill>
            <a:schemeClr val="accent4">
              <a:lumMod val="20000"/>
              <a:lumOff val="80000"/>
            </a:schemeClr>
          </a:solidFill>
        </p:spPr>
        <p:txBody>
          <a:bodyPr wrap="square">
            <a:spAutoFit/>
          </a:bodyPr>
          <a:lstStyle/>
          <a:p>
            <a:pPr algn="ctr"/>
            <a:r>
              <a:rPr lang="en-US" sz="2200" b="1" dirty="0" smtClean="0"/>
              <a:t>Highly variable</a:t>
            </a:r>
          </a:p>
          <a:p>
            <a:pPr algn="ctr"/>
            <a:endParaRPr lang="en-US" sz="800" b="1" dirty="0"/>
          </a:p>
          <a:p>
            <a:pPr algn="ctr"/>
            <a:r>
              <a:rPr lang="en-US" sz="2200" b="1" dirty="0" smtClean="0"/>
              <a:t>Unsatisfactory</a:t>
            </a:r>
            <a:endParaRPr lang="it-IT" sz="2200" b="1" dirty="0"/>
          </a:p>
        </p:txBody>
      </p:sp>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24095" y="1809625"/>
            <a:ext cx="2572041" cy="251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Rettangolo 2"/>
          <p:cNvSpPr/>
          <p:nvPr/>
        </p:nvSpPr>
        <p:spPr>
          <a:xfrm>
            <a:off x="2561735" y="2102412"/>
            <a:ext cx="2802353" cy="742309"/>
          </a:xfrm>
          <a:prstGeom prst="rect">
            <a:avLst/>
          </a:prstGeom>
        </p:spPr>
        <p:txBody>
          <a:bodyPr wrap="square">
            <a:spAutoFit/>
          </a:bodyPr>
          <a:lstStyle/>
          <a:p>
            <a:r>
              <a:rPr lang="en-US" sz="2200" b="1" dirty="0" smtClean="0">
                <a:solidFill>
                  <a:srgbClr val="C00000"/>
                </a:solidFill>
              </a:rPr>
              <a:t>50 %</a:t>
            </a:r>
            <a:r>
              <a:rPr lang="en-US" sz="2200" dirty="0" smtClean="0"/>
              <a:t> </a:t>
            </a:r>
            <a:r>
              <a:rPr lang="en-US" sz="2200" dirty="0"/>
              <a:t>to </a:t>
            </a:r>
            <a:r>
              <a:rPr lang="en-US" sz="2200" b="1" dirty="0" smtClean="0">
                <a:solidFill>
                  <a:srgbClr val="C00000"/>
                </a:solidFill>
              </a:rPr>
              <a:t>94 %</a:t>
            </a:r>
            <a:r>
              <a:rPr lang="en-US" sz="2200" dirty="0" smtClean="0"/>
              <a:t> </a:t>
            </a:r>
            <a:r>
              <a:rPr lang="en-US" sz="2200" dirty="0"/>
              <a:t>at 1 year </a:t>
            </a:r>
            <a:endParaRPr lang="en-US" sz="2200" dirty="0" smtClean="0"/>
          </a:p>
          <a:p>
            <a:r>
              <a:rPr lang="en-US" sz="2200" b="1" dirty="0" smtClean="0">
                <a:solidFill>
                  <a:srgbClr val="C00000"/>
                </a:solidFill>
              </a:rPr>
              <a:t>25 %</a:t>
            </a:r>
            <a:r>
              <a:rPr lang="en-US" sz="2200" dirty="0" smtClean="0"/>
              <a:t> </a:t>
            </a:r>
            <a:r>
              <a:rPr lang="en-US" sz="2200" dirty="0"/>
              <a:t>to </a:t>
            </a:r>
            <a:r>
              <a:rPr lang="en-US" sz="2200" b="1" dirty="0" smtClean="0">
                <a:solidFill>
                  <a:srgbClr val="C00000"/>
                </a:solidFill>
              </a:rPr>
              <a:t>79 %</a:t>
            </a:r>
            <a:r>
              <a:rPr lang="en-US" sz="2200" dirty="0" smtClean="0"/>
              <a:t> </a:t>
            </a:r>
            <a:r>
              <a:rPr lang="en-US" sz="2200" dirty="0"/>
              <a:t>at 5 years</a:t>
            </a:r>
            <a:endParaRPr lang="it-IT" sz="2200" dirty="0"/>
          </a:p>
        </p:txBody>
      </p:sp>
      <p:sp>
        <p:nvSpPr>
          <p:cNvPr id="4" name="Rettangolo 3"/>
          <p:cNvSpPr/>
          <p:nvPr/>
        </p:nvSpPr>
        <p:spPr>
          <a:xfrm>
            <a:off x="723467" y="2145050"/>
            <a:ext cx="1676477" cy="707886"/>
          </a:xfrm>
          <a:prstGeom prst="rect">
            <a:avLst/>
          </a:prstGeom>
          <a:solidFill>
            <a:schemeClr val="accent6">
              <a:lumMod val="40000"/>
              <a:lumOff val="60000"/>
            </a:schemeClr>
          </a:solidFill>
        </p:spPr>
        <p:txBody>
          <a:bodyPr wrap="square">
            <a:spAutoFit/>
          </a:bodyPr>
          <a:lstStyle/>
          <a:p>
            <a:pPr algn="ctr"/>
            <a:r>
              <a:rPr lang="en-US" sz="2000" b="1" dirty="0">
                <a:solidFill>
                  <a:prstClr val="black"/>
                </a:solidFill>
              </a:rPr>
              <a:t>Rates of MTX persistence </a:t>
            </a:r>
            <a:endParaRPr lang="it-IT" sz="2000" b="1" dirty="0"/>
          </a:p>
        </p:txBody>
      </p:sp>
      <p:pic>
        <p:nvPicPr>
          <p:cNvPr id="307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8638" y="2996953"/>
            <a:ext cx="5352067" cy="15829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1504" y="4682407"/>
            <a:ext cx="1800200" cy="2416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Rettangolo arrotondato 12"/>
          <p:cNvSpPr/>
          <p:nvPr/>
        </p:nvSpPr>
        <p:spPr>
          <a:xfrm>
            <a:off x="7020272" y="126508"/>
            <a:ext cx="1893354" cy="566188"/>
          </a:xfrm>
          <a:prstGeom prst="roundRect">
            <a:avLst/>
          </a:prstGeom>
          <a:solidFill>
            <a:schemeClr val="accent4">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smtClean="0"/>
              <a:t>ADHERENCE</a:t>
            </a:r>
            <a:endParaRPr lang="it-IT" b="1" dirty="0"/>
          </a:p>
        </p:txBody>
      </p:sp>
      <p:sp>
        <p:nvSpPr>
          <p:cNvPr id="7" name="Rettangolo 6"/>
          <p:cNvSpPr/>
          <p:nvPr/>
        </p:nvSpPr>
        <p:spPr>
          <a:xfrm>
            <a:off x="651459" y="4678333"/>
            <a:ext cx="1676477" cy="707886"/>
          </a:xfrm>
          <a:prstGeom prst="rect">
            <a:avLst/>
          </a:prstGeom>
          <a:solidFill>
            <a:schemeClr val="accent6">
              <a:lumMod val="40000"/>
              <a:lumOff val="60000"/>
            </a:schemeClr>
          </a:solidFill>
        </p:spPr>
        <p:txBody>
          <a:bodyPr wrap="square">
            <a:spAutoFit/>
          </a:bodyPr>
          <a:lstStyle/>
          <a:p>
            <a:pPr algn="ctr"/>
            <a:r>
              <a:rPr lang="en-US" altLang="it-IT" sz="2000" b="1" dirty="0">
                <a:solidFill>
                  <a:prstClr val="black"/>
                </a:solidFill>
                <a:cs typeface="Times New Roman" pitchFamily="18" charset="0"/>
              </a:rPr>
              <a:t>rates </a:t>
            </a:r>
            <a:r>
              <a:rPr lang="en-US" altLang="it-IT" sz="2000" b="1" dirty="0" smtClean="0">
                <a:solidFill>
                  <a:prstClr val="black"/>
                </a:solidFill>
                <a:cs typeface="Times New Roman" pitchFamily="18" charset="0"/>
              </a:rPr>
              <a:t>of MTX </a:t>
            </a:r>
            <a:r>
              <a:rPr lang="en-US" altLang="it-IT" sz="2000" b="1" dirty="0">
                <a:solidFill>
                  <a:prstClr val="black"/>
                </a:solidFill>
                <a:cs typeface="Times New Roman" pitchFamily="18" charset="0"/>
              </a:rPr>
              <a:t>adherence </a:t>
            </a:r>
            <a:endParaRPr lang="it-IT" b="1" dirty="0"/>
          </a:p>
        </p:txBody>
      </p:sp>
      <p:sp>
        <p:nvSpPr>
          <p:cNvPr id="8" name="Rettangolo 7"/>
          <p:cNvSpPr/>
          <p:nvPr/>
        </p:nvSpPr>
        <p:spPr>
          <a:xfrm>
            <a:off x="2483768" y="4624100"/>
            <a:ext cx="1944216" cy="677108"/>
          </a:xfrm>
          <a:prstGeom prst="rect">
            <a:avLst/>
          </a:prstGeom>
        </p:spPr>
        <p:txBody>
          <a:bodyPr wrap="square">
            <a:spAutoFit/>
          </a:bodyPr>
          <a:lstStyle/>
          <a:p>
            <a:pPr lvl="0" algn="ctr"/>
            <a:r>
              <a:rPr lang="en-US" altLang="it-IT" sz="2200" b="1" dirty="0">
                <a:solidFill>
                  <a:srgbClr val="C00000"/>
                </a:solidFill>
                <a:cs typeface="Times New Roman" pitchFamily="18" charset="0"/>
              </a:rPr>
              <a:t>12 %</a:t>
            </a:r>
            <a:r>
              <a:rPr lang="en-US" altLang="it-IT" sz="2200" dirty="0">
                <a:solidFill>
                  <a:prstClr val="black"/>
                </a:solidFill>
                <a:cs typeface="Times New Roman" pitchFamily="18" charset="0"/>
              </a:rPr>
              <a:t> to </a:t>
            </a:r>
            <a:r>
              <a:rPr lang="en-US" altLang="it-IT" sz="2200" b="1" dirty="0">
                <a:solidFill>
                  <a:srgbClr val="C00000"/>
                </a:solidFill>
                <a:cs typeface="Times New Roman" pitchFamily="18" charset="0"/>
              </a:rPr>
              <a:t>84 %</a:t>
            </a:r>
            <a:r>
              <a:rPr lang="en-US" altLang="it-IT" sz="2200" dirty="0">
                <a:solidFill>
                  <a:prstClr val="black"/>
                </a:solidFill>
                <a:cs typeface="Times New Roman" pitchFamily="18" charset="0"/>
              </a:rPr>
              <a:t> </a:t>
            </a:r>
            <a:r>
              <a:rPr lang="en-US" altLang="it-IT" sz="1600" dirty="0">
                <a:solidFill>
                  <a:prstClr val="black"/>
                </a:solidFill>
                <a:cs typeface="Times New Roman" pitchFamily="18" charset="0"/>
              </a:rPr>
              <a:t>(high quality studies)</a:t>
            </a:r>
          </a:p>
        </p:txBody>
      </p:sp>
      <p:sp>
        <p:nvSpPr>
          <p:cNvPr id="11" name="Rettangolo 10"/>
          <p:cNvSpPr/>
          <p:nvPr/>
        </p:nvSpPr>
        <p:spPr>
          <a:xfrm>
            <a:off x="651444" y="5529426"/>
            <a:ext cx="1686244" cy="707886"/>
          </a:xfrm>
          <a:prstGeom prst="rect">
            <a:avLst/>
          </a:prstGeom>
          <a:solidFill>
            <a:schemeClr val="accent6">
              <a:lumMod val="40000"/>
              <a:lumOff val="60000"/>
            </a:schemeClr>
          </a:solidFill>
        </p:spPr>
        <p:txBody>
          <a:bodyPr wrap="square">
            <a:spAutoFit/>
          </a:bodyPr>
          <a:lstStyle/>
          <a:p>
            <a:pPr algn="ctr"/>
            <a:r>
              <a:rPr lang="en-US" altLang="it-IT" sz="2000" b="1" dirty="0">
                <a:solidFill>
                  <a:prstClr val="black"/>
                </a:solidFill>
                <a:cs typeface="Times New Roman" pitchFamily="18" charset="0"/>
              </a:rPr>
              <a:t>predictors of adherence</a:t>
            </a:r>
            <a:endParaRPr lang="it-IT" b="1" dirty="0"/>
          </a:p>
        </p:txBody>
      </p:sp>
      <p:sp>
        <p:nvSpPr>
          <p:cNvPr id="12" name="Rettangolo 11"/>
          <p:cNvSpPr/>
          <p:nvPr/>
        </p:nvSpPr>
        <p:spPr>
          <a:xfrm>
            <a:off x="2439433" y="5365665"/>
            <a:ext cx="6453047" cy="1015663"/>
          </a:xfrm>
          <a:prstGeom prst="rect">
            <a:avLst/>
          </a:prstGeom>
        </p:spPr>
        <p:txBody>
          <a:bodyPr wrap="square">
            <a:spAutoFit/>
          </a:bodyPr>
          <a:lstStyle/>
          <a:p>
            <a:pPr marL="342900" lvl="1" indent="-342900" algn="just">
              <a:buFont typeface="Wingdings" panose="05000000000000000000" pitchFamily="2" charset="2"/>
              <a:buChar char="§"/>
            </a:pPr>
            <a:r>
              <a:rPr lang="en-US" altLang="it-IT" sz="2000" b="1" dirty="0">
                <a:cs typeface="Times New Roman" pitchFamily="18" charset="0"/>
              </a:rPr>
              <a:t>beliefs in the necessity and efficacy of MTX    </a:t>
            </a:r>
            <a:endParaRPr lang="en-US" altLang="it-IT" sz="2000" b="1" dirty="0" smtClean="0">
              <a:cs typeface="Times New Roman" pitchFamily="18" charset="0"/>
            </a:endParaRPr>
          </a:p>
          <a:p>
            <a:pPr marL="342900" lvl="1" indent="-342900" algn="just">
              <a:buFont typeface="Wingdings" panose="05000000000000000000" pitchFamily="2" charset="2"/>
              <a:buChar char="§"/>
            </a:pPr>
            <a:r>
              <a:rPr lang="en-US" altLang="it-IT" sz="2000" b="1" dirty="0" smtClean="0">
                <a:cs typeface="Times New Roman" pitchFamily="18" charset="0"/>
              </a:rPr>
              <a:t>absence </a:t>
            </a:r>
            <a:r>
              <a:rPr lang="en-US" altLang="it-IT" sz="2000" b="1" dirty="0">
                <a:cs typeface="Times New Roman" pitchFamily="18" charset="0"/>
              </a:rPr>
              <a:t>of low </a:t>
            </a:r>
            <a:r>
              <a:rPr lang="en-US" altLang="it-IT" sz="2000" b="1" dirty="0" smtClean="0">
                <a:cs typeface="Times New Roman" pitchFamily="18" charset="0"/>
              </a:rPr>
              <a:t>mood</a:t>
            </a:r>
          </a:p>
          <a:p>
            <a:pPr marL="342900" lvl="1" indent="-342900" algn="just">
              <a:buFont typeface="Wingdings" panose="05000000000000000000" pitchFamily="2" charset="2"/>
              <a:buChar char="§"/>
            </a:pPr>
            <a:r>
              <a:rPr lang="en-US" altLang="it-IT" sz="2000" b="1" dirty="0" smtClean="0">
                <a:cs typeface="Times New Roman" pitchFamily="18" charset="0"/>
              </a:rPr>
              <a:t>mild </a:t>
            </a:r>
            <a:r>
              <a:rPr lang="en-US" altLang="it-IT" sz="2000" b="1" dirty="0">
                <a:cs typeface="Times New Roman" pitchFamily="18" charset="0"/>
              </a:rPr>
              <a:t>disease and MTX monotherapy</a:t>
            </a:r>
            <a:endParaRPr lang="en-US" altLang="it-IT" sz="2000" dirty="0">
              <a:cs typeface="Times New Roman" pitchFamily="18" charset="0"/>
            </a:endParaRPr>
          </a:p>
        </p:txBody>
      </p:sp>
      <p:sp>
        <p:nvSpPr>
          <p:cNvPr id="14" name="Rettangolo 13"/>
          <p:cNvSpPr/>
          <p:nvPr/>
        </p:nvSpPr>
        <p:spPr>
          <a:xfrm>
            <a:off x="6588224" y="2702530"/>
            <a:ext cx="2416553" cy="1446550"/>
          </a:xfrm>
          <a:prstGeom prst="rect">
            <a:avLst/>
          </a:prstGeom>
        </p:spPr>
        <p:txBody>
          <a:bodyPr wrap="square">
            <a:spAutoFit/>
          </a:bodyPr>
          <a:lstStyle/>
          <a:p>
            <a:pPr algn="ctr"/>
            <a:r>
              <a:rPr lang="en-US" altLang="it-IT" sz="2200" b="1" dirty="0" smtClean="0">
                <a:solidFill>
                  <a:prstClr val="black"/>
                </a:solidFill>
                <a:cs typeface="Times New Roman" pitchFamily="18" charset="0"/>
              </a:rPr>
              <a:t>Non-adherence </a:t>
            </a:r>
            <a:r>
              <a:rPr lang="en-US" altLang="it-IT" sz="2200" b="1" dirty="0" smtClean="0">
                <a:solidFill>
                  <a:prstClr val="black"/>
                </a:solidFill>
                <a:cs typeface="Times New Roman" pitchFamily="18" charset="0"/>
              </a:rPr>
              <a:t>is </a:t>
            </a:r>
            <a:r>
              <a:rPr lang="en-US" altLang="it-IT" sz="2200" b="1" dirty="0">
                <a:solidFill>
                  <a:prstClr val="black"/>
                </a:solidFill>
                <a:cs typeface="Times New Roman" pitchFamily="18" charset="0"/>
              </a:rPr>
              <a:t>associated with poor treatment </a:t>
            </a:r>
            <a:r>
              <a:rPr lang="it-IT" altLang="it-IT" sz="2200" b="1" dirty="0" err="1">
                <a:solidFill>
                  <a:prstClr val="black"/>
                </a:solidFill>
                <a:cs typeface="Times New Roman" pitchFamily="18" charset="0"/>
              </a:rPr>
              <a:t>response</a:t>
            </a:r>
            <a:endParaRPr lang="it-IT" sz="2200" b="1" dirty="0"/>
          </a:p>
        </p:txBody>
      </p:sp>
      <p:cxnSp>
        <p:nvCxnSpPr>
          <p:cNvPr id="16" name="Connettore 1 15"/>
          <p:cNvCxnSpPr/>
          <p:nvPr/>
        </p:nvCxnSpPr>
        <p:spPr>
          <a:xfrm flipV="1">
            <a:off x="0" y="829327"/>
            <a:ext cx="9144000" cy="581"/>
          </a:xfrm>
          <a:prstGeom prst="line">
            <a:avLst/>
          </a:prstGeom>
        </p:spPr>
        <p:style>
          <a:lnRef idx="1">
            <a:schemeClr val="accent1"/>
          </a:lnRef>
          <a:fillRef idx="0">
            <a:schemeClr val="accent1"/>
          </a:fillRef>
          <a:effectRef idx="0">
            <a:schemeClr val="accent1"/>
          </a:effectRef>
          <a:fontRef idx="minor">
            <a:schemeClr val="tx1"/>
          </a:fontRef>
        </p:style>
      </p:cxnSp>
      <p:sp>
        <p:nvSpPr>
          <p:cNvPr id="5" name="Segnaposto numero diapositiva 4"/>
          <p:cNvSpPr>
            <a:spLocks noGrp="1"/>
          </p:cNvSpPr>
          <p:nvPr>
            <p:ph type="sldNum" sz="quarter" idx="12"/>
          </p:nvPr>
        </p:nvSpPr>
        <p:spPr/>
        <p:txBody>
          <a:bodyPr/>
          <a:lstStyle/>
          <a:p>
            <a:fld id="{BB9ACCF8-6DB8-403B-91E6-12AF5948842C}" type="slidenum">
              <a:rPr lang="it-IT" smtClean="0"/>
              <a:t>36</a:t>
            </a:fld>
            <a:endParaRPr lang="it-IT"/>
          </a:p>
        </p:txBody>
      </p:sp>
      <p:sp>
        <p:nvSpPr>
          <p:cNvPr id="6" name="CasellaDiTesto 5"/>
          <p:cNvSpPr txBox="1"/>
          <p:nvPr/>
        </p:nvSpPr>
        <p:spPr>
          <a:xfrm>
            <a:off x="158939" y="231031"/>
            <a:ext cx="7005349" cy="523220"/>
          </a:xfrm>
          <a:prstGeom prst="rect">
            <a:avLst/>
          </a:prstGeom>
          <a:noFill/>
        </p:spPr>
        <p:txBody>
          <a:bodyPr wrap="square" rtlCol="0">
            <a:spAutoFit/>
          </a:bodyPr>
          <a:lstStyle/>
          <a:p>
            <a:r>
              <a:rPr lang="it-IT" sz="2800" b="1" dirty="0" err="1" smtClean="0"/>
              <a:t>Adherence</a:t>
            </a:r>
            <a:r>
              <a:rPr lang="it-IT" sz="2800" b="1" dirty="0" smtClean="0"/>
              <a:t> </a:t>
            </a:r>
            <a:r>
              <a:rPr lang="it-IT" sz="2800" b="1" dirty="0" err="1" smtClean="0"/>
              <a:t>is</a:t>
            </a:r>
            <a:r>
              <a:rPr lang="it-IT" sz="2800" b="1" dirty="0" smtClean="0"/>
              <a:t> </a:t>
            </a:r>
            <a:r>
              <a:rPr lang="it-IT" sz="2800" b="1" dirty="0" err="1" smtClean="0"/>
              <a:t>still</a:t>
            </a:r>
            <a:r>
              <a:rPr lang="it-IT" sz="2800" b="1" dirty="0" smtClean="0"/>
              <a:t> a </a:t>
            </a:r>
            <a:r>
              <a:rPr lang="it-IT" sz="2800" b="1" dirty="0" err="1" smtClean="0"/>
              <a:t>problem</a:t>
            </a:r>
            <a:r>
              <a:rPr lang="it-IT" sz="2800" b="1" dirty="0" smtClean="0"/>
              <a:t> </a:t>
            </a:r>
            <a:endParaRPr lang="it-IT" sz="2800" b="1" dirty="0"/>
          </a:p>
        </p:txBody>
      </p:sp>
    </p:spTree>
    <p:extLst>
      <p:ext uri="{BB962C8B-B14F-4D97-AF65-F5344CB8AC3E}">
        <p14:creationId xmlns:p14="http://schemas.microsoft.com/office/powerpoint/2010/main" val="11117437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asellaDiTesto 12"/>
          <p:cNvSpPr txBox="1"/>
          <p:nvPr/>
        </p:nvSpPr>
        <p:spPr>
          <a:xfrm>
            <a:off x="204006" y="44624"/>
            <a:ext cx="8800435" cy="707886"/>
          </a:xfrm>
          <a:prstGeom prst="rect">
            <a:avLst/>
          </a:prstGeom>
          <a:noFill/>
        </p:spPr>
        <p:txBody>
          <a:bodyPr wrap="none" rtlCol="0">
            <a:spAutoFit/>
          </a:bodyPr>
          <a:lstStyle/>
          <a:p>
            <a:r>
              <a:rPr lang="it-IT" sz="4000" b="1" dirty="0" smtClean="0"/>
              <a:t>Can </a:t>
            </a:r>
            <a:r>
              <a:rPr lang="it-IT" sz="4000" b="1" dirty="0" err="1" smtClean="0"/>
              <a:t>we</a:t>
            </a:r>
            <a:r>
              <a:rPr lang="it-IT" sz="4000" b="1" dirty="0" smtClean="0"/>
              <a:t> </a:t>
            </a:r>
            <a:r>
              <a:rPr lang="it-IT" sz="4000" b="1" dirty="0" err="1" smtClean="0"/>
              <a:t>predict</a:t>
            </a:r>
            <a:r>
              <a:rPr lang="it-IT" sz="4000" b="1" dirty="0" smtClean="0"/>
              <a:t> </a:t>
            </a:r>
            <a:r>
              <a:rPr lang="it-IT" sz="4000" b="1" dirty="0" err="1" smtClean="0"/>
              <a:t>response</a:t>
            </a:r>
            <a:r>
              <a:rPr lang="it-IT" sz="4000" b="1" dirty="0" smtClean="0"/>
              <a:t> to MTX ?</a:t>
            </a:r>
            <a:endParaRPr lang="it-IT" sz="4000" b="1" dirty="0"/>
          </a:p>
        </p:txBody>
      </p:sp>
      <p:sp>
        <p:nvSpPr>
          <p:cNvPr id="14" name="CasellaDiTesto 13"/>
          <p:cNvSpPr txBox="1"/>
          <p:nvPr/>
        </p:nvSpPr>
        <p:spPr>
          <a:xfrm>
            <a:off x="139036" y="4000996"/>
            <a:ext cx="3321230" cy="2308324"/>
          </a:xfrm>
          <a:prstGeom prst="rect">
            <a:avLst/>
          </a:prstGeom>
          <a:noFill/>
        </p:spPr>
        <p:txBody>
          <a:bodyPr wrap="none" rtlCol="0">
            <a:spAutoFit/>
          </a:bodyPr>
          <a:lstStyle/>
          <a:p>
            <a:pPr marL="342900" indent="-342900">
              <a:buFont typeface="Wingdings" panose="05000000000000000000" pitchFamily="2" charset="2"/>
              <a:buChar char="§"/>
            </a:pPr>
            <a:r>
              <a:rPr lang="it-IT" sz="2400" b="1" dirty="0" err="1" smtClean="0"/>
              <a:t>Genetic</a:t>
            </a:r>
            <a:r>
              <a:rPr lang="it-IT" sz="2400" b="1" dirty="0" smtClean="0"/>
              <a:t> </a:t>
            </a:r>
            <a:r>
              <a:rPr lang="it-IT" sz="2400" b="1" dirty="0" err="1" smtClean="0"/>
              <a:t>features</a:t>
            </a:r>
            <a:endParaRPr lang="it-IT" sz="2400" b="1" dirty="0" smtClean="0"/>
          </a:p>
          <a:p>
            <a:pPr marL="342900" indent="-342900">
              <a:buFont typeface="Wingdings" panose="05000000000000000000" pitchFamily="2" charset="2"/>
              <a:buChar char="§"/>
            </a:pPr>
            <a:r>
              <a:rPr lang="it-IT" sz="2400" b="1" dirty="0" err="1" smtClean="0"/>
              <a:t>Epigenetic</a:t>
            </a:r>
            <a:r>
              <a:rPr lang="it-IT" sz="2400" b="1" dirty="0" smtClean="0"/>
              <a:t> </a:t>
            </a:r>
            <a:r>
              <a:rPr lang="it-IT" sz="2400" b="1" dirty="0" err="1" smtClean="0"/>
              <a:t>features</a:t>
            </a:r>
            <a:endParaRPr lang="it-IT" sz="2400" b="1" dirty="0" smtClean="0"/>
          </a:p>
          <a:p>
            <a:pPr marL="342900" indent="-342900">
              <a:buFont typeface="Wingdings" panose="05000000000000000000" pitchFamily="2" charset="2"/>
              <a:buChar char="§"/>
            </a:pPr>
            <a:r>
              <a:rPr lang="it-IT" sz="2400" b="1" dirty="0" err="1" smtClean="0"/>
              <a:t>Proteomic</a:t>
            </a:r>
            <a:r>
              <a:rPr lang="it-IT" sz="2400" b="1" dirty="0" smtClean="0"/>
              <a:t> </a:t>
            </a:r>
            <a:r>
              <a:rPr lang="it-IT" sz="2400" b="1" dirty="0" err="1" smtClean="0"/>
              <a:t>features</a:t>
            </a:r>
            <a:endParaRPr lang="it-IT" sz="2400" b="1" dirty="0" smtClean="0"/>
          </a:p>
          <a:p>
            <a:pPr marL="342900" indent="-342900">
              <a:buFont typeface="Wingdings" panose="05000000000000000000" pitchFamily="2" charset="2"/>
              <a:buChar char="§"/>
            </a:pPr>
            <a:r>
              <a:rPr lang="it-IT" sz="2400" b="1" dirty="0" err="1" smtClean="0"/>
              <a:t>Serologic</a:t>
            </a:r>
            <a:r>
              <a:rPr lang="it-IT" sz="2400" b="1" dirty="0" smtClean="0"/>
              <a:t> </a:t>
            </a:r>
            <a:r>
              <a:rPr lang="it-IT" sz="2400" b="1" dirty="0" err="1" smtClean="0"/>
              <a:t>features</a:t>
            </a:r>
            <a:endParaRPr lang="it-IT" sz="2400" b="1" dirty="0" smtClean="0"/>
          </a:p>
          <a:p>
            <a:pPr marL="342900" indent="-342900">
              <a:buFont typeface="Wingdings" panose="05000000000000000000" pitchFamily="2" charset="2"/>
              <a:buChar char="§"/>
            </a:pPr>
            <a:r>
              <a:rPr lang="it-IT" sz="2400" b="1" dirty="0" err="1" smtClean="0"/>
              <a:t>Immunologic</a:t>
            </a:r>
            <a:r>
              <a:rPr lang="it-IT" sz="2400" b="1" dirty="0" smtClean="0"/>
              <a:t> </a:t>
            </a:r>
            <a:r>
              <a:rPr lang="it-IT" sz="2400" b="1" dirty="0" err="1" smtClean="0"/>
              <a:t>features</a:t>
            </a:r>
            <a:endParaRPr lang="it-IT" sz="2400" b="1" dirty="0" smtClean="0"/>
          </a:p>
          <a:p>
            <a:pPr marL="342900" indent="-342900">
              <a:buFont typeface="Wingdings" panose="05000000000000000000" pitchFamily="2" charset="2"/>
              <a:buChar char="§"/>
            </a:pPr>
            <a:r>
              <a:rPr lang="it-IT" sz="2400" b="1" dirty="0" err="1" smtClean="0"/>
              <a:t>Clinical</a:t>
            </a:r>
            <a:r>
              <a:rPr lang="it-IT" sz="2400" b="1" dirty="0" smtClean="0"/>
              <a:t> </a:t>
            </a:r>
            <a:r>
              <a:rPr lang="it-IT" sz="2400" b="1" dirty="0" err="1" smtClean="0"/>
              <a:t>features</a:t>
            </a:r>
            <a:endParaRPr lang="it-IT" sz="2400" b="1"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220" y="879255"/>
            <a:ext cx="6620268" cy="150353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124" y="908720"/>
            <a:ext cx="1806612" cy="23762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Rettangolo 14"/>
          <p:cNvSpPr/>
          <p:nvPr/>
        </p:nvSpPr>
        <p:spPr>
          <a:xfrm>
            <a:off x="2267744" y="1669276"/>
            <a:ext cx="4658968" cy="369332"/>
          </a:xfrm>
          <a:prstGeom prst="rect">
            <a:avLst/>
          </a:prstGeom>
        </p:spPr>
        <p:txBody>
          <a:bodyPr wrap="none">
            <a:spAutoFit/>
          </a:bodyPr>
          <a:lstStyle/>
          <a:p>
            <a:r>
              <a:rPr lang="en-US" i="1" dirty="0">
                <a:latin typeface="Tahoma" panose="020B0604030504040204" pitchFamily="34" charset="0"/>
                <a:ea typeface="Tahoma" panose="020B0604030504040204" pitchFamily="34" charset="0"/>
                <a:cs typeface="Tahoma" panose="020B0604030504040204" pitchFamily="34" charset="0"/>
              </a:rPr>
              <a:t>Expert Review of Clinical </a:t>
            </a:r>
            <a:r>
              <a:rPr lang="en-US" i="1" dirty="0" smtClean="0">
                <a:latin typeface="Tahoma" panose="020B0604030504040204" pitchFamily="34" charset="0"/>
                <a:ea typeface="Tahoma" panose="020B0604030504040204" pitchFamily="34" charset="0"/>
                <a:cs typeface="Tahoma" panose="020B0604030504040204" pitchFamily="34" charset="0"/>
              </a:rPr>
              <a:t>Immunology, 2018</a:t>
            </a:r>
            <a:endParaRPr lang="it-IT" i="1" dirty="0">
              <a:latin typeface="Tahoma" panose="020B0604030504040204" pitchFamily="34" charset="0"/>
              <a:ea typeface="Tahoma" panose="020B0604030504040204" pitchFamily="34" charset="0"/>
              <a:cs typeface="Tahoma" panose="020B0604030504040204" pitchFamily="34" charset="0"/>
            </a:endParaRPr>
          </a:p>
        </p:txBody>
      </p:sp>
      <p:sp>
        <p:nvSpPr>
          <p:cNvPr id="7" name="Rettangolo 6"/>
          <p:cNvSpPr/>
          <p:nvPr/>
        </p:nvSpPr>
        <p:spPr>
          <a:xfrm>
            <a:off x="3571909" y="3819411"/>
            <a:ext cx="5421658" cy="2800767"/>
          </a:xfrm>
          <a:prstGeom prst="rect">
            <a:avLst/>
          </a:prstGeom>
          <a:solidFill>
            <a:schemeClr val="accent4">
              <a:lumMod val="20000"/>
              <a:lumOff val="80000"/>
            </a:schemeClr>
          </a:solidFill>
          <a:effectLst>
            <a:outerShdw blurRad="50800" dist="38100" dir="2700000" algn="tl" rotWithShape="0">
              <a:prstClr val="black">
                <a:alpha val="40000"/>
              </a:prstClr>
            </a:outerShdw>
          </a:effectLst>
        </p:spPr>
        <p:txBody>
          <a:bodyPr wrap="square">
            <a:spAutoFit/>
          </a:bodyPr>
          <a:lstStyle/>
          <a:p>
            <a:pPr marL="342900" indent="-342900">
              <a:buFont typeface="Wingdings" panose="05000000000000000000" pitchFamily="2" charset="2"/>
              <a:buChar char="§"/>
            </a:pPr>
            <a:r>
              <a:rPr lang="en-US" sz="2200" b="1" dirty="0"/>
              <a:t>few well-powered studies </a:t>
            </a:r>
            <a:r>
              <a:rPr lang="en-US" sz="2200" b="1" dirty="0" smtClean="0"/>
              <a:t> with adequate </a:t>
            </a:r>
            <a:r>
              <a:rPr lang="it-IT" sz="2200" b="1" dirty="0" smtClean="0"/>
              <a:t>sample </a:t>
            </a:r>
            <a:r>
              <a:rPr lang="it-IT" sz="2200" b="1" dirty="0" err="1" smtClean="0"/>
              <a:t>sizes</a:t>
            </a:r>
            <a:r>
              <a:rPr lang="it-IT" sz="2200" b="1" dirty="0" smtClean="0"/>
              <a:t> (</a:t>
            </a:r>
            <a:r>
              <a:rPr lang="it-IT" sz="2200" b="1" dirty="0" err="1" smtClean="0"/>
              <a:t>only</a:t>
            </a:r>
            <a:r>
              <a:rPr lang="it-IT" sz="2200" b="1" dirty="0" smtClean="0"/>
              <a:t> 4 </a:t>
            </a:r>
            <a:r>
              <a:rPr lang="it-IT" sz="2200" b="1" dirty="0" smtClean="0"/>
              <a:t>/51 &gt; </a:t>
            </a:r>
            <a:r>
              <a:rPr lang="it-IT" sz="2200" b="1" dirty="0" smtClean="0"/>
              <a:t>300 </a:t>
            </a:r>
            <a:r>
              <a:rPr lang="it-IT" sz="2200" b="1" dirty="0" err="1" smtClean="0"/>
              <a:t>pts</a:t>
            </a:r>
            <a:r>
              <a:rPr lang="it-IT" sz="2200" b="1" dirty="0" smtClean="0"/>
              <a:t>)</a:t>
            </a:r>
          </a:p>
          <a:p>
            <a:pPr marL="342900" indent="-342900">
              <a:buFont typeface="Wingdings" panose="05000000000000000000" pitchFamily="2" charset="2"/>
              <a:buChar char="§"/>
            </a:pPr>
            <a:r>
              <a:rPr lang="en-US" sz="2200" b="1" dirty="0" smtClean="0"/>
              <a:t>prospective </a:t>
            </a:r>
            <a:r>
              <a:rPr lang="en-US" sz="2200" b="1" dirty="0"/>
              <a:t>cohorts are </a:t>
            </a:r>
            <a:r>
              <a:rPr lang="en-US" sz="2200" b="1" dirty="0" smtClean="0"/>
              <a:t>rare</a:t>
            </a:r>
          </a:p>
          <a:p>
            <a:pPr marL="342900" indent="-342900">
              <a:buFont typeface="Wingdings" panose="05000000000000000000" pitchFamily="2" charset="2"/>
              <a:buChar char="§"/>
            </a:pPr>
            <a:r>
              <a:rPr lang="en-US" sz="2200" b="1" dirty="0" smtClean="0"/>
              <a:t>non-adherence </a:t>
            </a:r>
            <a:r>
              <a:rPr lang="en-US" sz="2200" b="1" dirty="0" smtClean="0"/>
              <a:t>is a “great confounder” </a:t>
            </a:r>
            <a:r>
              <a:rPr lang="en-US" sz="2200" b="1" dirty="0" smtClean="0"/>
              <a:t>for </a:t>
            </a:r>
            <a:r>
              <a:rPr lang="it-IT" sz="2200" b="1" dirty="0" err="1" smtClean="0"/>
              <a:t>prediction</a:t>
            </a:r>
            <a:endParaRPr lang="it-IT" sz="2200" b="1" dirty="0" smtClean="0"/>
          </a:p>
          <a:p>
            <a:pPr marL="342900" indent="-342900">
              <a:buFont typeface="Wingdings" panose="05000000000000000000" pitchFamily="2" charset="2"/>
              <a:buChar char="§"/>
            </a:pPr>
            <a:r>
              <a:rPr lang="en-US" sz="2200" b="1" dirty="0" smtClean="0"/>
              <a:t>MTX dose variation and </a:t>
            </a:r>
            <a:r>
              <a:rPr lang="en-US" sz="2200" b="1" dirty="0" err="1" smtClean="0"/>
              <a:t>comedication</a:t>
            </a:r>
            <a:r>
              <a:rPr lang="en-US" sz="2200" b="1" dirty="0" smtClean="0"/>
              <a:t> are not taken into account</a:t>
            </a:r>
          </a:p>
          <a:p>
            <a:pPr marL="342900" indent="-342900">
              <a:buFont typeface="Wingdings" panose="05000000000000000000" pitchFamily="2" charset="2"/>
              <a:buChar char="§"/>
            </a:pPr>
            <a:r>
              <a:rPr lang="it-IT" sz="2200" b="1" dirty="0" err="1" smtClean="0"/>
              <a:t>response</a:t>
            </a:r>
            <a:r>
              <a:rPr lang="it-IT" sz="2200" b="1" dirty="0" smtClean="0"/>
              <a:t> </a:t>
            </a:r>
            <a:r>
              <a:rPr lang="it-IT" sz="2200" b="1" dirty="0" err="1"/>
              <a:t>measure</a:t>
            </a:r>
            <a:r>
              <a:rPr lang="it-IT" sz="2200" b="1" dirty="0"/>
              <a:t> </a:t>
            </a:r>
            <a:r>
              <a:rPr lang="it-IT" sz="2200" b="1" dirty="0" err="1"/>
              <a:t>varies</a:t>
            </a:r>
            <a:r>
              <a:rPr lang="it-IT" sz="2200" b="1" dirty="0"/>
              <a:t> </a:t>
            </a:r>
            <a:r>
              <a:rPr lang="it-IT" sz="2200" b="1" dirty="0" err="1" smtClean="0"/>
              <a:t>between</a:t>
            </a:r>
            <a:r>
              <a:rPr lang="it-IT" sz="2200" b="1" dirty="0"/>
              <a:t> </a:t>
            </a:r>
            <a:r>
              <a:rPr lang="it-IT" sz="2200" b="1" dirty="0" err="1" smtClean="0"/>
              <a:t>studies</a:t>
            </a:r>
            <a:endParaRPr lang="it-IT" sz="2200" b="1" dirty="0"/>
          </a:p>
        </p:txBody>
      </p:sp>
      <p:sp>
        <p:nvSpPr>
          <p:cNvPr id="8" name="CasellaDiTesto 7"/>
          <p:cNvSpPr txBox="1"/>
          <p:nvPr/>
        </p:nvSpPr>
        <p:spPr>
          <a:xfrm>
            <a:off x="3574019" y="3284984"/>
            <a:ext cx="5435314" cy="461665"/>
          </a:xfrm>
          <a:prstGeom prst="rect">
            <a:avLst/>
          </a:prstGeom>
          <a:noFill/>
          <a:effectLst/>
        </p:spPr>
        <p:txBody>
          <a:bodyPr wrap="square" rtlCol="0">
            <a:spAutoFit/>
          </a:bodyPr>
          <a:lstStyle/>
          <a:p>
            <a:r>
              <a:rPr lang="it-IT" sz="2400" b="1" dirty="0" err="1" smtClean="0"/>
              <a:t>Limitations</a:t>
            </a:r>
            <a:r>
              <a:rPr lang="it-IT" sz="2400" b="1" dirty="0" smtClean="0"/>
              <a:t> of </a:t>
            </a:r>
            <a:r>
              <a:rPr lang="it-IT" sz="2400" b="1" dirty="0" err="1" smtClean="0"/>
              <a:t>these</a:t>
            </a:r>
            <a:r>
              <a:rPr lang="it-IT" sz="2400" b="1" dirty="0" smtClean="0"/>
              <a:t> </a:t>
            </a:r>
            <a:r>
              <a:rPr lang="it-IT" sz="2400" b="1" dirty="0" err="1" smtClean="0"/>
              <a:t>studies</a:t>
            </a:r>
            <a:endParaRPr lang="it-IT" sz="2400" b="1" dirty="0"/>
          </a:p>
        </p:txBody>
      </p:sp>
      <p:sp>
        <p:nvSpPr>
          <p:cNvPr id="2" name="CasellaDiTesto 1"/>
          <p:cNvSpPr txBox="1"/>
          <p:nvPr/>
        </p:nvSpPr>
        <p:spPr>
          <a:xfrm>
            <a:off x="2380378" y="2751311"/>
            <a:ext cx="6656118" cy="461665"/>
          </a:xfrm>
          <a:prstGeom prst="rect">
            <a:avLst/>
          </a:prstGeom>
          <a:solidFill>
            <a:schemeClr val="accent6">
              <a:lumMod val="40000"/>
              <a:lumOff val="60000"/>
            </a:schemeClr>
          </a:solidFill>
        </p:spPr>
        <p:txBody>
          <a:bodyPr wrap="none" rtlCol="0">
            <a:spAutoFit/>
          </a:bodyPr>
          <a:lstStyle/>
          <a:p>
            <a:r>
              <a:rPr lang="it-IT" sz="2400" b="1" dirty="0" smtClean="0"/>
              <a:t>Up to date no </a:t>
            </a:r>
            <a:r>
              <a:rPr lang="it-IT" sz="2400" b="1" dirty="0" err="1" smtClean="0"/>
              <a:t>reliable</a:t>
            </a:r>
            <a:r>
              <a:rPr lang="it-IT" sz="2400" b="1" dirty="0" smtClean="0"/>
              <a:t> </a:t>
            </a:r>
            <a:r>
              <a:rPr lang="it-IT" sz="2400" b="1" dirty="0" err="1" smtClean="0"/>
              <a:t>predictors</a:t>
            </a:r>
            <a:r>
              <a:rPr lang="it-IT" sz="2400" b="1" dirty="0" smtClean="0"/>
              <a:t> in </a:t>
            </a:r>
            <a:r>
              <a:rPr lang="it-IT" sz="2400" b="1" dirty="0" err="1" smtClean="0"/>
              <a:t>clinical</a:t>
            </a:r>
            <a:r>
              <a:rPr lang="it-IT" sz="2400" b="1" dirty="0" smtClean="0"/>
              <a:t> </a:t>
            </a:r>
            <a:r>
              <a:rPr lang="it-IT" sz="2400" b="1" dirty="0" err="1" smtClean="0"/>
              <a:t>practice</a:t>
            </a:r>
            <a:endParaRPr lang="it-IT" sz="2400" b="1" dirty="0"/>
          </a:p>
        </p:txBody>
      </p:sp>
      <p:sp>
        <p:nvSpPr>
          <p:cNvPr id="3" name="Segnaposto numero diapositiva 2"/>
          <p:cNvSpPr>
            <a:spLocks noGrp="1"/>
          </p:cNvSpPr>
          <p:nvPr>
            <p:ph type="sldNum" sz="quarter" idx="12"/>
          </p:nvPr>
        </p:nvSpPr>
        <p:spPr>
          <a:xfrm>
            <a:off x="7010400" y="6558189"/>
            <a:ext cx="2133600" cy="365125"/>
          </a:xfrm>
        </p:spPr>
        <p:txBody>
          <a:bodyPr/>
          <a:lstStyle/>
          <a:p>
            <a:fld id="{BB9ACCF8-6DB8-403B-91E6-12AF5948842C}" type="slidenum">
              <a:rPr lang="it-IT" smtClean="0"/>
              <a:t>37</a:t>
            </a:fld>
            <a:endParaRPr lang="it-IT" dirty="0"/>
          </a:p>
        </p:txBody>
      </p:sp>
    </p:spTree>
    <p:extLst>
      <p:ext uri="{BB962C8B-B14F-4D97-AF65-F5344CB8AC3E}">
        <p14:creationId xmlns:p14="http://schemas.microsoft.com/office/powerpoint/2010/main" val="3367833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p:cNvSpPr>
            <a:spLocks noGrp="1"/>
          </p:cNvSpPr>
          <p:nvPr>
            <p:ph type="sldNum" sz="quarter" idx="12"/>
          </p:nvPr>
        </p:nvSpPr>
        <p:spPr/>
        <p:txBody>
          <a:bodyPr/>
          <a:lstStyle/>
          <a:p>
            <a:fld id="{BB9ACCF8-6DB8-403B-91E6-12AF5948842C}" type="slidenum">
              <a:rPr lang="it-IT" smtClean="0"/>
              <a:t>38</a:t>
            </a:fld>
            <a:endParaRPr lang="it-IT"/>
          </a:p>
        </p:txBody>
      </p:sp>
      <p:sp>
        <p:nvSpPr>
          <p:cNvPr id="3" name="Rettangolo 2"/>
          <p:cNvSpPr/>
          <p:nvPr/>
        </p:nvSpPr>
        <p:spPr>
          <a:xfrm>
            <a:off x="1648777" y="5264040"/>
            <a:ext cx="5846445" cy="1446550"/>
          </a:xfrm>
          <a:prstGeom prst="rect">
            <a:avLst/>
          </a:prstGeom>
        </p:spPr>
        <p:txBody>
          <a:bodyPr wrap="square">
            <a:spAutoFit/>
          </a:bodyPr>
          <a:lstStyle/>
          <a:p>
            <a:pPr algn="just"/>
            <a:r>
              <a:rPr lang="en-US" sz="2200" b="1" dirty="0"/>
              <a:t>Higher DAS28, current smoking and </a:t>
            </a:r>
            <a:r>
              <a:rPr lang="en-US" sz="2200" b="1" dirty="0" smtClean="0"/>
              <a:t>no alcohol </a:t>
            </a:r>
            <a:r>
              <a:rPr lang="en-US" sz="2200" b="1" dirty="0"/>
              <a:t>consumption are predictive factors for IR to </a:t>
            </a:r>
            <a:r>
              <a:rPr lang="en-US" sz="2200" b="1" dirty="0" err="1" smtClean="0"/>
              <a:t>stepup</a:t>
            </a:r>
            <a:r>
              <a:rPr lang="en-US" sz="2200" b="1" dirty="0" smtClean="0"/>
              <a:t> ’MTX</a:t>
            </a:r>
            <a:r>
              <a:rPr lang="en-US" sz="2200" b="1" dirty="0"/>
              <a:t>+’ in DMARD-naive patients with new-onset RA.</a:t>
            </a:r>
            <a:endParaRPr lang="it-IT" sz="2200" b="1"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6391275" cy="2162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0176" y="848621"/>
            <a:ext cx="1580031" cy="2761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48778" y="2494860"/>
            <a:ext cx="5846445" cy="27136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7655282" y="1628800"/>
            <a:ext cx="1237198" cy="369332"/>
          </a:xfrm>
          <a:prstGeom prst="rect">
            <a:avLst/>
          </a:prstGeom>
          <a:noFill/>
        </p:spPr>
        <p:txBody>
          <a:bodyPr wrap="none" rtlCol="0">
            <a:spAutoFit/>
          </a:bodyPr>
          <a:lstStyle/>
          <a:p>
            <a:r>
              <a:rPr lang="it-IT" dirty="0" smtClean="0"/>
              <a:t>U-</a:t>
            </a:r>
            <a:r>
              <a:rPr lang="it-IT" dirty="0" err="1" smtClean="0"/>
              <a:t>Act</a:t>
            </a:r>
            <a:r>
              <a:rPr lang="it-IT" dirty="0" smtClean="0"/>
              <a:t>-</a:t>
            </a:r>
            <a:r>
              <a:rPr lang="it-IT" dirty="0" err="1" smtClean="0"/>
              <a:t>Early</a:t>
            </a:r>
            <a:endParaRPr lang="it-IT" dirty="0"/>
          </a:p>
        </p:txBody>
      </p:sp>
    </p:spTree>
    <p:extLst>
      <p:ext uri="{BB962C8B-B14F-4D97-AF65-F5344CB8AC3E}">
        <p14:creationId xmlns:p14="http://schemas.microsoft.com/office/powerpoint/2010/main" val="107858794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1" y="941420"/>
            <a:ext cx="7481547" cy="22715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999825" y="3966155"/>
            <a:ext cx="7363252" cy="1200329"/>
          </a:xfrm>
          <a:prstGeom prst="rect">
            <a:avLst/>
          </a:prstGeom>
        </p:spPr>
        <p:txBody>
          <a:bodyPr>
            <a:spAutoFit/>
          </a:bodyPr>
          <a:lstStyle/>
          <a:p>
            <a:pPr algn="ctr"/>
            <a:r>
              <a:rPr lang="en-US" sz="2400" b="1" dirty="0" smtClean="0"/>
              <a:t>MTX </a:t>
            </a:r>
            <a:r>
              <a:rPr lang="en-US" sz="2400" b="1" dirty="0"/>
              <a:t>is effective as an initial treatment strategy regardless of autoantibody </a:t>
            </a:r>
            <a:r>
              <a:rPr lang="en-US" sz="2400" b="1" dirty="0" smtClean="0"/>
              <a:t>status</a:t>
            </a:r>
          </a:p>
          <a:p>
            <a:pPr algn="ctr"/>
            <a:r>
              <a:rPr lang="en-US" sz="2400" b="1" dirty="0" smtClean="0"/>
              <a:t>RF/ACPA +/-</a:t>
            </a:r>
            <a:endParaRPr lang="it-IT" sz="2400" b="1" dirty="0"/>
          </a:p>
        </p:txBody>
      </p:sp>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71094" y="1838088"/>
            <a:ext cx="2505075"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CasellaDiTesto 2"/>
          <p:cNvSpPr txBox="1"/>
          <p:nvPr/>
        </p:nvSpPr>
        <p:spPr>
          <a:xfrm>
            <a:off x="7497259" y="2227182"/>
            <a:ext cx="652743" cy="369332"/>
          </a:xfrm>
          <a:prstGeom prst="rect">
            <a:avLst/>
          </a:prstGeom>
          <a:noFill/>
        </p:spPr>
        <p:txBody>
          <a:bodyPr wrap="none" rtlCol="0">
            <a:spAutoFit/>
          </a:bodyPr>
          <a:lstStyle/>
          <a:p>
            <a:r>
              <a:rPr lang="it-IT" dirty="0" smtClean="0"/>
              <a:t>2018</a:t>
            </a:r>
            <a:endParaRPr lang="it-IT" dirty="0"/>
          </a:p>
        </p:txBody>
      </p:sp>
      <p:sp>
        <p:nvSpPr>
          <p:cNvPr id="4" name="Segnaposto numero diapositiva 3"/>
          <p:cNvSpPr>
            <a:spLocks noGrp="1"/>
          </p:cNvSpPr>
          <p:nvPr>
            <p:ph type="sldNum" sz="quarter" idx="12"/>
          </p:nvPr>
        </p:nvSpPr>
        <p:spPr>
          <a:xfrm>
            <a:off x="7010400" y="6492875"/>
            <a:ext cx="2133600" cy="365125"/>
          </a:xfrm>
        </p:spPr>
        <p:txBody>
          <a:bodyPr/>
          <a:lstStyle/>
          <a:p>
            <a:fld id="{BB9ACCF8-6DB8-403B-91E6-12AF5948842C}" type="slidenum">
              <a:rPr lang="it-IT" smtClean="0"/>
              <a:t>39</a:t>
            </a:fld>
            <a:endParaRPr lang="it-IT" dirty="0"/>
          </a:p>
        </p:txBody>
      </p:sp>
      <p:sp>
        <p:nvSpPr>
          <p:cNvPr id="5" name="Rettangolo 4"/>
          <p:cNvSpPr/>
          <p:nvPr/>
        </p:nvSpPr>
        <p:spPr>
          <a:xfrm>
            <a:off x="2195736" y="3244334"/>
            <a:ext cx="4743093" cy="400110"/>
          </a:xfrm>
          <a:prstGeom prst="rect">
            <a:avLst/>
          </a:prstGeom>
        </p:spPr>
        <p:txBody>
          <a:bodyPr wrap="none">
            <a:spAutoFit/>
          </a:bodyPr>
          <a:lstStyle/>
          <a:p>
            <a:r>
              <a:rPr lang="en-US" sz="2000" dirty="0"/>
              <a:t>1826 RA patients were available for analysis</a:t>
            </a:r>
            <a:endParaRPr lang="it-IT" sz="2000" dirty="0"/>
          </a:p>
        </p:txBody>
      </p:sp>
      <p:sp>
        <p:nvSpPr>
          <p:cNvPr id="6" name="Rettangolo 5"/>
          <p:cNvSpPr/>
          <p:nvPr/>
        </p:nvSpPr>
        <p:spPr>
          <a:xfrm>
            <a:off x="251519" y="303039"/>
            <a:ext cx="7245739" cy="461665"/>
          </a:xfrm>
          <a:prstGeom prst="rect">
            <a:avLst/>
          </a:prstGeom>
        </p:spPr>
        <p:txBody>
          <a:bodyPr wrap="square">
            <a:spAutoFit/>
          </a:bodyPr>
          <a:lstStyle/>
          <a:p>
            <a:r>
              <a:rPr lang="it-IT" sz="2400" dirty="0"/>
              <a:t>I</a:t>
            </a:r>
            <a:r>
              <a:rPr lang="it-IT" sz="2400" dirty="0" smtClean="0"/>
              <a:t>nternational </a:t>
            </a:r>
            <a:r>
              <a:rPr lang="it-IT" sz="2400" dirty="0" err="1"/>
              <a:t>observational</a:t>
            </a:r>
            <a:r>
              <a:rPr lang="it-IT" sz="2400" dirty="0"/>
              <a:t> database </a:t>
            </a:r>
            <a:r>
              <a:rPr lang="it-IT" sz="2400" b="1" dirty="0"/>
              <a:t>(METEOR)</a:t>
            </a:r>
          </a:p>
        </p:txBody>
      </p:sp>
    </p:spTree>
    <p:extLst>
      <p:ext uri="{BB962C8B-B14F-4D97-AF65-F5344CB8AC3E}">
        <p14:creationId xmlns:p14="http://schemas.microsoft.com/office/powerpoint/2010/main" val="176951208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95536" y="1700808"/>
            <a:ext cx="8229600" cy="1080120"/>
          </a:xfrm>
        </p:spPr>
        <p:txBody>
          <a:bodyPr>
            <a:normAutofit/>
          </a:bodyPr>
          <a:lstStyle/>
          <a:p>
            <a:r>
              <a:rPr lang="it-IT" b="1" dirty="0" err="1" smtClean="0"/>
              <a:t>What</a:t>
            </a:r>
            <a:r>
              <a:rPr lang="it-IT" b="1" dirty="0" smtClean="0"/>
              <a:t> </a:t>
            </a:r>
            <a:r>
              <a:rPr lang="it-IT" b="1" dirty="0" err="1" smtClean="0"/>
              <a:t>we</a:t>
            </a:r>
            <a:r>
              <a:rPr lang="it-IT" b="1" dirty="0" smtClean="0"/>
              <a:t> </a:t>
            </a:r>
            <a:r>
              <a:rPr lang="it-IT" b="1" dirty="0" err="1" smtClean="0"/>
              <a:t>have</a:t>
            </a:r>
            <a:r>
              <a:rPr lang="it-IT" b="1" dirty="0" smtClean="0"/>
              <a:t> learnt</a:t>
            </a:r>
            <a:endParaRPr lang="it-IT" b="1" dirty="0"/>
          </a:p>
        </p:txBody>
      </p:sp>
      <p:sp>
        <p:nvSpPr>
          <p:cNvPr id="4" name="Rettangolo 3"/>
          <p:cNvSpPr/>
          <p:nvPr/>
        </p:nvSpPr>
        <p:spPr>
          <a:xfrm>
            <a:off x="2339752" y="3284984"/>
            <a:ext cx="6048672" cy="1384995"/>
          </a:xfrm>
          <a:prstGeom prst="rect">
            <a:avLst/>
          </a:prstGeom>
        </p:spPr>
        <p:txBody>
          <a:bodyPr wrap="square">
            <a:spAutoFit/>
          </a:bodyPr>
          <a:lstStyle/>
          <a:p>
            <a:pPr marL="457200" indent="-457200">
              <a:buFont typeface="Wingdings" panose="05000000000000000000" pitchFamily="2" charset="2"/>
              <a:buChar char="§"/>
            </a:pPr>
            <a:r>
              <a:rPr lang="it-IT" sz="2800" b="1" dirty="0" err="1" smtClean="0">
                <a:solidFill>
                  <a:prstClr val="black"/>
                </a:solidFill>
                <a:ea typeface="+mj-ea"/>
                <a:cs typeface="+mj-cs"/>
              </a:rPr>
              <a:t>efficacy</a:t>
            </a:r>
            <a:endParaRPr lang="it-IT" sz="2800" b="1" dirty="0" smtClean="0">
              <a:solidFill>
                <a:prstClr val="black"/>
              </a:solidFill>
              <a:ea typeface="+mj-ea"/>
              <a:cs typeface="+mj-cs"/>
            </a:endParaRPr>
          </a:p>
          <a:p>
            <a:pPr marL="457200" indent="-457200">
              <a:buFont typeface="Wingdings" panose="05000000000000000000" pitchFamily="2" charset="2"/>
              <a:buChar char="§"/>
            </a:pPr>
            <a:r>
              <a:rPr lang="it-IT" sz="2800" b="1" dirty="0" err="1">
                <a:solidFill>
                  <a:prstClr val="black"/>
                </a:solidFill>
                <a:ea typeface="+mj-ea"/>
                <a:cs typeface="+mj-cs"/>
              </a:rPr>
              <a:t>route</a:t>
            </a:r>
            <a:r>
              <a:rPr lang="it-IT" sz="2800" b="1" dirty="0">
                <a:solidFill>
                  <a:prstClr val="black"/>
                </a:solidFill>
                <a:ea typeface="+mj-ea"/>
                <a:cs typeface="+mj-cs"/>
              </a:rPr>
              <a:t> of </a:t>
            </a:r>
            <a:r>
              <a:rPr lang="it-IT" sz="2800" b="1" dirty="0" err="1" smtClean="0">
                <a:solidFill>
                  <a:prstClr val="black"/>
                </a:solidFill>
                <a:ea typeface="+mj-ea"/>
                <a:cs typeface="+mj-cs"/>
              </a:rPr>
              <a:t>administration</a:t>
            </a:r>
            <a:r>
              <a:rPr lang="it-IT" sz="2800" b="1" dirty="0" smtClean="0">
                <a:solidFill>
                  <a:prstClr val="black"/>
                </a:solidFill>
                <a:ea typeface="+mj-ea"/>
                <a:cs typeface="+mj-cs"/>
              </a:rPr>
              <a:t> </a:t>
            </a:r>
          </a:p>
          <a:p>
            <a:pPr marL="457200" indent="-457200">
              <a:buFont typeface="Wingdings" panose="05000000000000000000" pitchFamily="2" charset="2"/>
              <a:buChar char="§"/>
            </a:pPr>
            <a:r>
              <a:rPr lang="it-IT" sz="2800" b="1" dirty="0" err="1" smtClean="0">
                <a:solidFill>
                  <a:prstClr val="black"/>
                </a:solidFill>
                <a:ea typeface="+mj-ea"/>
                <a:cs typeface="+mj-cs"/>
              </a:rPr>
              <a:t>safety</a:t>
            </a:r>
            <a:endParaRPr lang="it-IT" sz="2800" dirty="0"/>
          </a:p>
        </p:txBody>
      </p:sp>
      <p:sp>
        <p:nvSpPr>
          <p:cNvPr id="3" name="Segnaposto numero diapositiva 2"/>
          <p:cNvSpPr>
            <a:spLocks noGrp="1"/>
          </p:cNvSpPr>
          <p:nvPr>
            <p:ph type="sldNum" sz="quarter" idx="12"/>
          </p:nvPr>
        </p:nvSpPr>
        <p:spPr>
          <a:xfrm>
            <a:off x="7010400" y="6492875"/>
            <a:ext cx="2133600" cy="365125"/>
          </a:xfrm>
        </p:spPr>
        <p:txBody>
          <a:bodyPr/>
          <a:lstStyle/>
          <a:p>
            <a:fld id="{BB9ACCF8-6DB8-403B-91E6-12AF5948842C}" type="slidenum">
              <a:rPr lang="it-IT" smtClean="0"/>
              <a:t>4</a:t>
            </a:fld>
            <a:endParaRPr lang="it-IT"/>
          </a:p>
        </p:txBody>
      </p:sp>
    </p:spTree>
    <p:extLst>
      <p:ext uri="{BB962C8B-B14F-4D97-AF65-F5344CB8AC3E}">
        <p14:creationId xmlns:p14="http://schemas.microsoft.com/office/powerpoint/2010/main" val="119514712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987824" y="188640"/>
            <a:ext cx="3101234" cy="523220"/>
          </a:xfrm>
          <a:prstGeom prst="rect">
            <a:avLst/>
          </a:prstGeom>
          <a:noFill/>
        </p:spPr>
        <p:txBody>
          <a:bodyPr wrap="none" rtlCol="0">
            <a:spAutoFit/>
          </a:bodyPr>
          <a:lstStyle/>
          <a:p>
            <a:r>
              <a:rPr lang="it-IT" sz="2800" dirty="0" smtClean="0"/>
              <a:t>Take home </a:t>
            </a:r>
            <a:r>
              <a:rPr lang="it-IT" sz="2800" dirty="0" err="1" smtClean="0"/>
              <a:t>message</a:t>
            </a:r>
            <a:endParaRPr lang="it-IT" sz="2800" dirty="0"/>
          </a:p>
        </p:txBody>
      </p:sp>
      <p:sp>
        <p:nvSpPr>
          <p:cNvPr id="3" name="CasellaDiTesto 2"/>
          <p:cNvSpPr txBox="1"/>
          <p:nvPr/>
        </p:nvSpPr>
        <p:spPr>
          <a:xfrm>
            <a:off x="484299" y="877362"/>
            <a:ext cx="8391428" cy="830997"/>
          </a:xfrm>
          <a:prstGeom prst="rect">
            <a:avLst/>
          </a:prstGeom>
          <a:noFill/>
        </p:spPr>
        <p:txBody>
          <a:bodyPr wrap="square" rtlCol="0">
            <a:spAutoFit/>
          </a:bodyPr>
          <a:lstStyle/>
          <a:p>
            <a:r>
              <a:rPr lang="it-IT" sz="2400" b="1" dirty="0" err="1" smtClean="0"/>
              <a:t>Methotrexate</a:t>
            </a:r>
            <a:r>
              <a:rPr lang="it-IT" sz="2400" b="1" dirty="0" smtClean="0"/>
              <a:t>  </a:t>
            </a:r>
            <a:r>
              <a:rPr lang="it-IT" sz="2400" b="1" dirty="0" err="1" smtClean="0"/>
              <a:t>is</a:t>
            </a:r>
            <a:r>
              <a:rPr lang="it-IT" sz="2400" b="1" dirty="0" smtClean="0"/>
              <a:t> </a:t>
            </a:r>
            <a:r>
              <a:rPr lang="it-IT" sz="2400" b="1" dirty="0" err="1" smtClean="0"/>
              <a:t>still</a:t>
            </a:r>
            <a:r>
              <a:rPr lang="it-IT" sz="2400" b="1" dirty="0" smtClean="0"/>
              <a:t>  the </a:t>
            </a:r>
            <a:r>
              <a:rPr lang="it-IT" sz="2400" b="1" dirty="0" err="1" smtClean="0"/>
              <a:t>most</a:t>
            </a:r>
            <a:r>
              <a:rPr lang="it-IT" sz="2400" b="1" dirty="0" smtClean="0"/>
              <a:t>  «</a:t>
            </a:r>
            <a:r>
              <a:rPr lang="it-IT" sz="2400" b="1" dirty="0" err="1" smtClean="0"/>
              <a:t>performant</a:t>
            </a:r>
            <a:r>
              <a:rPr lang="it-IT" sz="2400" b="1" dirty="0" smtClean="0"/>
              <a:t>» and the </a:t>
            </a:r>
            <a:r>
              <a:rPr lang="it-IT" sz="2400" b="1" dirty="0" err="1" smtClean="0"/>
              <a:t>recommended</a:t>
            </a:r>
            <a:r>
              <a:rPr lang="it-IT" sz="2400" b="1" dirty="0" smtClean="0"/>
              <a:t> </a:t>
            </a:r>
            <a:r>
              <a:rPr lang="it-IT" sz="2400" b="1" dirty="0" err="1" smtClean="0"/>
              <a:t>approach</a:t>
            </a:r>
            <a:r>
              <a:rPr lang="it-IT" sz="2400" b="1" dirty="0" smtClean="0"/>
              <a:t> </a:t>
            </a:r>
            <a:r>
              <a:rPr lang="it-IT" sz="2400" b="1" dirty="0" err="1" smtClean="0"/>
              <a:t>as</a:t>
            </a:r>
            <a:r>
              <a:rPr lang="it-IT" sz="2400" b="1" dirty="0" smtClean="0"/>
              <a:t> the first line treatment in RA</a:t>
            </a:r>
            <a:endParaRPr lang="it-IT" sz="2400" b="1" dirty="0"/>
          </a:p>
        </p:txBody>
      </p:sp>
      <p:sp>
        <p:nvSpPr>
          <p:cNvPr id="4" name="CasellaDiTesto 3"/>
          <p:cNvSpPr txBox="1"/>
          <p:nvPr/>
        </p:nvSpPr>
        <p:spPr>
          <a:xfrm>
            <a:off x="484298" y="1877923"/>
            <a:ext cx="8391428" cy="830997"/>
          </a:xfrm>
          <a:prstGeom prst="rect">
            <a:avLst/>
          </a:prstGeom>
          <a:noFill/>
        </p:spPr>
        <p:txBody>
          <a:bodyPr wrap="square" rtlCol="0">
            <a:spAutoFit/>
          </a:bodyPr>
          <a:lstStyle/>
          <a:p>
            <a:r>
              <a:rPr lang="it-IT" sz="2400" b="1" dirty="0" err="1" smtClean="0"/>
              <a:t>Evidence</a:t>
            </a:r>
            <a:r>
              <a:rPr lang="it-IT" sz="2400" b="1" dirty="0" smtClean="0"/>
              <a:t> </a:t>
            </a:r>
            <a:r>
              <a:rPr lang="it-IT" sz="2400" b="1" dirty="0" err="1" smtClean="0"/>
              <a:t>exist</a:t>
            </a:r>
            <a:r>
              <a:rPr lang="it-IT" sz="2400" b="1" dirty="0" smtClean="0"/>
              <a:t> </a:t>
            </a:r>
            <a:r>
              <a:rPr lang="it-IT" sz="2400" b="1" dirty="0" err="1" smtClean="0"/>
              <a:t>that</a:t>
            </a:r>
            <a:r>
              <a:rPr lang="it-IT" sz="2400" b="1" dirty="0" smtClean="0"/>
              <a:t> </a:t>
            </a:r>
            <a:r>
              <a:rPr lang="it-IT" sz="2400" b="1" dirty="0" err="1" smtClean="0"/>
              <a:t>parenteral</a:t>
            </a:r>
            <a:r>
              <a:rPr lang="it-IT" sz="2400" b="1" dirty="0" smtClean="0"/>
              <a:t> </a:t>
            </a:r>
            <a:r>
              <a:rPr lang="it-IT" sz="2400" b="1" dirty="0" err="1" smtClean="0"/>
              <a:t>administration</a:t>
            </a:r>
            <a:r>
              <a:rPr lang="it-IT" sz="2400" b="1" dirty="0" smtClean="0"/>
              <a:t> </a:t>
            </a:r>
            <a:r>
              <a:rPr lang="it-IT" sz="2400" b="1" dirty="0" err="1" smtClean="0"/>
              <a:t>is</a:t>
            </a:r>
            <a:r>
              <a:rPr lang="it-IT" sz="2400" b="1" dirty="0" smtClean="0"/>
              <a:t> </a:t>
            </a:r>
            <a:r>
              <a:rPr lang="it-IT" sz="2400" b="1" dirty="0" err="1" smtClean="0"/>
              <a:t>better</a:t>
            </a:r>
            <a:r>
              <a:rPr lang="it-IT" sz="2400" b="1" dirty="0" smtClean="0"/>
              <a:t> </a:t>
            </a:r>
            <a:r>
              <a:rPr lang="it-IT" sz="2400" b="1" dirty="0" err="1" smtClean="0"/>
              <a:t>than</a:t>
            </a:r>
            <a:r>
              <a:rPr lang="it-IT" sz="2400" b="1" dirty="0" smtClean="0"/>
              <a:t> </a:t>
            </a:r>
            <a:r>
              <a:rPr lang="it-IT" sz="2400" b="1" dirty="0" err="1" smtClean="0"/>
              <a:t>oral</a:t>
            </a:r>
            <a:r>
              <a:rPr lang="it-IT" sz="2400" b="1" dirty="0" smtClean="0"/>
              <a:t> </a:t>
            </a:r>
            <a:r>
              <a:rPr lang="it-IT" sz="2400" b="1" dirty="0" err="1" smtClean="0"/>
              <a:t>administration</a:t>
            </a:r>
            <a:r>
              <a:rPr lang="it-IT" sz="2400" b="1" dirty="0" smtClean="0"/>
              <a:t> (</a:t>
            </a:r>
            <a:r>
              <a:rPr lang="it-IT" sz="2400" b="1" dirty="0" err="1" smtClean="0"/>
              <a:t>efficacy</a:t>
            </a:r>
            <a:r>
              <a:rPr lang="it-IT" sz="2400" b="1" dirty="0" smtClean="0"/>
              <a:t>, </a:t>
            </a:r>
            <a:r>
              <a:rPr lang="it-IT" sz="2400" b="1" dirty="0" err="1" smtClean="0"/>
              <a:t>tolerance</a:t>
            </a:r>
            <a:r>
              <a:rPr lang="it-IT" sz="2400" b="1" dirty="0" smtClean="0"/>
              <a:t>, </a:t>
            </a:r>
            <a:r>
              <a:rPr lang="it-IT" sz="2400" b="1" dirty="0" err="1" smtClean="0"/>
              <a:t>dosage</a:t>
            </a:r>
            <a:r>
              <a:rPr lang="it-IT" sz="2400" b="1" dirty="0" smtClean="0"/>
              <a:t> </a:t>
            </a:r>
            <a:r>
              <a:rPr lang="it-IT" sz="2400" b="1" dirty="0" err="1" smtClean="0"/>
              <a:t>optimization</a:t>
            </a:r>
            <a:r>
              <a:rPr lang="it-IT" sz="2400" b="1" dirty="0" smtClean="0"/>
              <a:t>)</a:t>
            </a:r>
            <a:endParaRPr lang="it-IT" sz="2400" b="1" dirty="0"/>
          </a:p>
        </p:txBody>
      </p:sp>
      <p:sp>
        <p:nvSpPr>
          <p:cNvPr id="5" name="CasellaDiTesto 4"/>
          <p:cNvSpPr txBox="1"/>
          <p:nvPr/>
        </p:nvSpPr>
        <p:spPr>
          <a:xfrm>
            <a:off x="484298" y="5013176"/>
            <a:ext cx="8391428" cy="830997"/>
          </a:xfrm>
          <a:prstGeom prst="rect">
            <a:avLst/>
          </a:prstGeom>
          <a:noFill/>
        </p:spPr>
        <p:txBody>
          <a:bodyPr wrap="square" rtlCol="0">
            <a:spAutoFit/>
          </a:bodyPr>
          <a:lstStyle/>
          <a:p>
            <a:r>
              <a:rPr lang="it-IT" sz="2400" b="1" dirty="0" err="1" smtClean="0"/>
              <a:t>Underuse</a:t>
            </a:r>
            <a:r>
              <a:rPr lang="it-IT" sz="2400" b="1" dirty="0" smtClean="0"/>
              <a:t>, </a:t>
            </a:r>
            <a:r>
              <a:rPr lang="it-IT" sz="2400" b="1" dirty="0" err="1" smtClean="0"/>
              <a:t>poor</a:t>
            </a:r>
            <a:r>
              <a:rPr lang="it-IT" sz="2400" b="1" dirty="0" smtClean="0"/>
              <a:t> </a:t>
            </a:r>
            <a:r>
              <a:rPr lang="it-IT" sz="2400" b="1" dirty="0" err="1" smtClean="0"/>
              <a:t>adherence</a:t>
            </a:r>
            <a:r>
              <a:rPr lang="it-IT" sz="2400" b="1" dirty="0" smtClean="0"/>
              <a:t>, </a:t>
            </a:r>
            <a:r>
              <a:rPr lang="it-IT" sz="2400" b="1" dirty="0" smtClean="0"/>
              <a:t>management of adenosine-</a:t>
            </a:r>
            <a:r>
              <a:rPr lang="it-IT" sz="2400" b="1" dirty="0" err="1" smtClean="0"/>
              <a:t>mediated</a:t>
            </a:r>
            <a:r>
              <a:rPr lang="it-IT" sz="2400" b="1" dirty="0" smtClean="0"/>
              <a:t> </a:t>
            </a:r>
            <a:r>
              <a:rPr lang="it-IT" sz="2400" b="1" dirty="0" err="1" smtClean="0"/>
              <a:t>AEs</a:t>
            </a:r>
            <a:r>
              <a:rPr lang="it-IT" sz="2400" b="1" dirty="0" smtClean="0"/>
              <a:t>, are </a:t>
            </a:r>
            <a:r>
              <a:rPr lang="it-IT" sz="2400" b="1" dirty="0" err="1" smtClean="0"/>
              <a:t>still</a:t>
            </a:r>
            <a:r>
              <a:rPr lang="it-IT" sz="2400" b="1" dirty="0" smtClean="0"/>
              <a:t> </a:t>
            </a:r>
            <a:r>
              <a:rPr lang="it-IT" sz="2400" b="1" dirty="0" err="1" smtClean="0"/>
              <a:t>unmet</a:t>
            </a:r>
            <a:r>
              <a:rPr lang="it-IT" sz="2400" b="1" dirty="0" smtClean="0"/>
              <a:t> </a:t>
            </a:r>
            <a:r>
              <a:rPr lang="it-IT" sz="2400" b="1" dirty="0" err="1" smtClean="0"/>
              <a:t>needs</a:t>
            </a:r>
            <a:r>
              <a:rPr lang="it-IT" sz="2400" b="1" dirty="0" smtClean="0"/>
              <a:t> to be </a:t>
            </a:r>
            <a:r>
              <a:rPr lang="it-IT" sz="2400" b="1" dirty="0" err="1" smtClean="0"/>
              <a:t>resolved</a:t>
            </a:r>
            <a:endParaRPr lang="it-IT" sz="2400" b="1" dirty="0"/>
          </a:p>
        </p:txBody>
      </p:sp>
      <p:sp>
        <p:nvSpPr>
          <p:cNvPr id="6" name="CasellaDiTesto 5"/>
          <p:cNvSpPr txBox="1"/>
          <p:nvPr/>
        </p:nvSpPr>
        <p:spPr>
          <a:xfrm>
            <a:off x="484298" y="3966155"/>
            <a:ext cx="8391428" cy="830997"/>
          </a:xfrm>
          <a:prstGeom prst="rect">
            <a:avLst/>
          </a:prstGeom>
          <a:noFill/>
        </p:spPr>
        <p:txBody>
          <a:bodyPr wrap="square" rtlCol="0">
            <a:spAutoFit/>
          </a:bodyPr>
          <a:lstStyle/>
          <a:p>
            <a:r>
              <a:rPr lang="it-IT" sz="2400" b="1" dirty="0" err="1" smtClean="0"/>
              <a:t>Dosage</a:t>
            </a:r>
            <a:r>
              <a:rPr lang="it-IT" sz="2400" b="1" dirty="0" smtClean="0"/>
              <a:t> </a:t>
            </a:r>
            <a:r>
              <a:rPr lang="it-IT" sz="2400" b="1" dirty="0" err="1" smtClean="0"/>
              <a:t>tapering</a:t>
            </a:r>
            <a:r>
              <a:rPr lang="it-IT" sz="2400" b="1" dirty="0" smtClean="0"/>
              <a:t> </a:t>
            </a:r>
            <a:r>
              <a:rPr lang="it-IT" sz="2400" b="1" dirty="0" err="1" smtClean="0"/>
              <a:t>rather</a:t>
            </a:r>
            <a:r>
              <a:rPr lang="it-IT" sz="2400" b="1" dirty="0" smtClean="0"/>
              <a:t> </a:t>
            </a:r>
            <a:r>
              <a:rPr lang="it-IT" sz="2400" b="1" dirty="0" err="1" smtClean="0"/>
              <a:t>than</a:t>
            </a:r>
            <a:r>
              <a:rPr lang="it-IT" sz="2400" b="1" dirty="0" smtClean="0"/>
              <a:t> </a:t>
            </a:r>
            <a:r>
              <a:rPr lang="it-IT" sz="2400" b="1" dirty="0" err="1" smtClean="0"/>
              <a:t>withdrawal</a:t>
            </a:r>
            <a:r>
              <a:rPr lang="it-IT" sz="2400" b="1" dirty="0" smtClean="0"/>
              <a:t> can be a </a:t>
            </a:r>
            <a:r>
              <a:rPr lang="it-IT" sz="2400" b="1" dirty="0" err="1" smtClean="0"/>
              <a:t>suitable</a:t>
            </a:r>
            <a:r>
              <a:rPr lang="it-IT" sz="2400" b="1" dirty="0" smtClean="0"/>
              <a:t> option in some </a:t>
            </a:r>
            <a:r>
              <a:rPr lang="it-IT" sz="2400" b="1" dirty="0" err="1" smtClean="0"/>
              <a:t>patients</a:t>
            </a:r>
            <a:r>
              <a:rPr lang="it-IT" sz="2400" b="1" dirty="0" smtClean="0"/>
              <a:t> in </a:t>
            </a:r>
            <a:r>
              <a:rPr lang="it-IT" sz="2400" b="1" dirty="0" err="1" smtClean="0"/>
              <a:t>persistent</a:t>
            </a:r>
            <a:r>
              <a:rPr lang="it-IT" sz="2400" b="1" dirty="0" smtClean="0"/>
              <a:t> </a:t>
            </a:r>
            <a:r>
              <a:rPr lang="it-IT" sz="2400" b="1" dirty="0" err="1" smtClean="0"/>
              <a:t>remission</a:t>
            </a:r>
            <a:r>
              <a:rPr lang="it-IT" sz="2400" b="1" dirty="0" smtClean="0"/>
              <a:t> </a:t>
            </a:r>
            <a:endParaRPr lang="it-IT" sz="2400" b="1" dirty="0"/>
          </a:p>
        </p:txBody>
      </p:sp>
      <p:sp>
        <p:nvSpPr>
          <p:cNvPr id="7" name="CasellaDiTesto 6"/>
          <p:cNvSpPr txBox="1"/>
          <p:nvPr/>
        </p:nvSpPr>
        <p:spPr>
          <a:xfrm>
            <a:off x="484298" y="6021288"/>
            <a:ext cx="8391428" cy="461665"/>
          </a:xfrm>
          <a:prstGeom prst="rect">
            <a:avLst/>
          </a:prstGeom>
          <a:noFill/>
        </p:spPr>
        <p:txBody>
          <a:bodyPr wrap="square" rtlCol="0">
            <a:spAutoFit/>
          </a:bodyPr>
          <a:lstStyle/>
          <a:p>
            <a:r>
              <a:rPr lang="it-IT" sz="2400" b="1" dirty="0" err="1" smtClean="0"/>
              <a:t>Predicting</a:t>
            </a:r>
            <a:r>
              <a:rPr lang="it-IT" sz="2400" b="1" dirty="0" smtClean="0"/>
              <a:t> </a:t>
            </a:r>
            <a:r>
              <a:rPr lang="it-IT" sz="2400" b="1" dirty="0" err="1" smtClean="0"/>
              <a:t>response</a:t>
            </a:r>
            <a:r>
              <a:rPr lang="it-IT" sz="2400" b="1" dirty="0" smtClean="0"/>
              <a:t> and </a:t>
            </a:r>
            <a:r>
              <a:rPr lang="it-IT" sz="2400" b="1" dirty="0" err="1" smtClean="0"/>
              <a:t>toxicity</a:t>
            </a:r>
            <a:r>
              <a:rPr lang="it-IT" sz="2400" b="1" dirty="0" smtClean="0"/>
              <a:t> </a:t>
            </a:r>
            <a:r>
              <a:rPr lang="it-IT" sz="2400" b="1" dirty="0" err="1" smtClean="0"/>
              <a:t>still</a:t>
            </a:r>
            <a:r>
              <a:rPr lang="it-IT" sz="2400" b="1" dirty="0" smtClean="0"/>
              <a:t> </a:t>
            </a:r>
            <a:r>
              <a:rPr lang="it-IT" sz="2400" b="1" dirty="0" err="1" smtClean="0"/>
              <a:t>remains</a:t>
            </a:r>
            <a:r>
              <a:rPr lang="it-IT" sz="2400" b="1" dirty="0" smtClean="0"/>
              <a:t> a </a:t>
            </a:r>
            <a:r>
              <a:rPr lang="it-IT" sz="2400" b="1" dirty="0" err="1" smtClean="0"/>
              <a:t>dream</a:t>
            </a:r>
            <a:endParaRPr lang="it-IT" sz="2400" b="1" dirty="0"/>
          </a:p>
        </p:txBody>
      </p:sp>
      <p:sp>
        <p:nvSpPr>
          <p:cNvPr id="8" name="CasellaDiTesto 7"/>
          <p:cNvSpPr txBox="1"/>
          <p:nvPr/>
        </p:nvSpPr>
        <p:spPr>
          <a:xfrm>
            <a:off x="484298" y="2887215"/>
            <a:ext cx="8391428" cy="901825"/>
          </a:xfrm>
          <a:prstGeom prst="rect">
            <a:avLst/>
          </a:prstGeom>
          <a:noFill/>
        </p:spPr>
        <p:txBody>
          <a:bodyPr wrap="square" rtlCol="0">
            <a:spAutoFit/>
          </a:bodyPr>
          <a:lstStyle/>
          <a:p>
            <a:r>
              <a:rPr lang="it-IT" sz="2400" b="1" dirty="0" err="1" smtClean="0"/>
              <a:t>Safety</a:t>
            </a:r>
            <a:r>
              <a:rPr lang="it-IT" sz="2400" b="1" dirty="0" smtClean="0"/>
              <a:t> </a:t>
            </a:r>
            <a:r>
              <a:rPr lang="it-IT" sz="2400" b="1" dirty="0" err="1" smtClean="0"/>
              <a:t>profile</a:t>
            </a:r>
            <a:r>
              <a:rPr lang="it-IT" sz="2400" b="1" dirty="0" smtClean="0"/>
              <a:t> </a:t>
            </a:r>
            <a:r>
              <a:rPr lang="it-IT" sz="2400" b="1" dirty="0" err="1" smtClean="0"/>
              <a:t>is</a:t>
            </a:r>
            <a:r>
              <a:rPr lang="it-IT" sz="2400" b="1" dirty="0" smtClean="0"/>
              <a:t> </a:t>
            </a:r>
            <a:r>
              <a:rPr lang="it-IT" sz="2400" b="1" dirty="0" err="1" smtClean="0"/>
              <a:t>overall</a:t>
            </a:r>
            <a:r>
              <a:rPr lang="it-IT" sz="2400" b="1" dirty="0" smtClean="0"/>
              <a:t> </a:t>
            </a:r>
            <a:r>
              <a:rPr lang="it-IT" sz="2400" b="1" dirty="0" err="1" smtClean="0"/>
              <a:t>satisfactory</a:t>
            </a:r>
            <a:r>
              <a:rPr lang="it-IT" sz="2400" b="1" dirty="0" smtClean="0"/>
              <a:t> </a:t>
            </a:r>
            <a:r>
              <a:rPr lang="it-IT" sz="2400" b="1" dirty="0" err="1" smtClean="0"/>
              <a:t>but</a:t>
            </a:r>
            <a:r>
              <a:rPr lang="it-IT" sz="2400" b="1" dirty="0" smtClean="0"/>
              <a:t> </a:t>
            </a:r>
            <a:r>
              <a:rPr lang="it-IT" sz="2400" b="1" dirty="0" err="1" smtClean="0"/>
              <a:t>caution</a:t>
            </a:r>
            <a:r>
              <a:rPr lang="it-IT" sz="2400" b="1" dirty="0" smtClean="0"/>
              <a:t> </a:t>
            </a:r>
            <a:r>
              <a:rPr lang="it-IT" sz="2400" b="1" dirty="0" err="1" smtClean="0"/>
              <a:t>is</a:t>
            </a:r>
            <a:r>
              <a:rPr lang="it-IT" sz="2400" b="1" dirty="0" smtClean="0"/>
              <a:t> </a:t>
            </a:r>
            <a:r>
              <a:rPr lang="it-IT" sz="2400" b="1" dirty="0" err="1" smtClean="0"/>
              <a:t>requested</a:t>
            </a:r>
            <a:r>
              <a:rPr lang="it-IT" sz="2400" b="1" dirty="0" smtClean="0"/>
              <a:t> in some </a:t>
            </a:r>
            <a:r>
              <a:rPr lang="it-IT" sz="2400" b="1" dirty="0" err="1" smtClean="0"/>
              <a:t>circumstancies</a:t>
            </a:r>
            <a:r>
              <a:rPr lang="it-IT" sz="2400" b="1" dirty="0" smtClean="0"/>
              <a:t> (i.e. NMSC, ILD, high </a:t>
            </a:r>
            <a:r>
              <a:rPr lang="it-IT" sz="2400" b="1" dirty="0" err="1" smtClean="0"/>
              <a:t>infectious</a:t>
            </a:r>
            <a:r>
              <a:rPr lang="it-IT" sz="2400" b="1" dirty="0" smtClean="0"/>
              <a:t> </a:t>
            </a:r>
            <a:r>
              <a:rPr lang="it-IT" sz="2400" b="1" dirty="0" err="1" smtClean="0"/>
              <a:t>risk</a:t>
            </a:r>
            <a:r>
              <a:rPr lang="it-IT" sz="2400" b="1" dirty="0" smtClean="0"/>
              <a:t> …)</a:t>
            </a:r>
            <a:endParaRPr lang="it-IT" sz="2400" b="1" dirty="0"/>
          </a:p>
        </p:txBody>
      </p:sp>
      <p:sp>
        <p:nvSpPr>
          <p:cNvPr id="9" name="Segnaposto numero diapositiva 8"/>
          <p:cNvSpPr>
            <a:spLocks noGrp="1"/>
          </p:cNvSpPr>
          <p:nvPr>
            <p:ph type="sldNum" sz="quarter" idx="12"/>
          </p:nvPr>
        </p:nvSpPr>
        <p:spPr>
          <a:xfrm>
            <a:off x="7010400" y="6475178"/>
            <a:ext cx="2133600" cy="365125"/>
          </a:xfrm>
        </p:spPr>
        <p:txBody>
          <a:bodyPr/>
          <a:lstStyle/>
          <a:p>
            <a:fld id="{BB9ACCF8-6DB8-403B-91E6-12AF5948842C}" type="slidenum">
              <a:rPr lang="it-IT" smtClean="0"/>
              <a:t>40</a:t>
            </a:fld>
            <a:endParaRPr lang="it-IT"/>
          </a:p>
        </p:txBody>
      </p:sp>
    </p:spTree>
    <p:extLst>
      <p:ext uri="{BB962C8B-B14F-4D97-AF65-F5344CB8AC3E}">
        <p14:creationId xmlns:p14="http://schemas.microsoft.com/office/powerpoint/2010/main" val="311074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1"/>
          <p:cNvSpPr txBox="1">
            <a:spLocks/>
          </p:cNvSpPr>
          <p:nvPr/>
        </p:nvSpPr>
        <p:spPr>
          <a:xfrm>
            <a:off x="214313" y="142875"/>
            <a:ext cx="8715375" cy="582613"/>
          </a:xfrm>
          <a:prstGeom prst="rect">
            <a:avLst/>
          </a:prstGeom>
          <a:solidFill>
            <a:srgbClr val="022840"/>
          </a:solidFill>
        </p:spPr>
        <p:txBody>
          <a:bodyPr/>
          <a:lstStyle/>
          <a:p>
            <a:pPr algn="ctr" fontAlgn="auto">
              <a:spcAft>
                <a:spcPts val="0"/>
              </a:spcAft>
              <a:defRPr/>
            </a:pPr>
            <a:r>
              <a:rPr lang="it-IT" sz="3600" b="1" dirty="0">
                <a:solidFill>
                  <a:schemeClr val="bg1"/>
                </a:solidFill>
                <a:latin typeface="Calibri" panose="020F0502020204030204" pitchFamily="34" charset="0"/>
                <a:ea typeface="+mj-ea"/>
                <a:cs typeface="+mj-cs"/>
              </a:rPr>
              <a:t>MTX </a:t>
            </a:r>
            <a:r>
              <a:rPr lang="it-IT" sz="3600" b="1" dirty="0" err="1">
                <a:solidFill>
                  <a:schemeClr val="bg1"/>
                </a:solidFill>
                <a:latin typeface="Calibri" panose="020F0502020204030204" pitchFamily="34" charset="0"/>
                <a:ea typeface="+mj-ea"/>
                <a:cs typeface="+mj-cs"/>
              </a:rPr>
              <a:t>has</a:t>
            </a:r>
            <a:r>
              <a:rPr lang="it-IT" sz="3600" b="1" dirty="0">
                <a:solidFill>
                  <a:schemeClr val="bg1"/>
                </a:solidFill>
                <a:latin typeface="Calibri" panose="020F0502020204030204" pitchFamily="34" charset="0"/>
                <a:ea typeface="+mj-ea"/>
                <a:cs typeface="+mj-cs"/>
              </a:rPr>
              <a:t> </a:t>
            </a:r>
            <a:r>
              <a:rPr lang="it-IT" sz="3600" b="1" dirty="0" err="1" smtClean="0">
                <a:solidFill>
                  <a:schemeClr val="bg1"/>
                </a:solidFill>
                <a:latin typeface="Calibri" panose="020F0502020204030204" pitchFamily="34" charset="0"/>
                <a:ea typeface="+mj-ea"/>
                <a:cs typeface="+mj-cs"/>
              </a:rPr>
              <a:t>shown</a:t>
            </a:r>
            <a:r>
              <a:rPr lang="it-IT" sz="3600" b="1" dirty="0" smtClean="0">
                <a:solidFill>
                  <a:schemeClr val="bg1"/>
                </a:solidFill>
                <a:latin typeface="Calibri" panose="020F0502020204030204" pitchFamily="34" charset="0"/>
                <a:ea typeface="+mj-ea"/>
                <a:cs typeface="+mj-cs"/>
              </a:rPr>
              <a:t> </a:t>
            </a:r>
            <a:r>
              <a:rPr lang="it-IT" sz="3600" b="1" dirty="0">
                <a:solidFill>
                  <a:schemeClr val="bg1"/>
                </a:solidFill>
                <a:latin typeface="Calibri" panose="020F0502020204030204" pitchFamily="34" charset="0"/>
                <a:ea typeface="+mj-ea"/>
                <a:cs typeface="+mj-cs"/>
              </a:rPr>
              <a:t>to be </a:t>
            </a:r>
            <a:r>
              <a:rPr lang="it-IT" sz="3600" b="1" dirty="0" err="1">
                <a:solidFill>
                  <a:schemeClr val="bg1"/>
                </a:solidFill>
                <a:latin typeface="Calibri" panose="020F0502020204030204" pitchFamily="34" charset="0"/>
                <a:ea typeface="+mj-ea"/>
                <a:cs typeface="+mj-cs"/>
              </a:rPr>
              <a:t>effective</a:t>
            </a:r>
            <a:r>
              <a:rPr lang="it-IT" sz="3600" b="1" dirty="0">
                <a:solidFill>
                  <a:schemeClr val="bg1"/>
                </a:solidFill>
                <a:latin typeface="Calibri" panose="020F0502020204030204" pitchFamily="34" charset="0"/>
                <a:ea typeface="+mj-ea"/>
                <a:cs typeface="+mj-cs"/>
              </a:rPr>
              <a:t> in RA</a:t>
            </a:r>
          </a:p>
        </p:txBody>
      </p:sp>
      <p:sp>
        <p:nvSpPr>
          <p:cNvPr id="37891" name="Segnaposto contenuto 2"/>
          <p:cNvSpPr txBox="1">
            <a:spLocks/>
          </p:cNvSpPr>
          <p:nvPr/>
        </p:nvSpPr>
        <p:spPr bwMode="auto">
          <a:xfrm>
            <a:off x="194716" y="782638"/>
            <a:ext cx="7112000"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r>
              <a:rPr lang="it-IT" altLang="it-IT" sz="3200" b="1" dirty="0" err="1">
                <a:solidFill>
                  <a:srgbClr val="C00000"/>
                </a:solidFill>
                <a:latin typeface="Calibri" pitchFamily="34" charset="0"/>
              </a:rPr>
              <a:t>reduces</a:t>
            </a:r>
            <a:r>
              <a:rPr lang="it-IT" altLang="it-IT" sz="3200" b="1" dirty="0">
                <a:solidFill>
                  <a:srgbClr val="C00000"/>
                </a:solidFill>
                <a:latin typeface="Calibri" pitchFamily="34" charset="0"/>
              </a:rPr>
              <a:t> </a:t>
            </a:r>
            <a:r>
              <a:rPr lang="it-IT" altLang="it-IT" sz="3200" b="1" dirty="0" err="1">
                <a:solidFill>
                  <a:srgbClr val="C00000"/>
                </a:solidFill>
                <a:latin typeface="Calibri" pitchFamily="34" charset="0"/>
              </a:rPr>
              <a:t>disease</a:t>
            </a:r>
            <a:r>
              <a:rPr lang="it-IT" altLang="it-IT" sz="3200" b="1" dirty="0">
                <a:solidFill>
                  <a:srgbClr val="C00000"/>
                </a:solidFill>
                <a:latin typeface="Calibri" pitchFamily="34" charset="0"/>
              </a:rPr>
              <a:t> </a:t>
            </a:r>
            <a:r>
              <a:rPr lang="it-IT" altLang="it-IT" sz="3200" b="1" dirty="0" err="1">
                <a:solidFill>
                  <a:srgbClr val="C00000"/>
                </a:solidFill>
                <a:latin typeface="Calibri" pitchFamily="34" charset="0"/>
              </a:rPr>
              <a:t>activity</a:t>
            </a:r>
            <a:endParaRPr lang="it-IT" altLang="it-IT" sz="3200" b="1" dirty="0">
              <a:solidFill>
                <a:srgbClr val="C00000"/>
              </a:solidFill>
              <a:latin typeface="Calibri" pitchFamily="34" charset="0"/>
            </a:endParaRPr>
          </a:p>
          <a:p>
            <a:pPr lvl="1" eaLnBrk="1" hangingPunct="1"/>
            <a:r>
              <a:rPr lang="it-IT" altLang="it-IT" sz="1600" b="0" dirty="0">
                <a:latin typeface="Calibri" pitchFamily="34" charset="0"/>
              </a:rPr>
              <a:t>Anderson P et al, </a:t>
            </a:r>
            <a:r>
              <a:rPr lang="it-IT" altLang="it-IT" sz="1600" b="0" dirty="0" err="1">
                <a:latin typeface="Calibri" pitchFamily="34" charset="0"/>
              </a:rPr>
              <a:t>Ann</a:t>
            </a:r>
            <a:r>
              <a:rPr lang="it-IT" altLang="it-IT" sz="1600" b="0" dirty="0">
                <a:latin typeface="Calibri" pitchFamily="34" charset="0"/>
              </a:rPr>
              <a:t> </a:t>
            </a:r>
            <a:r>
              <a:rPr lang="it-IT" altLang="it-IT" sz="1600" b="0" dirty="0" err="1">
                <a:latin typeface="Calibri" pitchFamily="34" charset="0"/>
              </a:rPr>
              <a:t>Intern</a:t>
            </a:r>
            <a:r>
              <a:rPr lang="it-IT" altLang="it-IT" sz="1600" b="0" dirty="0">
                <a:latin typeface="Calibri" pitchFamily="34" charset="0"/>
              </a:rPr>
              <a:t> </a:t>
            </a:r>
            <a:r>
              <a:rPr lang="it-IT" altLang="it-IT" sz="1600" b="0" dirty="0" err="1">
                <a:latin typeface="Calibri" pitchFamily="34" charset="0"/>
              </a:rPr>
              <a:t>Med</a:t>
            </a:r>
            <a:r>
              <a:rPr lang="it-IT" altLang="it-IT" sz="1600" b="0" dirty="0">
                <a:latin typeface="Calibri" pitchFamily="34" charset="0"/>
              </a:rPr>
              <a:t> 1985</a:t>
            </a:r>
          </a:p>
          <a:p>
            <a:pPr lvl="1" eaLnBrk="1" hangingPunct="1"/>
            <a:r>
              <a:rPr lang="en-US" altLang="it-IT" sz="1600" b="0" dirty="0">
                <a:latin typeface="Calibri" pitchFamily="34" charset="0"/>
              </a:rPr>
              <a:t>Williams Het al.,</a:t>
            </a:r>
            <a:r>
              <a:rPr lang="it-IT" altLang="it-IT" sz="1600" b="0" dirty="0">
                <a:latin typeface="Calibri" pitchFamily="34" charset="0"/>
              </a:rPr>
              <a:t> </a:t>
            </a:r>
            <a:r>
              <a:rPr lang="it-IT" altLang="it-IT" sz="1600" b="0" dirty="0" err="1">
                <a:latin typeface="Calibri" pitchFamily="34" charset="0"/>
              </a:rPr>
              <a:t>Arthritis</a:t>
            </a:r>
            <a:r>
              <a:rPr lang="it-IT" altLang="it-IT" sz="1600" b="0" dirty="0">
                <a:latin typeface="Calibri" pitchFamily="34" charset="0"/>
              </a:rPr>
              <a:t> </a:t>
            </a:r>
            <a:r>
              <a:rPr lang="it-IT" altLang="it-IT" sz="1600" b="0" dirty="0" err="1">
                <a:latin typeface="Calibri" pitchFamily="34" charset="0"/>
              </a:rPr>
              <a:t>Rheum</a:t>
            </a:r>
            <a:r>
              <a:rPr lang="it-IT" altLang="it-IT" sz="1600" b="0" dirty="0">
                <a:latin typeface="Calibri" pitchFamily="34" charset="0"/>
              </a:rPr>
              <a:t> 1985</a:t>
            </a:r>
          </a:p>
          <a:p>
            <a:pPr lvl="1" eaLnBrk="1" hangingPunct="1"/>
            <a:r>
              <a:rPr lang="en-US" altLang="it-IT" sz="1600" b="0" dirty="0">
                <a:latin typeface="Calibri" pitchFamily="34" charset="0"/>
              </a:rPr>
              <a:t>Kremer J, Phelps C, Arthritis Rheum 1992</a:t>
            </a:r>
            <a:endParaRPr lang="it-IT" altLang="it-IT" sz="1600" b="0" dirty="0">
              <a:latin typeface="Calibri" pitchFamily="34" charset="0"/>
            </a:endParaRPr>
          </a:p>
        </p:txBody>
      </p:sp>
      <p:sp>
        <p:nvSpPr>
          <p:cNvPr id="37892" name="Segnaposto contenuto 2"/>
          <p:cNvSpPr txBox="1">
            <a:spLocks/>
          </p:cNvSpPr>
          <p:nvPr/>
        </p:nvSpPr>
        <p:spPr bwMode="auto">
          <a:xfrm>
            <a:off x="193129" y="2205038"/>
            <a:ext cx="7112000" cy="1073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r>
              <a:rPr lang="it-IT" altLang="it-IT" sz="3200" b="1" dirty="0" err="1">
                <a:solidFill>
                  <a:srgbClr val="C00000"/>
                </a:solidFill>
                <a:latin typeface="Calibri" pitchFamily="34" charset="0"/>
              </a:rPr>
              <a:t>retards</a:t>
            </a:r>
            <a:r>
              <a:rPr lang="it-IT" altLang="it-IT" sz="3200" b="1" dirty="0">
                <a:solidFill>
                  <a:srgbClr val="C00000"/>
                </a:solidFill>
                <a:latin typeface="Calibri" pitchFamily="34" charset="0"/>
              </a:rPr>
              <a:t> </a:t>
            </a:r>
            <a:r>
              <a:rPr lang="it-IT" altLang="it-IT" sz="3200" b="1" dirty="0" err="1">
                <a:solidFill>
                  <a:srgbClr val="C00000"/>
                </a:solidFill>
                <a:latin typeface="Calibri" pitchFamily="34" charset="0"/>
              </a:rPr>
              <a:t>radiographic</a:t>
            </a:r>
            <a:r>
              <a:rPr lang="it-IT" altLang="it-IT" sz="3200" b="1" dirty="0">
                <a:solidFill>
                  <a:srgbClr val="C00000"/>
                </a:solidFill>
                <a:latin typeface="Calibri" pitchFamily="34" charset="0"/>
              </a:rPr>
              <a:t> </a:t>
            </a:r>
            <a:r>
              <a:rPr lang="it-IT" altLang="it-IT" sz="3200" b="1" dirty="0" err="1">
                <a:solidFill>
                  <a:srgbClr val="C00000"/>
                </a:solidFill>
                <a:latin typeface="Calibri" pitchFamily="34" charset="0"/>
              </a:rPr>
              <a:t>progression</a:t>
            </a:r>
            <a:endParaRPr lang="it-IT" altLang="it-IT" sz="3200" b="1" dirty="0">
              <a:solidFill>
                <a:srgbClr val="C00000"/>
              </a:solidFill>
              <a:latin typeface="Calibri" pitchFamily="34" charset="0"/>
            </a:endParaRPr>
          </a:p>
          <a:p>
            <a:pPr lvl="1"/>
            <a:r>
              <a:rPr lang="en-US" altLang="it-IT" sz="1400" b="0" dirty="0" err="1">
                <a:latin typeface="Calibri" pitchFamily="34" charset="0"/>
              </a:rPr>
              <a:t>Drosos</a:t>
            </a:r>
            <a:r>
              <a:rPr lang="en-US" altLang="it-IT" sz="1400" b="0" dirty="0">
                <a:latin typeface="Calibri" pitchFamily="34" charset="0"/>
              </a:rPr>
              <a:t> AT et al. </a:t>
            </a:r>
            <a:r>
              <a:rPr lang="en-US" altLang="it-IT" sz="1400" b="0" dirty="0" err="1">
                <a:latin typeface="Calibri" pitchFamily="34" charset="0"/>
              </a:rPr>
              <a:t>Clin</a:t>
            </a:r>
            <a:r>
              <a:rPr lang="en-US" altLang="it-IT" sz="1400" b="0" dirty="0">
                <a:latin typeface="Calibri" pitchFamily="34" charset="0"/>
              </a:rPr>
              <a:t> </a:t>
            </a:r>
            <a:r>
              <a:rPr lang="en-US" altLang="it-IT" sz="1400" b="0" dirty="0" err="1">
                <a:latin typeface="Calibri" pitchFamily="34" charset="0"/>
              </a:rPr>
              <a:t>Exp</a:t>
            </a:r>
            <a:r>
              <a:rPr lang="en-US" altLang="it-IT" sz="1400" b="0" dirty="0">
                <a:latin typeface="Calibri" pitchFamily="34" charset="0"/>
              </a:rPr>
              <a:t> </a:t>
            </a:r>
            <a:r>
              <a:rPr lang="en-US" altLang="it-IT" sz="1400" b="0" dirty="0" err="1">
                <a:latin typeface="Calibri" pitchFamily="34" charset="0"/>
              </a:rPr>
              <a:t>Rheumatol</a:t>
            </a:r>
            <a:r>
              <a:rPr lang="en-US" altLang="it-IT" sz="1400" b="0" dirty="0">
                <a:latin typeface="Calibri" pitchFamily="34" charset="0"/>
              </a:rPr>
              <a:t> 1997</a:t>
            </a:r>
          </a:p>
          <a:p>
            <a:pPr lvl="1"/>
            <a:r>
              <a:rPr lang="en-US" altLang="it-IT" sz="1400" b="0" dirty="0">
                <a:latin typeface="Calibri" pitchFamily="34" charset="0"/>
              </a:rPr>
              <a:t>Rau R ET AL, Br J </a:t>
            </a:r>
            <a:r>
              <a:rPr lang="en-US" altLang="it-IT" sz="1400" b="0" dirty="0" err="1">
                <a:latin typeface="Calibri" pitchFamily="34" charset="0"/>
              </a:rPr>
              <a:t>Rheumatol</a:t>
            </a:r>
            <a:r>
              <a:rPr lang="en-US" altLang="it-IT" sz="1400" b="0" dirty="0">
                <a:latin typeface="Calibri" pitchFamily="34" charset="0"/>
              </a:rPr>
              <a:t> </a:t>
            </a:r>
            <a:r>
              <a:rPr lang="it-IT" altLang="it-IT" sz="1400" b="0" dirty="0">
                <a:latin typeface="Calibri" pitchFamily="34" charset="0"/>
              </a:rPr>
              <a:t>1998</a:t>
            </a:r>
          </a:p>
        </p:txBody>
      </p:sp>
      <p:sp>
        <p:nvSpPr>
          <p:cNvPr id="37893" name="Segnaposto contenuto 2"/>
          <p:cNvSpPr txBox="1">
            <a:spLocks/>
          </p:cNvSpPr>
          <p:nvPr/>
        </p:nvSpPr>
        <p:spPr bwMode="auto">
          <a:xfrm>
            <a:off x="196304" y="3357563"/>
            <a:ext cx="71120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spcBef>
                <a:spcPct val="20000"/>
              </a:spcBef>
              <a:buChar char="•"/>
              <a:defRPr sz="2800">
                <a:solidFill>
                  <a:schemeClr val="tx1"/>
                </a:solidFill>
                <a:latin typeface="Times New Roman" pitchFamily="18" charset="0"/>
              </a:defRPr>
            </a:lvl1pPr>
            <a:lvl2pPr marL="723900" indent="-26670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r>
              <a:rPr lang="it-IT" altLang="it-IT" sz="3200" b="1" dirty="0" err="1">
                <a:solidFill>
                  <a:srgbClr val="C00000"/>
                </a:solidFill>
                <a:latin typeface="Calibri" pitchFamily="34" charset="0"/>
              </a:rPr>
              <a:t>improves</a:t>
            </a:r>
            <a:r>
              <a:rPr lang="it-IT" altLang="it-IT" sz="3200" b="1" dirty="0">
                <a:solidFill>
                  <a:srgbClr val="C00000"/>
                </a:solidFill>
                <a:latin typeface="Calibri" pitchFamily="34" charset="0"/>
              </a:rPr>
              <a:t> </a:t>
            </a:r>
            <a:r>
              <a:rPr lang="it-IT" altLang="it-IT" sz="3200" b="1" dirty="0" err="1">
                <a:solidFill>
                  <a:srgbClr val="C00000"/>
                </a:solidFill>
                <a:latin typeface="Calibri" pitchFamily="34" charset="0"/>
              </a:rPr>
              <a:t>function</a:t>
            </a:r>
            <a:r>
              <a:rPr lang="it-IT" altLang="it-IT" sz="3200" b="1" dirty="0">
                <a:solidFill>
                  <a:srgbClr val="C00000"/>
                </a:solidFill>
                <a:latin typeface="Calibri" pitchFamily="34" charset="0"/>
              </a:rPr>
              <a:t> and </a:t>
            </a:r>
            <a:r>
              <a:rPr lang="it-IT" altLang="it-IT" sz="3200" b="1" dirty="0" err="1">
                <a:solidFill>
                  <a:srgbClr val="C00000"/>
                </a:solidFill>
                <a:latin typeface="Calibri" pitchFamily="34" charset="0"/>
              </a:rPr>
              <a:t>quality</a:t>
            </a:r>
            <a:r>
              <a:rPr lang="it-IT" altLang="it-IT" sz="3200" b="1" dirty="0">
                <a:solidFill>
                  <a:srgbClr val="C00000"/>
                </a:solidFill>
                <a:latin typeface="Calibri" pitchFamily="34" charset="0"/>
              </a:rPr>
              <a:t> of life</a:t>
            </a:r>
          </a:p>
          <a:p>
            <a:pPr lvl="1">
              <a:buFontTx/>
              <a:buChar char="-"/>
            </a:pPr>
            <a:r>
              <a:rPr lang="en-US" altLang="it-IT" sz="1600" b="0" dirty="0">
                <a:latin typeface="Calibri" pitchFamily="34" charset="0"/>
              </a:rPr>
              <a:t>Strand V et al, </a:t>
            </a:r>
            <a:r>
              <a:rPr lang="it-IT" altLang="it-IT" sz="1600" b="0" dirty="0" err="1">
                <a:latin typeface="Calibri" pitchFamily="34" charset="0"/>
              </a:rPr>
              <a:t>Arthritis</a:t>
            </a:r>
            <a:r>
              <a:rPr lang="it-IT" altLang="it-IT" sz="1600" b="0" dirty="0">
                <a:latin typeface="Calibri" pitchFamily="34" charset="0"/>
              </a:rPr>
              <a:t> </a:t>
            </a:r>
            <a:r>
              <a:rPr lang="it-IT" altLang="it-IT" sz="1600" b="0" dirty="0" err="1">
                <a:latin typeface="Calibri" pitchFamily="34" charset="0"/>
              </a:rPr>
              <a:t>Rheum</a:t>
            </a:r>
            <a:r>
              <a:rPr lang="it-IT" altLang="it-IT" sz="1600" b="0" dirty="0">
                <a:latin typeface="Calibri" pitchFamily="34" charset="0"/>
              </a:rPr>
              <a:t> 1999</a:t>
            </a:r>
          </a:p>
          <a:p>
            <a:pPr lvl="1">
              <a:buFontTx/>
              <a:buChar char="-"/>
            </a:pPr>
            <a:r>
              <a:rPr lang="it-IT" altLang="it-IT" sz="1600" b="0" dirty="0" err="1">
                <a:latin typeface="Calibri" pitchFamily="34" charset="0"/>
              </a:rPr>
              <a:t>Tugwell</a:t>
            </a:r>
            <a:r>
              <a:rPr lang="it-IT" altLang="it-IT" sz="1600" b="0" dirty="0">
                <a:latin typeface="Calibri" pitchFamily="34" charset="0"/>
              </a:rPr>
              <a:t> P et al, </a:t>
            </a:r>
            <a:r>
              <a:rPr lang="it-IT" altLang="it-IT" sz="1600" b="0" dirty="0" err="1">
                <a:latin typeface="Calibri" pitchFamily="34" charset="0"/>
              </a:rPr>
              <a:t>Arch</a:t>
            </a:r>
            <a:r>
              <a:rPr lang="it-IT" altLang="it-IT" sz="1600" b="0" dirty="0">
                <a:latin typeface="Calibri" pitchFamily="34" charset="0"/>
              </a:rPr>
              <a:t> </a:t>
            </a:r>
            <a:r>
              <a:rPr lang="it-IT" altLang="it-IT" sz="1600" b="0" dirty="0" err="1">
                <a:latin typeface="Calibri" pitchFamily="34" charset="0"/>
              </a:rPr>
              <a:t>Intern</a:t>
            </a:r>
            <a:r>
              <a:rPr lang="it-IT" altLang="it-IT" sz="1600" b="0" dirty="0">
                <a:latin typeface="Calibri" pitchFamily="34" charset="0"/>
              </a:rPr>
              <a:t> </a:t>
            </a:r>
            <a:r>
              <a:rPr lang="it-IT" altLang="it-IT" sz="1600" b="0" dirty="0" err="1">
                <a:latin typeface="Calibri" pitchFamily="34" charset="0"/>
              </a:rPr>
              <a:t>Med</a:t>
            </a:r>
            <a:r>
              <a:rPr lang="it-IT" altLang="it-IT" sz="1600" b="0" dirty="0">
                <a:latin typeface="Calibri" pitchFamily="34" charset="0"/>
              </a:rPr>
              <a:t> 1990 </a:t>
            </a:r>
          </a:p>
        </p:txBody>
      </p:sp>
      <p:sp>
        <p:nvSpPr>
          <p:cNvPr id="2" name="Rettangolo 1"/>
          <p:cNvSpPr/>
          <p:nvPr/>
        </p:nvSpPr>
        <p:spPr>
          <a:xfrm>
            <a:off x="711003" y="4725144"/>
            <a:ext cx="4437061" cy="1526165"/>
          </a:xfrm>
          <a:prstGeom prst="rect">
            <a:avLst/>
          </a:prstGeom>
          <a:solidFill>
            <a:srgbClr val="F1E8FE"/>
          </a:solidFill>
        </p:spPr>
        <p:txBody>
          <a:bodyPr wrap="square">
            <a:spAutoFit/>
          </a:bodyPr>
          <a:lstStyle/>
          <a:p>
            <a:pPr algn="just">
              <a:defRPr/>
            </a:pPr>
            <a:r>
              <a:rPr lang="en-GB" altLang="it-IT" sz="2400" b="1" dirty="0" smtClean="0">
                <a:latin typeface="Calibri" panose="020F0502020204030204" pitchFamily="34" charset="0"/>
              </a:rPr>
              <a:t>The </a:t>
            </a:r>
            <a:r>
              <a:rPr lang="en-GB" altLang="it-IT" sz="2400" b="1" dirty="0">
                <a:latin typeface="Calibri" panose="020F0502020204030204" pitchFamily="34" charset="0"/>
              </a:rPr>
              <a:t>onset of MTX-induced improvement is within 3 months, a plateau in the response is reached after 6 to 12 </a:t>
            </a:r>
            <a:r>
              <a:rPr lang="en-GB" altLang="it-IT" sz="2400" b="1" dirty="0" smtClean="0">
                <a:latin typeface="Calibri" panose="020F0502020204030204" pitchFamily="34" charset="0"/>
              </a:rPr>
              <a:t>months</a:t>
            </a:r>
            <a:r>
              <a:rPr lang="en-GB" altLang="it-IT" sz="1800" b="0" i="1" dirty="0">
                <a:latin typeface="Calibri" panose="020F0502020204030204" pitchFamily="34" charset="0"/>
              </a:rPr>
              <a:t>				</a:t>
            </a:r>
          </a:p>
        </p:txBody>
      </p:sp>
      <p:sp>
        <p:nvSpPr>
          <p:cNvPr id="8" name="Rettangolo arrotondato 7"/>
          <p:cNvSpPr/>
          <p:nvPr/>
        </p:nvSpPr>
        <p:spPr>
          <a:xfrm>
            <a:off x="7164288" y="856463"/>
            <a:ext cx="1728192" cy="700329"/>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EFFICACY</a:t>
            </a:r>
            <a:endParaRPr lang="it-IT" sz="2400" b="1" dirty="0">
              <a:solidFill>
                <a:schemeClr val="bg1"/>
              </a:solidFill>
            </a:endParaRPr>
          </a:p>
        </p:txBody>
      </p:sp>
      <p:sp>
        <p:nvSpPr>
          <p:cNvPr id="5" name="Segnaposto numero diapositiva 4"/>
          <p:cNvSpPr>
            <a:spLocks noGrp="1"/>
          </p:cNvSpPr>
          <p:nvPr>
            <p:ph type="sldNum" sz="quarter" idx="12"/>
          </p:nvPr>
        </p:nvSpPr>
        <p:spPr>
          <a:xfrm>
            <a:off x="7029461" y="6472841"/>
            <a:ext cx="2133600" cy="365125"/>
          </a:xfrm>
        </p:spPr>
        <p:txBody>
          <a:bodyPr/>
          <a:lstStyle/>
          <a:p>
            <a:fld id="{BB9ACCF8-6DB8-403B-91E6-12AF5948842C}" type="slidenum">
              <a:rPr lang="it-IT" smtClean="0"/>
              <a:t>5</a:t>
            </a:fld>
            <a:endParaRPr lang="it-IT"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4374178"/>
            <a:ext cx="3384376" cy="23671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ttangolo 5"/>
          <p:cNvSpPr/>
          <p:nvPr/>
        </p:nvSpPr>
        <p:spPr>
          <a:xfrm>
            <a:off x="711002" y="6300028"/>
            <a:ext cx="4437061" cy="338554"/>
          </a:xfrm>
          <a:prstGeom prst="rect">
            <a:avLst/>
          </a:prstGeom>
        </p:spPr>
        <p:txBody>
          <a:bodyPr wrap="square">
            <a:spAutoFit/>
          </a:bodyPr>
          <a:lstStyle/>
          <a:p>
            <a:pPr lvl="0" algn="just">
              <a:defRPr/>
            </a:pPr>
            <a:r>
              <a:rPr lang="en-GB" altLang="it-IT" sz="1600" i="1" dirty="0" err="1">
                <a:solidFill>
                  <a:prstClr val="black"/>
                </a:solidFill>
                <a:latin typeface="Calibri" panose="020F0502020204030204" pitchFamily="34" charset="0"/>
              </a:rPr>
              <a:t>Weinblatt</a:t>
            </a:r>
            <a:r>
              <a:rPr lang="en-GB" altLang="it-IT" sz="1600" i="1" dirty="0">
                <a:solidFill>
                  <a:prstClr val="black"/>
                </a:solidFill>
                <a:latin typeface="Calibri" panose="020F0502020204030204" pitchFamily="34" charset="0"/>
              </a:rPr>
              <a:t> ME et al.  Arthritis Rheum </a:t>
            </a:r>
            <a:r>
              <a:rPr lang="en-GB" altLang="it-IT" sz="1600" i="1" dirty="0" smtClean="0">
                <a:solidFill>
                  <a:prstClr val="black"/>
                </a:solidFill>
                <a:latin typeface="Calibri" panose="020F0502020204030204" pitchFamily="34" charset="0"/>
              </a:rPr>
              <a:t>1992</a:t>
            </a:r>
            <a:endParaRPr lang="en-GB" altLang="it-IT" sz="1600" i="1" dirty="0">
              <a:solidFill>
                <a:prstClr val="black"/>
              </a:solidFill>
              <a:latin typeface="Calibri" panose="020F0502020204030204" pitchFamily="34" charset="0"/>
            </a:endParaRPr>
          </a:p>
        </p:txBody>
      </p:sp>
      <p:sp>
        <p:nvSpPr>
          <p:cNvPr id="7" name="CasellaDiTesto 6"/>
          <p:cNvSpPr txBox="1"/>
          <p:nvPr/>
        </p:nvSpPr>
        <p:spPr>
          <a:xfrm>
            <a:off x="6535677" y="4221088"/>
            <a:ext cx="1715534" cy="369332"/>
          </a:xfrm>
          <a:prstGeom prst="rect">
            <a:avLst/>
          </a:prstGeom>
          <a:noFill/>
        </p:spPr>
        <p:txBody>
          <a:bodyPr wrap="none" rtlCol="0">
            <a:spAutoFit/>
          </a:bodyPr>
          <a:lstStyle/>
          <a:p>
            <a:pPr algn="ctr"/>
            <a:r>
              <a:rPr lang="it-IT" b="1" dirty="0" smtClean="0"/>
              <a:t>RBC MTX-Glu </a:t>
            </a:r>
            <a:r>
              <a:rPr lang="it-IT" b="1" baseline="-25000" dirty="0" smtClean="0"/>
              <a:t>3-5</a:t>
            </a:r>
            <a:endParaRPr lang="it-IT" b="1" baseline="-25000" dirty="0"/>
          </a:p>
        </p:txBody>
      </p:sp>
    </p:spTree>
    <p:extLst>
      <p:ext uri="{BB962C8B-B14F-4D97-AF65-F5344CB8AC3E}">
        <p14:creationId xmlns:p14="http://schemas.microsoft.com/office/powerpoint/2010/main" val="2282231808"/>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nodeType="with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fade">
                                      <p:cBhvr>
                                        <p:cTn id="13" dur="500"/>
                                        <p:tgtEl>
                                          <p:spTgt spid="1026"/>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935" y="2664329"/>
            <a:ext cx="6136043" cy="37890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4288824" y="1011448"/>
            <a:ext cx="2752805" cy="369332"/>
          </a:xfrm>
          <a:prstGeom prst="rect">
            <a:avLst/>
          </a:prstGeom>
          <a:noFill/>
        </p:spPr>
        <p:txBody>
          <a:bodyPr wrap="none" rtlCol="0">
            <a:spAutoFit/>
          </a:bodyPr>
          <a:lstStyle/>
          <a:p>
            <a:r>
              <a:rPr lang="it-IT" i="1" dirty="0" err="1" smtClean="0"/>
              <a:t>Vermeer</a:t>
            </a:r>
            <a:r>
              <a:rPr lang="it-IT" i="1" dirty="0" smtClean="0"/>
              <a:t> M et al. A&amp;R 2011</a:t>
            </a:r>
            <a:endParaRPr lang="it-IT" i="1" dirty="0"/>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8970" y="195990"/>
            <a:ext cx="6854653" cy="7831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CasellaDiTesto 3"/>
          <p:cNvSpPr txBox="1"/>
          <p:nvPr/>
        </p:nvSpPr>
        <p:spPr>
          <a:xfrm>
            <a:off x="2251167" y="3888465"/>
            <a:ext cx="950506" cy="630647"/>
          </a:xfrm>
          <a:prstGeom prst="rect">
            <a:avLst/>
          </a:prstGeom>
          <a:solidFill>
            <a:schemeClr val="bg1"/>
          </a:solidFill>
        </p:spPr>
        <p:txBody>
          <a:bodyPr wrap="square" rtlCol="0">
            <a:spAutoFit/>
          </a:bodyPr>
          <a:lstStyle/>
          <a:p>
            <a:pPr algn="ctr"/>
            <a:r>
              <a:rPr lang="it-IT" dirty="0" err="1" smtClean="0"/>
              <a:t>at</a:t>
            </a:r>
            <a:r>
              <a:rPr lang="it-IT" dirty="0" smtClean="0"/>
              <a:t> 12 </a:t>
            </a:r>
            <a:r>
              <a:rPr lang="it-IT" dirty="0" err="1" smtClean="0"/>
              <a:t>months</a:t>
            </a:r>
            <a:endParaRPr lang="it-IT" dirty="0"/>
          </a:p>
        </p:txBody>
      </p:sp>
      <p:sp>
        <p:nvSpPr>
          <p:cNvPr id="9" name="CasellaDiTesto 8"/>
          <p:cNvSpPr txBox="1"/>
          <p:nvPr/>
        </p:nvSpPr>
        <p:spPr>
          <a:xfrm>
            <a:off x="2181000" y="1862445"/>
            <a:ext cx="3758786" cy="707886"/>
          </a:xfrm>
          <a:prstGeom prst="rect">
            <a:avLst/>
          </a:prstGeom>
          <a:noFill/>
        </p:spPr>
        <p:txBody>
          <a:bodyPr wrap="none" rtlCol="0">
            <a:spAutoFit/>
          </a:bodyPr>
          <a:lstStyle/>
          <a:p>
            <a:r>
              <a:rPr lang="it-IT" sz="2000" b="1" dirty="0" smtClean="0"/>
              <a:t>MTX </a:t>
            </a:r>
            <a:r>
              <a:rPr lang="it-IT" sz="2000" b="1" dirty="0" err="1" smtClean="0"/>
              <a:t>starting</a:t>
            </a:r>
            <a:r>
              <a:rPr lang="it-IT" sz="2000" b="1" dirty="0" smtClean="0"/>
              <a:t> dose : 15 mg/</a:t>
            </a:r>
            <a:r>
              <a:rPr lang="it-IT" sz="2000" b="1" dirty="0" err="1" smtClean="0"/>
              <a:t>wk</a:t>
            </a:r>
            <a:endParaRPr lang="it-IT" sz="2000" b="1" dirty="0" smtClean="0"/>
          </a:p>
          <a:p>
            <a:r>
              <a:rPr lang="it-IT" sz="2000" b="1" dirty="0" smtClean="0"/>
              <a:t>Up to 25 mg/</a:t>
            </a:r>
            <a:r>
              <a:rPr lang="it-IT" sz="2000" b="1" dirty="0" err="1" smtClean="0"/>
              <a:t>wk</a:t>
            </a:r>
            <a:r>
              <a:rPr lang="it-IT" sz="2000" b="1" dirty="0" smtClean="0"/>
              <a:t>  </a:t>
            </a:r>
            <a:r>
              <a:rPr lang="it-IT" sz="2000" b="1" dirty="0" err="1" smtClean="0"/>
              <a:t>within</a:t>
            </a:r>
            <a:r>
              <a:rPr lang="it-IT" sz="2000" b="1" dirty="0" smtClean="0"/>
              <a:t> 2 </a:t>
            </a:r>
            <a:r>
              <a:rPr lang="it-IT" sz="2000" b="1" dirty="0" err="1" smtClean="0"/>
              <a:t>months</a:t>
            </a:r>
            <a:endParaRPr lang="it-IT" sz="2000" b="1" dirty="0"/>
          </a:p>
        </p:txBody>
      </p:sp>
      <p:sp>
        <p:nvSpPr>
          <p:cNvPr id="10" name="CasellaDiTesto 9"/>
          <p:cNvSpPr txBox="1"/>
          <p:nvPr/>
        </p:nvSpPr>
        <p:spPr>
          <a:xfrm>
            <a:off x="162935" y="2216388"/>
            <a:ext cx="1591333" cy="369332"/>
          </a:xfrm>
          <a:prstGeom prst="rect">
            <a:avLst/>
          </a:prstGeom>
          <a:noFill/>
        </p:spPr>
        <p:txBody>
          <a:bodyPr wrap="none" rtlCol="0">
            <a:spAutoFit/>
          </a:bodyPr>
          <a:lstStyle/>
          <a:p>
            <a:r>
              <a:rPr lang="it-IT" b="1" dirty="0" smtClean="0"/>
              <a:t>DREAM </a:t>
            </a:r>
            <a:r>
              <a:rPr lang="it-IT" b="1" dirty="0" err="1" smtClean="0"/>
              <a:t>cohort</a:t>
            </a:r>
            <a:endParaRPr lang="it-IT" b="1" dirty="0"/>
          </a:p>
        </p:txBody>
      </p:sp>
      <p:sp>
        <p:nvSpPr>
          <p:cNvPr id="11" name="Rettangolo 10"/>
          <p:cNvSpPr/>
          <p:nvPr/>
        </p:nvSpPr>
        <p:spPr>
          <a:xfrm>
            <a:off x="1344091" y="3994787"/>
            <a:ext cx="764063" cy="1790972"/>
          </a:xfrm>
          <a:prstGeom prst="rect">
            <a:avLst/>
          </a:prstGeom>
          <a:ln w="5715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MTX alone</a:t>
            </a:r>
            <a:endParaRPr lang="it-IT" dirty="0"/>
          </a:p>
        </p:txBody>
      </p:sp>
      <p:sp>
        <p:nvSpPr>
          <p:cNvPr id="12" name="CasellaDiTesto 11"/>
          <p:cNvSpPr txBox="1"/>
          <p:nvPr/>
        </p:nvSpPr>
        <p:spPr>
          <a:xfrm>
            <a:off x="6859679" y="2186114"/>
            <a:ext cx="1960793" cy="400110"/>
          </a:xfrm>
          <a:prstGeom prst="rect">
            <a:avLst/>
          </a:prstGeom>
          <a:solidFill>
            <a:schemeClr val="bg1">
              <a:lumMod val="95000"/>
            </a:schemeClr>
          </a:solidFill>
        </p:spPr>
        <p:txBody>
          <a:bodyPr wrap="none" rtlCol="0">
            <a:spAutoFit/>
          </a:bodyPr>
          <a:lstStyle/>
          <a:p>
            <a:r>
              <a:rPr lang="it-IT" sz="2000" b="1" dirty="0" smtClean="0"/>
              <a:t>MTX </a:t>
            </a:r>
            <a:r>
              <a:rPr lang="it-IT" sz="2000" b="1" dirty="0" err="1" smtClean="0"/>
              <a:t>given</a:t>
            </a:r>
            <a:r>
              <a:rPr lang="it-IT" sz="2000" b="1" dirty="0" smtClean="0"/>
              <a:t> </a:t>
            </a:r>
            <a:r>
              <a:rPr lang="it-IT" sz="2000" b="1" dirty="0" err="1" smtClean="0"/>
              <a:t>orally</a:t>
            </a:r>
            <a:endParaRPr lang="it-IT" sz="2000" b="1" dirty="0"/>
          </a:p>
        </p:txBody>
      </p:sp>
      <p:sp>
        <p:nvSpPr>
          <p:cNvPr id="13" name="Rettangolo arrotondato 12"/>
          <p:cNvSpPr/>
          <p:nvPr/>
        </p:nvSpPr>
        <p:spPr>
          <a:xfrm>
            <a:off x="7236296" y="116632"/>
            <a:ext cx="1728192" cy="700329"/>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EFFICACY</a:t>
            </a:r>
            <a:endParaRPr lang="it-IT" sz="2400" b="1" dirty="0">
              <a:solidFill>
                <a:schemeClr val="bg1"/>
              </a:solidFill>
            </a:endParaRPr>
          </a:p>
        </p:txBody>
      </p:sp>
      <p:sp>
        <p:nvSpPr>
          <p:cNvPr id="3" name="Rettangolo arrotondato 2"/>
          <p:cNvSpPr/>
          <p:nvPr/>
        </p:nvSpPr>
        <p:spPr>
          <a:xfrm>
            <a:off x="1250898" y="587578"/>
            <a:ext cx="1568491" cy="391588"/>
          </a:xfrm>
          <a:prstGeom prst="round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262022" y="1196114"/>
            <a:ext cx="3310715" cy="400110"/>
          </a:xfrm>
          <a:prstGeom prst="rect">
            <a:avLst/>
          </a:prstGeom>
          <a:noFill/>
        </p:spPr>
        <p:txBody>
          <a:bodyPr wrap="none" rtlCol="0">
            <a:spAutoFit/>
          </a:bodyPr>
          <a:lstStyle/>
          <a:p>
            <a:r>
              <a:rPr lang="it-IT" sz="2000" b="1" dirty="0" err="1" smtClean="0"/>
              <a:t>Symtoms</a:t>
            </a:r>
            <a:r>
              <a:rPr lang="it-IT" sz="2000" b="1" dirty="0" smtClean="0"/>
              <a:t> </a:t>
            </a:r>
            <a:r>
              <a:rPr lang="it-IT" sz="2000" b="1" dirty="0" err="1" smtClean="0"/>
              <a:t>duration</a:t>
            </a:r>
            <a:r>
              <a:rPr lang="it-IT" sz="2000" b="1" dirty="0" smtClean="0"/>
              <a:t> : 14 weeks</a:t>
            </a:r>
            <a:endParaRPr lang="it-IT" sz="2000" b="1" dirty="0"/>
          </a:p>
        </p:txBody>
      </p:sp>
      <p:cxnSp>
        <p:nvCxnSpPr>
          <p:cNvPr id="7" name="Connettore 1 6"/>
          <p:cNvCxnSpPr/>
          <p:nvPr/>
        </p:nvCxnSpPr>
        <p:spPr>
          <a:xfrm>
            <a:off x="738999" y="3994787"/>
            <a:ext cx="1369155" cy="0"/>
          </a:xfrm>
          <a:prstGeom prst="line">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8" name="Segnaposto numero diapositiva 7"/>
          <p:cNvSpPr>
            <a:spLocks noGrp="1"/>
          </p:cNvSpPr>
          <p:nvPr>
            <p:ph type="sldNum" sz="quarter" idx="12"/>
          </p:nvPr>
        </p:nvSpPr>
        <p:spPr>
          <a:xfrm>
            <a:off x="6991110" y="6477656"/>
            <a:ext cx="2133600" cy="365125"/>
          </a:xfrm>
        </p:spPr>
        <p:txBody>
          <a:bodyPr/>
          <a:lstStyle/>
          <a:p>
            <a:fld id="{BB9ACCF8-6DB8-403B-91E6-12AF5948842C}" type="slidenum">
              <a:rPr lang="it-IT" smtClean="0"/>
              <a:t>6</a:t>
            </a:fld>
            <a:endParaRPr lang="it-IT"/>
          </a:p>
        </p:txBody>
      </p:sp>
    </p:spTree>
    <p:extLst>
      <p:ext uri="{BB962C8B-B14F-4D97-AF65-F5344CB8AC3E}">
        <p14:creationId xmlns:p14="http://schemas.microsoft.com/office/powerpoint/2010/main" val="25622901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2637" t="10068" r="5315" b="12304"/>
          <a:stretch/>
        </p:blipFill>
        <p:spPr bwMode="auto">
          <a:xfrm>
            <a:off x="395536" y="1164565"/>
            <a:ext cx="4032445" cy="2676737"/>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pic>
      <p:sp>
        <p:nvSpPr>
          <p:cNvPr id="3" name="CasellaDiTesto 2"/>
          <p:cNvSpPr txBox="1"/>
          <p:nvPr/>
        </p:nvSpPr>
        <p:spPr>
          <a:xfrm>
            <a:off x="35496" y="65529"/>
            <a:ext cx="7128792" cy="461665"/>
          </a:xfrm>
          <a:prstGeom prst="rect">
            <a:avLst/>
          </a:prstGeom>
          <a:solidFill>
            <a:schemeClr val="accent4">
              <a:lumMod val="20000"/>
              <a:lumOff val="80000"/>
            </a:schemeClr>
          </a:solidFill>
        </p:spPr>
        <p:txBody>
          <a:bodyPr wrap="square" rtlCol="0">
            <a:spAutoFit/>
          </a:bodyPr>
          <a:lstStyle/>
          <a:p>
            <a:r>
              <a:rPr lang="it-IT" sz="2400" b="1" dirty="0" smtClean="0">
                <a:cs typeface="Times New Roman" pitchFamily="18" charset="0"/>
              </a:rPr>
              <a:t>sc-MTX, </a:t>
            </a:r>
            <a:r>
              <a:rPr lang="it-IT" sz="2400" b="1" dirty="0" err="1" smtClean="0">
                <a:cs typeface="Times New Roman" pitchFamily="18" charset="0"/>
              </a:rPr>
              <a:t>works</a:t>
            </a:r>
            <a:r>
              <a:rPr lang="it-IT" sz="2400" b="1" dirty="0" smtClean="0">
                <a:cs typeface="Times New Roman" pitchFamily="18" charset="0"/>
              </a:rPr>
              <a:t> </a:t>
            </a:r>
            <a:r>
              <a:rPr lang="it-IT" sz="2400" b="1" dirty="0" err="1" smtClean="0">
                <a:cs typeface="Times New Roman" pitchFamily="18" charset="0"/>
              </a:rPr>
              <a:t>better</a:t>
            </a:r>
            <a:r>
              <a:rPr lang="it-IT" sz="2400" b="1" dirty="0" smtClean="0">
                <a:cs typeface="Times New Roman" pitchFamily="18" charset="0"/>
              </a:rPr>
              <a:t> </a:t>
            </a:r>
            <a:r>
              <a:rPr lang="it-IT" sz="2400" b="1" dirty="0">
                <a:cs typeface="Times New Roman" pitchFamily="18" charset="0"/>
              </a:rPr>
              <a:t>(ab </a:t>
            </a:r>
            <a:r>
              <a:rPr lang="it-IT" sz="2400" b="1" dirty="0" err="1">
                <a:cs typeface="Times New Roman" pitchFamily="18" charset="0"/>
              </a:rPr>
              <a:t>initio</a:t>
            </a:r>
            <a:r>
              <a:rPr lang="it-IT" sz="2400" b="1" dirty="0">
                <a:cs typeface="Times New Roman" pitchFamily="18" charset="0"/>
              </a:rPr>
              <a:t>/</a:t>
            </a:r>
            <a:r>
              <a:rPr lang="it-IT" sz="2400" b="1" dirty="0" err="1">
                <a:cs typeface="Times New Roman" pitchFamily="18" charset="0"/>
              </a:rPr>
              <a:t>switch</a:t>
            </a:r>
            <a:r>
              <a:rPr lang="it-IT" sz="2400" b="1" dirty="0" smtClean="0">
                <a:cs typeface="Times New Roman" pitchFamily="18" charset="0"/>
              </a:rPr>
              <a:t>) </a:t>
            </a:r>
            <a:r>
              <a:rPr lang="it-IT" sz="2400" b="1" dirty="0" err="1" smtClean="0">
                <a:cs typeface="Times New Roman" pitchFamily="18" charset="0"/>
              </a:rPr>
              <a:t>than</a:t>
            </a:r>
            <a:r>
              <a:rPr lang="it-IT" sz="2400" b="1" dirty="0" smtClean="0">
                <a:cs typeface="Times New Roman" pitchFamily="18" charset="0"/>
              </a:rPr>
              <a:t> </a:t>
            </a:r>
            <a:r>
              <a:rPr lang="it-IT" sz="2400" b="1" dirty="0" err="1" smtClean="0">
                <a:cs typeface="Times New Roman" pitchFamily="18" charset="0"/>
              </a:rPr>
              <a:t>oral</a:t>
            </a:r>
            <a:r>
              <a:rPr lang="it-IT" sz="2400" b="1" dirty="0" smtClean="0">
                <a:cs typeface="Times New Roman" pitchFamily="18" charset="0"/>
              </a:rPr>
              <a:t>-MTX</a:t>
            </a:r>
            <a:endParaRPr lang="it-IT" sz="2400" b="1" dirty="0">
              <a:cs typeface="Times New Roman" pitchFamily="18" charset="0"/>
            </a:endParaRPr>
          </a:p>
        </p:txBody>
      </p:sp>
      <p:pic>
        <p:nvPicPr>
          <p:cNvPr id="1027"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55054" b="-1"/>
          <a:stretch/>
        </p:blipFill>
        <p:spPr bwMode="auto">
          <a:xfrm>
            <a:off x="4788024" y="820742"/>
            <a:ext cx="4301413" cy="2840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ttangolo 8"/>
          <p:cNvSpPr/>
          <p:nvPr/>
        </p:nvSpPr>
        <p:spPr>
          <a:xfrm>
            <a:off x="568580" y="620688"/>
            <a:ext cx="4075428" cy="400110"/>
          </a:xfrm>
          <a:prstGeom prst="rect">
            <a:avLst/>
          </a:prstGeom>
        </p:spPr>
        <p:txBody>
          <a:bodyPr wrap="square">
            <a:spAutoFit/>
          </a:bodyPr>
          <a:lstStyle/>
          <a:p>
            <a:r>
              <a:rPr lang="it-IT" altLang="it-IT" sz="2000" b="1" dirty="0" err="1" smtClean="0"/>
              <a:t>Higher</a:t>
            </a:r>
            <a:r>
              <a:rPr lang="it-IT" altLang="it-IT" sz="2000" b="1" dirty="0" smtClean="0"/>
              <a:t> </a:t>
            </a:r>
            <a:r>
              <a:rPr lang="it-IT" altLang="it-IT" sz="2000" b="1" dirty="0" err="1"/>
              <a:t>clinical</a:t>
            </a:r>
            <a:r>
              <a:rPr lang="it-IT" altLang="it-IT" sz="2000" b="1" dirty="0"/>
              <a:t> </a:t>
            </a:r>
            <a:r>
              <a:rPr lang="it-IT" altLang="it-IT" sz="2000" b="1" dirty="0" err="1" smtClean="0"/>
              <a:t>efficacy</a:t>
            </a:r>
            <a:r>
              <a:rPr lang="it-IT" altLang="it-IT" sz="2000" b="1" dirty="0" smtClean="0"/>
              <a:t> </a:t>
            </a:r>
            <a:r>
              <a:rPr lang="it-IT" altLang="it-IT" sz="2000" b="1" dirty="0" err="1" smtClean="0">
                <a:solidFill>
                  <a:srgbClr val="C00000"/>
                </a:solidFill>
              </a:rPr>
              <a:t>as</a:t>
            </a:r>
            <a:r>
              <a:rPr lang="it-IT" altLang="it-IT" sz="2000" b="1" dirty="0" smtClean="0">
                <a:solidFill>
                  <a:srgbClr val="C00000"/>
                </a:solidFill>
              </a:rPr>
              <a:t> </a:t>
            </a:r>
            <a:r>
              <a:rPr lang="it-IT" altLang="it-IT" sz="2000" b="1" dirty="0" err="1" smtClean="0">
                <a:solidFill>
                  <a:srgbClr val="C00000"/>
                </a:solidFill>
              </a:rPr>
              <a:t>starting</a:t>
            </a:r>
            <a:r>
              <a:rPr lang="it-IT" altLang="it-IT" sz="2000" b="1" dirty="0" smtClean="0">
                <a:solidFill>
                  <a:srgbClr val="C00000"/>
                </a:solidFill>
              </a:rPr>
              <a:t> </a:t>
            </a:r>
            <a:r>
              <a:rPr lang="it-IT" altLang="it-IT" sz="2000" b="1" dirty="0" err="1" smtClean="0">
                <a:solidFill>
                  <a:srgbClr val="C00000"/>
                </a:solidFill>
              </a:rPr>
              <a:t>Rx</a:t>
            </a:r>
            <a:endParaRPr lang="it-IT" altLang="it-IT" sz="2000" b="1" dirty="0">
              <a:solidFill>
                <a:srgbClr val="C00000"/>
              </a:solidFill>
            </a:endParaRPr>
          </a:p>
        </p:txBody>
      </p:sp>
      <p:sp>
        <p:nvSpPr>
          <p:cNvPr id="6" name="CasellaDiTesto 5"/>
          <p:cNvSpPr txBox="1"/>
          <p:nvPr/>
        </p:nvSpPr>
        <p:spPr>
          <a:xfrm>
            <a:off x="6844724" y="1891850"/>
            <a:ext cx="1050031" cy="369332"/>
          </a:xfrm>
          <a:prstGeom prst="rect">
            <a:avLst/>
          </a:prstGeom>
          <a:noFill/>
        </p:spPr>
        <p:txBody>
          <a:bodyPr wrap="none" rtlCol="0">
            <a:spAutoFit/>
          </a:bodyPr>
          <a:lstStyle/>
          <a:p>
            <a:r>
              <a:rPr lang="it-IT" b="1" dirty="0" err="1"/>
              <a:t>o</a:t>
            </a:r>
            <a:r>
              <a:rPr lang="it-IT" b="1" dirty="0" err="1" smtClean="0"/>
              <a:t>ral</a:t>
            </a:r>
            <a:r>
              <a:rPr lang="it-IT" b="1" dirty="0" smtClean="0"/>
              <a:t> MTX</a:t>
            </a:r>
            <a:endParaRPr lang="it-IT" b="1" dirty="0"/>
          </a:p>
        </p:txBody>
      </p:sp>
      <p:sp>
        <p:nvSpPr>
          <p:cNvPr id="11" name="CasellaDiTesto 10"/>
          <p:cNvSpPr txBox="1"/>
          <p:nvPr/>
        </p:nvSpPr>
        <p:spPr>
          <a:xfrm>
            <a:off x="6101176" y="2598755"/>
            <a:ext cx="867545" cy="369332"/>
          </a:xfrm>
          <a:prstGeom prst="rect">
            <a:avLst/>
          </a:prstGeom>
          <a:noFill/>
        </p:spPr>
        <p:txBody>
          <a:bodyPr wrap="none" rtlCol="0">
            <a:spAutoFit/>
          </a:bodyPr>
          <a:lstStyle/>
          <a:p>
            <a:r>
              <a:rPr lang="it-IT" b="1" dirty="0" smtClean="0">
                <a:solidFill>
                  <a:srgbClr val="C00000"/>
                </a:solidFill>
              </a:rPr>
              <a:t>sc MTX</a:t>
            </a:r>
            <a:endParaRPr lang="it-IT" b="1" dirty="0">
              <a:solidFill>
                <a:srgbClr val="C00000"/>
              </a:solidFill>
            </a:endParaRPr>
          </a:p>
        </p:txBody>
      </p:sp>
      <p:sp>
        <p:nvSpPr>
          <p:cNvPr id="10" name="CasellaDiTesto 9"/>
          <p:cNvSpPr txBox="1"/>
          <p:nvPr/>
        </p:nvSpPr>
        <p:spPr>
          <a:xfrm>
            <a:off x="6038324" y="962262"/>
            <a:ext cx="2870027" cy="406265"/>
          </a:xfrm>
          <a:prstGeom prst="rect">
            <a:avLst/>
          </a:prstGeom>
          <a:solidFill>
            <a:schemeClr val="bg1"/>
          </a:solidFill>
        </p:spPr>
        <p:txBody>
          <a:bodyPr wrap="square" rtlCol="0">
            <a:spAutoFit/>
          </a:bodyPr>
          <a:lstStyle/>
          <a:p>
            <a:r>
              <a:rPr lang="it-IT" dirty="0" smtClean="0"/>
              <a:t>DAS28 </a:t>
            </a:r>
            <a:r>
              <a:rPr lang="it-IT" dirty="0" err="1" smtClean="0"/>
              <a:t>change</a:t>
            </a:r>
            <a:r>
              <a:rPr lang="it-IT" dirty="0" smtClean="0"/>
              <a:t> from baseline</a:t>
            </a:r>
            <a:endParaRPr lang="it-IT" dirty="0"/>
          </a:p>
        </p:txBody>
      </p:sp>
      <p:sp>
        <p:nvSpPr>
          <p:cNvPr id="12" name="CasellaDiTesto 11"/>
          <p:cNvSpPr txBox="1"/>
          <p:nvPr/>
        </p:nvSpPr>
        <p:spPr>
          <a:xfrm>
            <a:off x="5238255" y="3121223"/>
            <a:ext cx="2430089" cy="307777"/>
          </a:xfrm>
          <a:prstGeom prst="rect">
            <a:avLst/>
          </a:prstGeom>
          <a:noFill/>
        </p:spPr>
        <p:txBody>
          <a:bodyPr wrap="none" rtlCol="0">
            <a:spAutoFit/>
          </a:bodyPr>
          <a:lstStyle/>
          <a:p>
            <a:r>
              <a:rPr lang="it-IT" sz="1400" i="1" dirty="0" err="1" smtClean="0"/>
              <a:t>Hazlewood</a:t>
            </a:r>
            <a:r>
              <a:rPr lang="it-IT" sz="1400" i="1" dirty="0" smtClean="0"/>
              <a:t> GS et al. ARD 2015</a:t>
            </a:r>
            <a:endParaRPr lang="it-IT" sz="1400" i="1" dirty="0"/>
          </a:p>
        </p:txBody>
      </p:sp>
      <p:sp>
        <p:nvSpPr>
          <p:cNvPr id="15" name="Rettangolo 3"/>
          <p:cNvSpPr>
            <a:spLocks noChangeArrowheads="1"/>
          </p:cNvSpPr>
          <p:nvPr/>
        </p:nvSpPr>
        <p:spPr bwMode="auto">
          <a:xfrm>
            <a:off x="1672911" y="3841303"/>
            <a:ext cx="2755070"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US" altLang="it-IT" sz="1400" i="1" dirty="0">
                <a:latin typeface="Calibri" pitchFamily="34" charset="0"/>
              </a:rPr>
              <a:t>Braun J et al. Arthritis Rheum 2008</a:t>
            </a:r>
            <a:endParaRPr lang="it-IT" altLang="it-IT" sz="1400" i="1" dirty="0">
              <a:latin typeface="Calibri" pitchFamily="34" charset="0"/>
            </a:endParaRPr>
          </a:p>
        </p:txBody>
      </p:sp>
      <p:pic>
        <p:nvPicPr>
          <p:cNvPr id="26" name="Immagine 25"/>
          <p:cNvPicPr>
            <a:picLocks noChangeAspect="1"/>
          </p:cNvPicPr>
          <p:nvPr/>
        </p:nvPicPr>
        <p:blipFill rotWithShape="1">
          <a:blip r:embed="rId5">
            <a:extLst>
              <a:ext uri="{28A0092B-C50C-407E-A947-70E740481C1C}">
                <a14:useLocalDpi xmlns:a14="http://schemas.microsoft.com/office/drawing/2010/main" val="0"/>
              </a:ext>
            </a:extLst>
          </a:blip>
          <a:srcRect l="32635"/>
          <a:stretch/>
        </p:blipFill>
        <p:spPr bwMode="auto">
          <a:xfrm>
            <a:off x="6505908" y="3999927"/>
            <a:ext cx="2196178" cy="2453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CasellaDiTesto 26"/>
          <p:cNvSpPr txBox="1"/>
          <p:nvPr/>
        </p:nvSpPr>
        <p:spPr>
          <a:xfrm>
            <a:off x="5105225" y="4306744"/>
            <a:ext cx="1410991" cy="584775"/>
          </a:xfrm>
          <a:prstGeom prst="rect">
            <a:avLst/>
          </a:prstGeom>
          <a:noFill/>
        </p:spPr>
        <p:txBody>
          <a:bodyPr wrap="square" rtlCol="0" anchor="ctr">
            <a:spAutoFit/>
          </a:bodyPr>
          <a:lstStyle/>
          <a:p>
            <a:pPr algn="ctr"/>
            <a:r>
              <a:rPr lang="it-IT" sz="1600" dirty="0" err="1" smtClean="0">
                <a:latin typeface="Calibri" panose="020F0502020204030204" pitchFamily="34" charset="0"/>
                <a:cs typeface="Calibri" panose="020F0502020204030204" pitchFamily="34" charset="0"/>
              </a:rPr>
              <a:t>Switching</a:t>
            </a:r>
            <a:r>
              <a:rPr lang="it-IT" sz="1600" dirty="0" smtClean="0">
                <a:latin typeface="Calibri" panose="020F0502020204030204" pitchFamily="34" charset="0"/>
                <a:cs typeface="Calibri" panose="020F0502020204030204" pitchFamily="34" charset="0"/>
              </a:rPr>
              <a:t> for INTOLERANCE</a:t>
            </a:r>
            <a:endParaRPr lang="it-IT" sz="1600" dirty="0">
              <a:latin typeface="Calibri" panose="020F0502020204030204" pitchFamily="34" charset="0"/>
              <a:cs typeface="Calibri" panose="020F0502020204030204" pitchFamily="34" charset="0"/>
            </a:endParaRPr>
          </a:p>
        </p:txBody>
      </p:sp>
      <p:sp>
        <p:nvSpPr>
          <p:cNvPr id="28" name="CasellaDiTesto 27"/>
          <p:cNvSpPr txBox="1"/>
          <p:nvPr/>
        </p:nvSpPr>
        <p:spPr>
          <a:xfrm>
            <a:off x="5091577" y="5436513"/>
            <a:ext cx="1410991" cy="584775"/>
          </a:xfrm>
          <a:prstGeom prst="rect">
            <a:avLst/>
          </a:prstGeom>
          <a:noFill/>
        </p:spPr>
        <p:txBody>
          <a:bodyPr wrap="square" rtlCol="0" anchor="ctr">
            <a:spAutoFit/>
          </a:bodyPr>
          <a:lstStyle/>
          <a:p>
            <a:pPr algn="ctr"/>
            <a:r>
              <a:rPr lang="it-IT" sz="1600" dirty="0" err="1" smtClean="0">
                <a:latin typeface="Calibri" panose="020F0502020204030204" pitchFamily="34" charset="0"/>
                <a:cs typeface="Calibri" panose="020F0502020204030204" pitchFamily="34" charset="0"/>
              </a:rPr>
              <a:t>Switching</a:t>
            </a:r>
            <a:r>
              <a:rPr lang="it-IT" sz="1600" dirty="0" smtClean="0">
                <a:latin typeface="Calibri" panose="020F0502020204030204" pitchFamily="34" charset="0"/>
                <a:cs typeface="Calibri" panose="020F0502020204030204" pitchFamily="34" charset="0"/>
              </a:rPr>
              <a:t> for INEFFICACY</a:t>
            </a:r>
            <a:endParaRPr lang="it-IT" sz="1600" dirty="0">
              <a:latin typeface="Calibri" panose="020F0502020204030204" pitchFamily="34" charset="0"/>
              <a:cs typeface="Calibri" panose="020F0502020204030204" pitchFamily="34" charset="0"/>
            </a:endParaRPr>
          </a:p>
        </p:txBody>
      </p:sp>
      <p:sp>
        <p:nvSpPr>
          <p:cNvPr id="14" name="Rettangolo 13"/>
          <p:cNvSpPr/>
          <p:nvPr/>
        </p:nvSpPr>
        <p:spPr>
          <a:xfrm>
            <a:off x="712595" y="4408807"/>
            <a:ext cx="4075429" cy="1323439"/>
          </a:xfrm>
          <a:prstGeom prst="rect">
            <a:avLst/>
          </a:prstGeom>
        </p:spPr>
        <p:txBody>
          <a:bodyPr wrap="square">
            <a:spAutoFit/>
          </a:bodyPr>
          <a:lstStyle/>
          <a:p>
            <a:pPr algn="just">
              <a:spcBef>
                <a:spcPct val="0"/>
              </a:spcBef>
            </a:pPr>
            <a:r>
              <a:rPr lang="en-US" altLang="it-IT" sz="2000" b="1" dirty="0" smtClean="0">
                <a:solidFill>
                  <a:srgbClr val="C00000"/>
                </a:solidFill>
                <a:latin typeface="Calibri" pitchFamily="34" charset="0"/>
              </a:rPr>
              <a:t>Switching </a:t>
            </a:r>
            <a:r>
              <a:rPr lang="en-US" altLang="it-IT" sz="2000" b="1" dirty="0">
                <a:solidFill>
                  <a:srgbClr val="C00000"/>
                </a:solidFill>
                <a:latin typeface="Calibri" pitchFamily="34" charset="0"/>
              </a:rPr>
              <a:t>from oral to parenteral MTX</a:t>
            </a:r>
            <a:r>
              <a:rPr lang="en-US" altLang="it-IT" sz="2000" b="1" dirty="0">
                <a:latin typeface="Calibri" pitchFamily="34" charset="0"/>
              </a:rPr>
              <a:t> </a:t>
            </a:r>
            <a:r>
              <a:rPr lang="en-US" altLang="it-IT" sz="2000" b="1" dirty="0" smtClean="0">
                <a:latin typeface="Calibri" pitchFamily="34" charset="0"/>
              </a:rPr>
              <a:t>(for intolerance or inefficacy) improves </a:t>
            </a:r>
            <a:r>
              <a:rPr lang="en-US" altLang="it-IT" sz="2000" b="1" dirty="0">
                <a:latin typeface="Calibri" pitchFamily="34" charset="0"/>
              </a:rPr>
              <a:t>the therapeutic effect in early </a:t>
            </a:r>
            <a:r>
              <a:rPr lang="en-US" altLang="it-IT" sz="2000" b="1" dirty="0" smtClean="0">
                <a:latin typeface="Calibri" pitchFamily="34" charset="0"/>
              </a:rPr>
              <a:t>RA</a:t>
            </a:r>
            <a:endParaRPr lang="en-US" altLang="it-IT" sz="2000" b="1" dirty="0">
              <a:latin typeface="Calibri" pitchFamily="34" charset="0"/>
            </a:endParaRPr>
          </a:p>
        </p:txBody>
      </p:sp>
      <p:sp>
        <p:nvSpPr>
          <p:cNvPr id="30" name="Rettangolo 29"/>
          <p:cNvSpPr>
            <a:spLocks noChangeArrowheads="1"/>
          </p:cNvSpPr>
          <p:nvPr/>
        </p:nvSpPr>
        <p:spPr bwMode="auto">
          <a:xfrm>
            <a:off x="5148064" y="6433591"/>
            <a:ext cx="323972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US" altLang="it-IT" sz="1400" i="1" dirty="0">
                <a:latin typeface="Calibri" pitchFamily="34" charset="0"/>
              </a:rPr>
              <a:t>Hameed B, Jones H. </a:t>
            </a:r>
            <a:r>
              <a:rPr lang="en-US" altLang="it-IT" sz="1400" i="1" dirty="0" err="1">
                <a:latin typeface="Calibri" pitchFamily="34" charset="0"/>
              </a:rPr>
              <a:t>Int</a:t>
            </a:r>
            <a:r>
              <a:rPr lang="en-US" altLang="it-IT" sz="1400" i="1" dirty="0">
                <a:latin typeface="Calibri" pitchFamily="34" charset="0"/>
              </a:rPr>
              <a:t> J Rheum Dis. 2010</a:t>
            </a:r>
          </a:p>
        </p:txBody>
      </p:sp>
      <p:pic>
        <p:nvPicPr>
          <p:cNvPr id="3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42337" t="87695" r="24836"/>
          <a:stretch/>
        </p:blipFill>
        <p:spPr bwMode="auto">
          <a:xfrm>
            <a:off x="1984916" y="1043752"/>
            <a:ext cx="1511283" cy="48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5" name="Rettangolo arrotondato 34"/>
          <p:cNvSpPr/>
          <p:nvPr/>
        </p:nvSpPr>
        <p:spPr>
          <a:xfrm>
            <a:off x="7308304" y="44624"/>
            <a:ext cx="1728192" cy="636663"/>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sc </a:t>
            </a:r>
            <a:r>
              <a:rPr lang="it-IT" sz="2400" i="1" dirty="0" smtClean="0">
                <a:solidFill>
                  <a:schemeClr val="bg1"/>
                </a:solidFill>
              </a:rPr>
              <a:t>vs</a:t>
            </a:r>
            <a:r>
              <a:rPr lang="it-IT" sz="2400" b="1" dirty="0" smtClean="0">
                <a:solidFill>
                  <a:schemeClr val="bg1"/>
                </a:solidFill>
              </a:rPr>
              <a:t> </a:t>
            </a:r>
            <a:r>
              <a:rPr lang="it-IT" sz="2400" b="1" dirty="0" err="1" smtClean="0">
                <a:solidFill>
                  <a:schemeClr val="bg1"/>
                </a:solidFill>
              </a:rPr>
              <a:t>oral</a:t>
            </a:r>
            <a:endParaRPr lang="it-IT" sz="2400" b="1" dirty="0">
              <a:solidFill>
                <a:schemeClr val="bg1"/>
              </a:solidFill>
            </a:endParaRPr>
          </a:p>
        </p:txBody>
      </p:sp>
      <p:sp>
        <p:nvSpPr>
          <p:cNvPr id="2" name="Segnaposto numero diapositiva 1"/>
          <p:cNvSpPr>
            <a:spLocks noGrp="1"/>
          </p:cNvSpPr>
          <p:nvPr>
            <p:ph type="sldNum" sz="quarter" idx="12"/>
          </p:nvPr>
        </p:nvSpPr>
        <p:spPr>
          <a:xfrm>
            <a:off x="6997930" y="6453336"/>
            <a:ext cx="2133600" cy="365125"/>
          </a:xfrm>
        </p:spPr>
        <p:txBody>
          <a:bodyPr/>
          <a:lstStyle/>
          <a:p>
            <a:fld id="{BB9ACCF8-6DB8-403B-91E6-12AF5948842C}" type="slidenum">
              <a:rPr lang="it-IT" smtClean="0"/>
              <a:t>7</a:t>
            </a:fld>
            <a:endParaRPr lang="it-IT"/>
          </a:p>
        </p:txBody>
      </p:sp>
    </p:spTree>
    <p:extLst>
      <p:ext uri="{BB962C8B-B14F-4D97-AF65-F5344CB8AC3E}">
        <p14:creationId xmlns:p14="http://schemas.microsoft.com/office/powerpoint/2010/main" val="212251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Effect transition="in" filter="fade">
                                      <p:cBhvr>
                                        <p:cTn id="7" dur="500"/>
                                        <p:tgtEl>
                                          <p:spTgt spid="102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500"/>
                                        <p:tgtEl>
                                          <p:spTgt spid="15"/>
                                        </p:tgtEl>
                                      </p:cBhvr>
                                    </p:animEffect>
                                  </p:childTnLst>
                                </p:cTn>
                              </p:par>
                              <p:par>
                                <p:cTn id="29" presetID="10" presetClass="entr" presetSubtype="0" fill="hold" nodeType="with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28"/>
                                        </p:tgtEl>
                                        <p:attrNameLst>
                                          <p:attrName>style.visibility</p:attrName>
                                        </p:attrNameLst>
                                      </p:cBhvr>
                                      <p:to>
                                        <p:strVal val="visible"/>
                                      </p:to>
                                    </p:set>
                                    <p:animEffect transition="in" filter="fade">
                                      <p:cBhvr>
                                        <p:cTn id="4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11" grpId="0"/>
      <p:bldP spid="10" grpId="0" animBg="1"/>
      <p:bldP spid="12" grpId="0"/>
      <p:bldP spid="15" grpId="0"/>
      <p:bldP spid="27" grpId="0"/>
      <p:bldP spid="28" grpId="0"/>
      <p:bldP spid="14"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uppo 5"/>
          <p:cNvGrpSpPr>
            <a:grpSpLocks/>
          </p:cNvGrpSpPr>
          <p:nvPr/>
        </p:nvGrpSpPr>
        <p:grpSpPr bwMode="auto">
          <a:xfrm>
            <a:off x="211342" y="3818445"/>
            <a:ext cx="5986054" cy="2936875"/>
            <a:chOff x="179512" y="2791315"/>
            <a:chExt cx="6167645" cy="3229974"/>
          </a:xfrm>
        </p:grpSpPr>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2791315"/>
              <a:ext cx="5645669" cy="32299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5"/>
            <p:cNvPicPr>
              <a:picLocks noChangeAspect="1" noChangeArrowheads="1"/>
            </p:cNvPicPr>
            <p:nvPr/>
          </p:nvPicPr>
          <p:blipFill>
            <a:blip r:embed="rId4">
              <a:extLst>
                <a:ext uri="{28A0092B-C50C-407E-A947-70E740481C1C}">
                  <a14:useLocalDpi xmlns:a14="http://schemas.microsoft.com/office/drawing/2010/main" val="0"/>
                </a:ext>
              </a:extLst>
            </a:blip>
            <a:srcRect l="23917" b="50000"/>
            <a:stretch>
              <a:fillRect/>
            </a:stretch>
          </p:blipFill>
          <p:spPr bwMode="auto">
            <a:xfrm>
              <a:off x="4373449" y="3841202"/>
              <a:ext cx="1782727" cy="2428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6"/>
            <p:cNvPicPr>
              <a:picLocks noChangeAspect="1" noChangeArrowheads="1"/>
            </p:cNvPicPr>
            <p:nvPr/>
          </p:nvPicPr>
          <p:blipFill>
            <a:blip r:embed="rId5">
              <a:extLst>
                <a:ext uri="{28A0092B-C50C-407E-A947-70E740481C1C}">
                  <a14:useLocalDpi xmlns:a14="http://schemas.microsoft.com/office/drawing/2010/main" val="0"/>
                </a:ext>
              </a:extLst>
            </a:blip>
            <a:srcRect l="13213"/>
            <a:stretch>
              <a:fillRect/>
            </a:stretch>
          </p:blipFill>
          <p:spPr bwMode="auto">
            <a:xfrm>
              <a:off x="4313602" y="4354584"/>
              <a:ext cx="2033555" cy="238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7"/>
            <p:cNvPicPr>
              <a:picLocks noChangeAspect="1" noChangeArrowheads="1"/>
            </p:cNvPicPr>
            <p:nvPr/>
          </p:nvPicPr>
          <p:blipFill>
            <a:blip r:embed="rId6">
              <a:extLst>
                <a:ext uri="{28A0092B-C50C-407E-A947-70E740481C1C}">
                  <a14:useLocalDpi xmlns:a14="http://schemas.microsoft.com/office/drawing/2010/main" val="0"/>
                </a:ext>
              </a:extLst>
            </a:blip>
            <a:srcRect l="20834"/>
            <a:stretch>
              <a:fillRect/>
            </a:stretch>
          </p:blipFill>
          <p:spPr bwMode="auto">
            <a:xfrm>
              <a:off x="4283968" y="5178415"/>
              <a:ext cx="1658903" cy="29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Rettangolo 6"/>
            <p:cNvSpPr>
              <a:spLocks noChangeArrowheads="1"/>
            </p:cNvSpPr>
            <p:nvPr/>
          </p:nvSpPr>
          <p:spPr bwMode="auto">
            <a:xfrm>
              <a:off x="1325867" y="2820750"/>
              <a:ext cx="4536505" cy="3524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gn="ctr" eaLnBrk="1" hangingPunct="1">
                <a:lnSpc>
                  <a:spcPts val="2000"/>
                </a:lnSpc>
                <a:spcBef>
                  <a:spcPct val="0"/>
                </a:spcBef>
                <a:buFontTx/>
                <a:buNone/>
              </a:pPr>
              <a:r>
                <a:rPr lang="en-US" altLang="it-IT" sz="2000" dirty="0">
                  <a:latin typeface="Calibri" pitchFamily="34" charset="0"/>
                </a:rPr>
                <a:t>Continuation rate after 5 years of </a:t>
              </a:r>
              <a:r>
                <a:rPr lang="it-IT" altLang="it-IT" sz="2000" dirty="0">
                  <a:latin typeface="Calibri" pitchFamily="34" charset="0"/>
                </a:rPr>
                <a:t>sc MTX</a:t>
              </a:r>
            </a:p>
          </p:txBody>
        </p:sp>
      </p:grpSp>
      <p:sp>
        <p:nvSpPr>
          <p:cNvPr id="13" name="Rettangolo 5"/>
          <p:cNvSpPr>
            <a:spLocks noChangeArrowheads="1"/>
          </p:cNvSpPr>
          <p:nvPr/>
        </p:nvSpPr>
        <p:spPr bwMode="auto">
          <a:xfrm>
            <a:off x="2302627" y="1189327"/>
            <a:ext cx="2447925" cy="1938992"/>
          </a:xfrm>
          <a:prstGeom prst="rect">
            <a:avLst/>
          </a:prstGeom>
          <a:noFill/>
          <a:ln w="9525">
            <a:solidFill>
              <a:srgbClr val="022840"/>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Char char="•"/>
              <a:defRPr sz="2800">
                <a:solidFill>
                  <a:schemeClr val="tx1"/>
                </a:solidFill>
                <a:latin typeface="Times New Roman" pitchFamily="18" charset="0"/>
              </a:defRPr>
            </a:lvl1pPr>
            <a:lvl2pPr marL="742950" indent="-285750" eaLnBrk="0" hangingPunct="0">
              <a:spcBef>
                <a:spcPct val="20000"/>
              </a:spcBef>
              <a:buChar char="–"/>
              <a:defRPr sz="2400">
                <a:solidFill>
                  <a:schemeClr val="tx1"/>
                </a:solidFill>
                <a:latin typeface="Times New Roman" pitchFamily="18" charset="0"/>
              </a:defRPr>
            </a:lvl2pPr>
            <a:lvl3pPr marL="1143000" indent="-228600" eaLnBrk="0" hangingPunct="0">
              <a:spcBef>
                <a:spcPct val="20000"/>
              </a:spcBef>
              <a:buChar char="•"/>
              <a:defRPr sz="2000">
                <a:solidFill>
                  <a:schemeClr val="tx1"/>
                </a:solidFill>
                <a:latin typeface="Times New Roman" pitchFamily="18" charset="0"/>
              </a:defRPr>
            </a:lvl3pPr>
            <a:lvl4pPr marL="1600200" indent="-228600" eaLnBrk="0" hangingPunct="0">
              <a:spcBef>
                <a:spcPct val="20000"/>
              </a:spcBef>
              <a:buChar char="–"/>
              <a:defRPr sz="2000">
                <a:solidFill>
                  <a:schemeClr val="tx1"/>
                </a:solidFill>
                <a:latin typeface="Times New Roman" pitchFamily="18" charset="0"/>
              </a:defRPr>
            </a:lvl4pPr>
            <a:lvl5pPr marL="2057400" indent="-228600" eaLnBrk="0" hangingPunct="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eaLnBrk="1" hangingPunct="1">
              <a:spcBef>
                <a:spcPct val="0"/>
              </a:spcBef>
              <a:buFontTx/>
              <a:buNone/>
            </a:pPr>
            <a:r>
              <a:rPr lang="en-US" altLang="it-IT" sz="2000" b="0" dirty="0" smtClean="0">
                <a:latin typeface="Calibri" pitchFamily="34" charset="0"/>
              </a:rPr>
              <a:t>After </a:t>
            </a:r>
            <a:r>
              <a:rPr lang="en-US" altLang="it-IT" sz="2000" b="0" dirty="0">
                <a:latin typeface="Calibri" pitchFamily="34" charset="0"/>
              </a:rPr>
              <a:t>the switch to </a:t>
            </a:r>
          </a:p>
          <a:p>
            <a:pPr eaLnBrk="1" hangingPunct="1">
              <a:spcBef>
                <a:spcPct val="0"/>
              </a:spcBef>
              <a:buFontTx/>
              <a:buNone/>
            </a:pPr>
            <a:r>
              <a:rPr lang="en-US" altLang="it-IT" sz="2000" b="0" dirty="0" err="1">
                <a:latin typeface="Calibri" pitchFamily="34" charset="0"/>
              </a:rPr>
              <a:t>sc</a:t>
            </a:r>
            <a:r>
              <a:rPr lang="en-US" altLang="it-IT" sz="2000" b="0" dirty="0">
                <a:latin typeface="Calibri" pitchFamily="34" charset="0"/>
              </a:rPr>
              <a:t> MTX, </a:t>
            </a:r>
            <a:r>
              <a:rPr lang="en-US" altLang="it-IT" sz="2000" dirty="0">
                <a:solidFill>
                  <a:srgbClr val="C00000"/>
                </a:solidFill>
                <a:latin typeface="Calibri" pitchFamily="34" charset="0"/>
              </a:rPr>
              <a:t>&lt; 10 %</a:t>
            </a:r>
            <a:r>
              <a:rPr lang="en-US" altLang="it-IT" sz="2000" dirty="0">
                <a:latin typeface="Calibri" pitchFamily="34" charset="0"/>
              </a:rPr>
              <a:t> </a:t>
            </a:r>
            <a:r>
              <a:rPr lang="en-US" altLang="it-IT" sz="2000" b="0" dirty="0" smtClean="0">
                <a:latin typeface="Calibri" pitchFamily="34" charset="0"/>
              </a:rPr>
              <a:t>of </a:t>
            </a:r>
            <a:r>
              <a:rPr lang="en-US" altLang="it-IT" sz="2000" b="0" dirty="0">
                <a:latin typeface="Calibri" pitchFamily="34" charset="0"/>
              </a:rPr>
              <a:t>pts.</a:t>
            </a:r>
          </a:p>
          <a:p>
            <a:pPr eaLnBrk="1" hangingPunct="1">
              <a:spcBef>
                <a:spcPct val="0"/>
              </a:spcBef>
              <a:buFontTx/>
              <a:buNone/>
            </a:pPr>
            <a:r>
              <a:rPr lang="en-US" altLang="it-IT" sz="2000" b="0" dirty="0">
                <a:latin typeface="Calibri" pitchFamily="34" charset="0"/>
              </a:rPr>
              <a:t> were prescribed additional biologic </a:t>
            </a:r>
          </a:p>
          <a:p>
            <a:pPr eaLnBrk="1" hangingPunct="1">
              <a:spcBef>
                <a:spcPct val="0"/>
              </a:spcBef>
              <a:buFontTx/>
              <a:buNone/>
            </a:pPr>
            <a:r>
              <a:rPr lang="en-US" altLang="it-IT" sz="2000" b="0" dirty="0">
                <a:latin typeface="Calibri" pitchFamily="34" charset="0"/>
              </a:rPr>
              <a:t>during the 1</a:t>
            </a:r>
            <a:r>
              <a:rPr lang="en-US" altLang="it-IT" sz="2000" b="0" baseline="30000" dirty="0">
                <a:latin typeface="Calibri" pitchFamily="34" charset="0"/>
              </a:rPr>
              <a:t>st</a:t>
            </a:r>
            <a:r>
              <a:rPr lang="en-US" altLang="it-IT" sz="2000" b="0" dirty="0">
                <a:latin typeface="Calibri" pitchFamily="34" charset="0"/>
              </a:rPr>
              <a:t> and 2</a:t>
            </a:r>
            <a:r>
              <a:rPr lang="en-US" altLang="it-IT" sz="2000" b="0" baseline="30000" dirty="0">
                <a:latin typeface="Calibri" pitchFamily="34" charset="0"/>
              </a:rPr>
              <a:t>nd</a:t>
            </a:r>
            <a:r>
              <a:rPr lang="en-US" altLang="it-IT" sz="2000" b="0" dirty="0">
                <a:latin typeface="Calibri" pitchFamily="34" charset="0"/>
              </a:rPr>
              <a:t> year because of an IR</a:t>
            </a:r>
            <a:endParaRPr lang="it-IT" altLang="it-IT" sz="2000" dirty="0">
              <a:latin typeface="Calibri" pitchFamily="34" charset="0"/>
            </a:endParaRPr>
          </a:p>
        </p:txBody>
      </p:sp>
      <p:sp>
        <p:nvSpPr>
          <p:cNvPr id="15" name="CasellaDiTesto 14"/>
          <p:cNvSpPr txBox="1"/>
          <p:nvPr/>
        </p:nvSpPr>
        <p:spPr>
          <a:xfrm>
            <a:off x="6112170" y="4348478"/>
            <a:ext cx="3081036" cy="307777"/>
          </a:xfrm>
          <a:prstGeom prst="rect">
            <a:avLst/>
          </a:prstGeom>
          <a:noFill/>
        </p:spPr>
        <p:txBody>
          <a:bodyPr wrap="none" rtlCol="0">
            <a:spAutoFit/>
          </a:bodyPr>
          <a:lstStyle/>
          <a:p>
            <a:r>
              <a:rPr lang="it-IT" sz="1400" i="1" dirty="0" smtClean="0"/>
              <a:t>Scott DGI et al. </a:t>
            </a:r>
            <a:r>
              <a:rPr lang="it-IT" sz="1400" i="1" dirty="0" err="1" smtClean="0"/>
              <a:t>Scand</a:t>
            </a:r>
            <a:r>
              <a:rPr lang="it-IT" sz="1400" i="1" dirty="0" smtClean="0"/>
              <a:t> J </a:t>
            </a:r>
            <a:r>
              <a:rPr lang="it-IT" sz="1400" i="1" dirty="0" err="1" smtClean="0"/>
              <a:t>Rheumatol</a:t>
            </a:r>
            <a:r>
              <a:rPr lang="it-IT" sz="1400" i="1" dirty="0" smtClean="0"/>
              <a:t> 2014</a:t>
            </a:r>
            <a:endParaRPr lang="it-IT" sz="1400" i="1" dirty="0"/>
          </a:p>
        </p:txBody>
      </p:sp>
      <p:pic>
        <p:nvPicPr>
          <p:cNvPr id="16" name="Picture 3"/>
          <p:cNvPicPr>
            <a:picLocks noChangeAspect="1" noChangeArrowheads="1"/>
          </p:cNvPicPr>
          <p:nvPr/>
        </p:nvPicPr>
        <p:blipFill rotWithShape="1">
          <a:blip r:embed="rId7">
            <a:extLst>
              <a:ext uri="{28A0092B-C50C-407E-A947-70E740481C1C}">
                <a14:useLocalDpi xmlns:a14="http://schemas.microsoft.com/office/drawing/2010/main" val="0"/>
              </a:ext>
            </a:extLst>
          </a:blip>
          <a:srcRect t="1025" r="1482" b="47418"/>
          <a:stretch/>
        </p:blipFill>
        <p:spPr bwMode="auto">
          <a:xfrm>
            <a:off x="532714" y="636689"/>
            <a:ext cx="5194170" cy="3224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7" name="Rettangolo 16"/>
          <p:cNvSpPr/>
          <p:nvPr/>
        </p:nvSpPr>
        <p:spPr>
          <a:xfrm>
            <a:off x="5584293" y="5684034"/>
            <a:ext cx="933269" cy="400110"/>
          </a:xfrm>
          <a:prstGeom prst="rect">
            <a:avLst/>
          </a:prstGeom>
        </p:spPr>
        <p:txBody>
          <a:bodyPr wrap="none">
            <a:spAutoFit/>
          </a:bodyPr>
          <a:lstStyle/>
          <a:p>
            <a:r>
              <a:rPr lang="en-US" altLang="it-IT" sz="2000" b="1" dirty="0">
                <a:solidFill>
                  <a:srgbClr val="C00000"/>
                </a:solidFill>
                <a:latin typeface="Calibri" pitchFamily="34" charset="0"/>
              </a:rPr>
              <a:t>&lt; 10 %</a:t>
            </a:r>
            <a:r>
              <a:rPr lang="en-US" altLang="it-IT" sz="2000" b="1" dirty="0">
                <a:latin typeface="Calibri" pitchFamily="34" charset="0"/>
              </a:rPr>
              <a:t> </a:t>
            </a:r>
            <a:endParaRPr lang="it-IT" sz="2000" b="1" dirty="0"/>
          </a:p>
        </p:txBody>
      </p:sp>
      <p:sp>
        <p:nvSpPr>
          <p:cNvPr id="18" name="CasellaDiTesto 17"/>
          <p:cNvSpPr txBox="1"/>
          <p:nvPr/>
        </p:nvSpPr>
        <p:spPr>
          <a:xfrm>
            <a:off x="4355976" y="620688"/>
            <a:ext cx="1656184" cy="369332"/>
          </a:xfrm>
          <a:prstGeom prst="rect">
            <a:avLst/>
          </a:prstGeom>
          <a:solidFill>
            <a:srgbClr val="FFC000"/>
          </a:solidFill>
        </p:spPr>
        <p:txBody>
          <a:bodyPr wrap="square" rtlCol="0">
            <a:spAutoFit/>
          </a:bodyPr>
          <a:lstStyle/>
          <a:p>
            <a:pPr algn="ctr"/>
            <a:r>
              <a:rPr lang="it-IT" b="1" dirty="0" smtClean="0"/>
              <a:t>CATCH </a:t>
            </a:r>
            <a:r>
              <a:rPr lang="it-IT" b="1" dirty="0" err="1" smtClean="0"/>
              <a:t>study</a:t>
            </a:r>
            <a:endParaRPr lang="it-IT" b="1" dirty="0"/>
          </a:p>
        </p:txBody>
      </p:sp>
      <p:sp>
        <p:nvSpPr>
          <p:cNvPr id="19" name="CasellaDiTesto 18"/>
          <p:cNvSpPr txBox="1"/>
          <p:nvPr/>
        </p:nvSpPr>
        <p:spPr>
          <a:xfrm>
            <a:off x="4355976" y="4317701"/>
            <a:ext cx="1621791" cy="369332"/>
          </a:xfrm>
          <a:prstGeom prst="rect">
            <a:avLst/>
          </a:prstGeom>
          <a:solidFill>
            <a:srgbClr val="FFC000"/>
          </a:solidFill>
        </p:spPr>
        <p:txBody>
          <a:bodyPr wrap="none" rtlCol="0">
            <a:spAutoFit/>
          </a:bodyPr>
          <a:lstStyle/>
          <a:p>
            <a:r>
              <a:rPr lang="it-IT" b="1" dirty="0" smtClean="0"/>
              <a:t>MENTOR </a:t>
            </a:r>
            <a:r>
              <a:rPr lang="it-IT" b="1" dirty="0" err="1" smtClean="0"/>
              <a:t>study</a:t>
            </a:r>
            <a:endParaRPr lang="it-IT" b="1" dirty="0"/>
          </a:p>
        </p:txBody>
      </p:sp>
      <p:sp>
        <p:nvSpPr>
          <p:cNvPr id="20" name="CasellaDiTesto 19"/>
          <p:cNvSpPr txBox="1"/>
          <p:nvPr/>
        </p:nvSpPr>
        <p:spPr>
          <a:xfrm>
            <a:off x="3106615" y="1004661"/>
            <a:ext cx="1563248" cy="369332"/>
          </a:xfrm>
          <a:prstGeom prst="rect">
            <a:avLst/>
          </a:prstGeom>
          <a:noFill/>
        </p:spPr>
        <p:txBody>
          <a:bodyPr wrap="none" rtlCol="0">
            <a:spAutoFit/>
          </a:bodyPr>
          <a:lstStyle/>
          <a:p>
            <a:r>
              <a:rPr lang="it-IT" b="1" dirty="0" err="1">
                <a:cs typeface="Times New Roman" pitchFamily="18" charset="0"/>
              </a:rPr>
              <a:t>Initial</a:t>
            </a:r>
            <a:r>
              <a:rPr lang="it-IT" b="1" dirty="0">
                <a:cs typeface="Times New Roman" pitchFamily="18" charset="0"/>
              </a:rPr>
              <a:t> SC MTX </a:t>
            </a:r>
          </a:p>
        </p:txBody>
      </p:sp>
      <p:sp>
        <p:nvSpPr>
          <p:cNvPr id="21" name="CasellaDiTesto 20"/>
          <p:cNvSpPr txBox="1"/>
          <p:nvPr/>
        </p:nvSpPr>
        <p:spPr>
          <a:xfrm>
            <a:off x="3106615" y="2795569"/>
            <a:ext cx="1617751" cy="369332"/>
          </a:xfrm>
          <a:prstGeom prst="rect">
            <a:avLst/>
          </a:prstGeom>
          <a:noFill/>
        </p:spPr>
        <p:txBody>
          <a:bodyPr wrap="none" rtlCol="0">
            <a:spAutoFit/>
          </a:bodyPr>
          <a:lstStyle/>
          <a:p>
            <a:r>
              <a:rPr lang="it-IT" b="1" dirty="0" err="1">
                <a:cs typeface="Times New Roman" pitchFamily="18" charset="0"/>
              </a:rPr>
              <a:t>Initial</a:t>
            </a:r>
            <a:r>
              <a:rPr lang="it-IT" b="1" dirty="0">
                <a:cs typeface="Times New Roman" pitchFamily="18" charset="0"/>
              </a:rPr>
              <a:t> OR MTX </a:t>
            </a:r>
          </a:p>
        </p:txBody>
      </p:sp>
      <p:sp>
        <p:nvSpPr>
          <p:cNvPr id="22" name="Rettangolo 21"/>
          <p:cNvSpPr/>
          <p:nvPr/>
        </p:nvSpPr>
        <p:spPr>
          <a:xfrm>
            <a:off x="971600" y="4883485"/>
            <a:ext cx="1502828" cy="338554"/>
          </a:xfrm>
          <a:prstGeom prst="rect">
            <a:avLst/>
          </a:prstGeom>
        </p:spPr>
        <p:txBody>
          <a:bodyPr wrap="square">
            <a:spAutoFit/>
          </a:bodyPr>
          <a:lstStyle/>
          <a:p>
            <a:pPr algn="ctr"/>
            <a:r>
              <a:rPr lang="it-IT" altLang="it-IT" sz="1600" b="1" dirty="0" err="1"/>
              <a:t>Oral</a:t>
            </a:r>
            <a:r>
              <a:rPr lang="it-IT" altLang="it-IT" sz="1600" b="1" dirty="0"/>
              <a:t> </a:t>
            </a:r>
            <a:r>
              <a:rPr lang="it-IT" altLang="it-IT" sz="1600" b="1" dirty="0" smtClean="0">
                <a:sym typeface="Wingdings" panose="05000000000000000000" pitchFamily="2" charset="2"/>
              </a:rPr>
              <a:t></a:t>
            </a:r>
            <a:r>
              <a:rPr lang="it-IT" altLang="it-IT" sz="1600" b="1" dirty="0" smtClean="0"/>
              <a:t> </a:t>
            </a:r>
            <a:r>
              <a:rPr lang="it-IT" altLang="it-IT" sz="1600" b="1" dirty="0"/>
              <a:t>SC MTX </a:t>
            </a:r>
            <a:endParaRPr lang="it-IT" sz="1600" b="1" dirty="0"/>
          </a:p>
        </p:txBody>
      </p:sp>
      <p:sp>
        <p:nvSpPr>
          <p:cNvPr id="23" name="CasellaDiTesto 22"/>
          <p:cNvSpPr txBox="1"/>
          <p:nvPr/>
        </p:nvSpPr>
        <p:spPr>
          <a:xfrm>
            <a:off x="6186595" y="682243"/>
            <a:ext cx="2430089" cy="307777"/>
          </a:xfrm>
          <a:prstGeom prst="rect">
            <a:avLst/>
          </a:prstGeom>
          <a:noFill/>
        </p:spPr>
        <p:txBody>
          <a:bodyPr wrap="none" rtlCol="0">
            <a:spAutoFit/>
          </a:bodyPr>
          <a:lstStyle/>
          <a:p>
            <a:r>
              <a:rPr lang="it-IT" sz="1400" i="1" dirty="0" err="1" smtClean="0"/>
              <a:t>Hazlewood</a:t>
            </a:r>
            <a:r>
              <a:rPr lang="it-IT" sz="1400" i="1" dirty="0" smtClean="0"/>
              <a:t> GS et al. ARD 2015</a:t>
            </a:r>
            <a:endParaRPr lang="it-IT" sz="1400" i="1" dirty="0"/>
          </a:p>
        </p:txBody>
      </p:sp>
      <p:sp>
        <p:nvSpPr>
          <p:cNvPr id="24" name="Rettangolo 23"/>
          <p:cNvSpPr/>
          <p:nvPr/>
        </p:nvSpPr>
        <p:spPr>
          <a:xfrm>
            <a:off x="6330684" y="4963289"/>
            <a:ext cx="2286000" cy="707886"/>
          </a:xfrm>
          <a:prstGeom prst="rect">
            <a:avLst/>
          </a:prstGeom>
        </p:spPr>
        <p:txBody>
          <a:bodyPr>
            <a:spAutoFit/>
          </a:bodyPr>
          <a:lstStyle/>
          <a:p>
            <a:pPr lvl="0">
              <a:spcBef>
                <a:spcPct val="0"/>
              </a:spcBef>
            </a:pPr>
            <a:r>
              <a:rPr lang="en-US" altLang="it-IT" sz="2000" dirty="0">
                <a:solidFill>
                  <a:prstClr val="black"/>
                </a:solidFill>
                <a:latin typeface="Calibri" pitchFamily="34" charset="0"/>
              </a:rPr>
              <a:t>Still on SC MTX </a:t>
            </a:r>
            <a:endParaRPr lang="it-IT" altLang="it-IT" sz="2000" dirty="0">
              <a:solidFill>
                <a:prstClr val="black"/>
              </a:solidFill>
              <a:latin typeface="Calibri" pitchFamily="34" charset="0"/>
            </a:endParaRPr>
          </a:p>
          <a:p>
            <a:pPr lvl="0">
              <a:spcBef>
                <a:spcPct val="0"/>
              </a:spcBef>
            </a:pPr>
            <a:r>
              <a:rPr lang="en-US" altLang="it-IT" sz="2000" b="1" dirty="0">
                <a:solidFill>
                  <a:srgbClr val="C00000"/>
                </a:solidFill>
                <a:latin typeface="Calibri" pitchFamily="34" charset="0"/>
              </a:rPr>
              <a:t>47 % at 5 years </a:t>
            </a:r>
          </a:p>
        </p:txBody>
      </p:sp>
      <p:cxnSp>
        <p:nvCxnSpPr>
          <p:cNvPr id="25" name="Connettore 1 8"/>
          <p:cNvCxnSpPr>
            <a:cxnSpLocks noChangeShapeType="1"/>
          </p:cNvCxnSpPr>
          <p:nvPr/>
        </p:nvCxnSpPr>
        <p:spPr bwMode="auto">
          <a:xfrm>
            <a:off x="1000628" y="5222039"/>
            <a:ext cx="4854024" cy="0"/>
          </a:xfrm>
          <a:prstGeom prst="line">
            <a:avLst/>
          </a:prstGeom>
          <a:noFill/>
          <a:ln w="28575" algn="ctr">
            <a:solidFill>
              <a:srgbClr val="C00000"/>
            </a:solidFill>
            <a:prstDash val="sysDash"/>
            <a:round/>
            <a:headEnd/>
            <a:tailEnd/>
          </a:ln>
          <a:extLst>
            <a:ext uri="{909E8E84-426E-40DD-AFC4-6F175D3DCCD1}">
              <a14:hiddenFill xmlns:a14="http://schemas.microsoft.com/office/drawing/2010/main">
                <a:noFill/>
              </a14:hiddenFill>
            </a:ext>
          </a:extLst>
        </p:spPr>
      </p:cxnSp>
      <p:sp>
        <p:nvSpPr>
          <p:cNvPr id="27" name="Rettangolo 26"/>
          <p:cNvSpPr/>
          <p:nvPr/>
        </p:nvSpPr>
        <p:spPr>
          <a:xfrm>
            <a:off x="532714" y="404664"/>
            <a:ext cx="150854" cy="3446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8" name="CasellaDiTesto 27"/>
          <p:cNvSpPr txBox="1"/>
          <p:nvPr/>
        </p:nvSpPr>
        <p:spPr>
          <a:xfrm>
            <a:off x="127000" y="65529"/>
            <a:ext cx="8909496" cy="461665"/>
          </a:xfrm>
          <a:prstGeom prst="rect">
            <a:avLst/>
          </a:prstGeom>
          <a:solidFill>
            <a:schemeClr val="accent4">
              <a:lumMod val="20000"/>
              <a:lumOff val="80000"/>
            </a:schemeClr>
          </a:solidFill>
        </p:spPr>
        <p:txBody>
          <a:bodyPr wrap="square" rtlCol="0">
            <a:spAutoFit/>
          </a:bodyPr>
          <a:lstStyle/>
          <a:p>
            <a:r>
              <a:rPr lang="it-IT" sz="2400" b="1" dirty="0" smtClean="0">
                <a:cs typeface="Times New Roman" pitchFamily="18" charset="0"/>
              </a:rPr>
              <a:t>sc-MTX shows </a:t>
            </a:r>
            <a:r>
              <a:rPr lang="it-IT" sz="2400" b="1" dirty="0" err="1"/>
              <a:t>better</a:t>
            </a:r>
            <a:r>
              <a:rPr lang="it-IT" sz="2400" b="1" dirty="0"/>
              <a:t> </a:t>
            </a:r>
            <a:r>
              <a:rPr lang="it-IT" sz="2400" b="1" dirty="0" err="1"/>
              <a:t>retention</a:t>
            </a:r>
            <a:r>
              <a:rPr lang="it-IT" sz="2400" b="1" dirty="0"/>
              <a:t> </a:t>
            </a:r>
            <a:r>
              <a:rPr lang="it-IT" sz="2400" b="1" dirty="0" smtClean="0"/>
              <a:t>rate </a:t>
            </a:r>
            <a:r>
              <a:rPr lang="it-IT" sz="2400" b="1" dirty="0" smtClean="0">
                <a:cs typeface="Times New Roman" pitchFamily="18" charset="0"/>
              </a:rPr>
              <a:t>(</a:t>
            </a:r>
            <a:r>
              <a:rPr lang="it-IT" sz="2400" b="1" dirty="0">
                <a:cs typeface="Times New Roman" pitchFamily="18" charset="0"/>
              </a:rPr>
              <a:t>ab </a:t>
            </a:r>
            <a:r>
              <a:rPr lang="it-IT" sz="2400" b="1" dirty="0" err="1">
                <a:cs typeface="Times New Roman" pitchFamily="18" charset="0"/>
              </a:rPr>
              <a:t>initio</a:t>
            </a:r>
            <a:r>
              <a:rPr lang="it-IT" sz="2400" b="1" dirty="0">
                <a:cs typeface="Times New Roman" pitchFamily="18" charset="0"/>
              </a:rPr>
              <a:t>/</a:t>
            </a:r>
            <a:r>
              <a:rPr lang="it-IT" sz="2400" b="1" dirty="0" err="1">
                <a:cs typeface="Times New Roman" pitchFamily="18" charset="0"/>
              </a:rPr>
              <a:t>switch</a:t>
            </a:r>
            <a:r>
              <a:rPr lang="it-IT" sz="2400" b="1" dirty="0" smtClean="0">
                <a:cs typeface="Times New Roman" pitchFamily="18" charset="0"/>
              </a:rPr>
              <a:t>)</a:t>
            </a:r>
            <a:endParaRPr lang="it-IT" sz="2400" b="1" dirty="0">
              <a:cs typeface="Times New Roman" pitchFamily="18" charset="0"/>
            </a:endParaRPr>
          </a:p>
        </p:txBody>
      </p:sp>
      <p:sp>
        <p:nvSpPr>
          <p:cNvPr id="29" name="Rettangolo arrotondato 28"/>
          <p:cNvSpPr/>
          <p:nvPr/>
        </p:nvSpPr>
        <p:spPr>
          <a:xfrm>
            <a:off x="7277809" y="1175266"/>
            <a:ext cx="1728192" cy="700329"/>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sc </a:t>
            </a:r>
            <a:r>
              <a:rPr lang="it-IT" sz="2400" i="1" dirty="0" smtClean="0">
                <a:solidFill>
                  <a:schemeClr val="bg1"/>
                </a:solidFill>
              </a:rPr>
              <a:t>vs</a:t>
            </a:r>
            <a:r>
              <a:rPr lang="it-IT" sz="2400" b="1" dirty="0" smtClean="0">
                <a:solidFill>
                  <a:schemeClr val="bg1"/>
                </a:solidFill>
              </a:rPr>
              <a:t> </a:t>
            </a:r>
            <a:r>
              <a:rPr lang="it-IT" sz="2400" b="1" dirty="0" err="1" smtClean="0">
                <a:solidFill>
                  <a:schemeClr val="bg1"/>
                </a:solidFill>
              </a:rPr>
              <a:t>oral</a:t>
            </a:r>
            <a:endParaRPr lang="it-IT" sz="2400" b="1" dirty="0">
              <a:solidFill>
                <a:schemeClr val="bg1"/>
              </a:solidFill>
            </a:endParaRPr>
          </a:p>
        </p:txBody>
      </p:sp>
      <p:sp>
        <p:nvSpPr>
          <p:cNvPr id="2" name="Segnaposto numero diapositiva 1"/>
          <p:cNvSpPr>
            <a:spLocks noGrp="1"/>
          </p:cNvSpPr>
          <p:nvPr>
            <p:ph type="sldNum" sz="quarter" idx="12"/>
          </p:nvPr>
        </p:nvSpPr>
        <p:spPr>
          <a:xfrm>
            <a:off x="7010400" y="6492875"/>
            <a:ext cx="2133600" cy="365125"/>
          </a:xfrm>
        </p:spPr>
        <p:txBody>
          <a:bodyPr/>
          <a:lstStyle/>
          <a:p>
            <a:fld id="{BB9ACCF8-6DB8-403B-91E6-12AF5948842C}" type="slidenum">
              <a:rPr lang="it-IT" smtClean="0"/>
              <a:t>8</a:t>
            </a:fld>
            <a:endParaRPr lang="it-IT"/>
          </a:p>
        </p:txBody>
      </p:sp>
    </p:spTree>
    <p:extLst>
      <p:ext uri="{BB962C8B-B14F-4D97-AF65-F5344CB8AC3E}">
        <p14:creationId xmlns:p14="http://schemas.microsoft.com/office/powerpoint/2010/main" val="25810238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57014" y="1813038"/>
            <a:ext cx="5507474" cy="4064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CasellaDiTesto 5"/>
          <p:cNvSpPr txBox="1"/>
          <p:nvPr/>
        </p:nvSpPr>
        <p:spPr>
          <a:xfrm>
            <a:off x="6660232" y="6381328"/>
            <a:ext cx="2052678" cy="307777"/>
          </a:xfrm>
          <a:prstGeom prst="rect">
            <a:avLst/>
          </a:prstGeom>
          <a:noFill/>
        </p:spPr>
        <p:txBody>
          <a:bodyPr wrap="none" rtlCol="0">
            <a:spAutoFit/>
          </a:bodyPr>
          <a:lstStyle/>
          <a:p>
            <a:r>
              <a:rPr lang="it-IT" sz="1400" dirty="0" err="1" smtClean="0"/>
              <a:t>Schiff</a:t>
            </a:r>
            <a:r>
              <a:rPr lang="it-IT" sz="1400" dirty="0" smtClean="0"/>
              <a:t> MH et al. ARD 2014</a:t>
            </a:r>
            <a:endParaRPr lang="it-IT" sz="1400" dirty="0"/>
          </a:p>
        </p:txBody>
      </p:sp>
      <p:cxnSp>
        <p:nvCxnSpPr>
          <p:cNvPr id="8" name="Connettore 1 7"/>
          <p:cNvCxnSpPr/>
          <p:nvPr/>
        </p:nvCxnSpPr>
        <p:spPr>
          <a:xfrm>
            <a:off x="5981778" y="2420888"/>
            <a:ext cx="0" cy="2880320"/>
          </a:xfrm>
          <a:prstGeom prst="line">
            <a:avLst/>
          </a:prstGeom>
          <a:ln w="28575">
            <a:solidFill>
              <a:srgbClr val="C00000"/>
            </a:solidFill>
            <a:prstDash val="sysDash"/>
          </a:ln>
        </p:spPr>
        <p:style>
          <a:lnRef idx="1">
            <a:schemeClr val="accent1"/>
          </a:lnRef>
          <a:fillRef idx="0">
            <a:schemeClr val="accent1"/>
          </a:fillRef>
          <a:effectRef idx="0">
            <a:schemeClr val="accent1"/>
          </a:effectRef>
          <a:fontRef idx="minor">
            <a:schemeClr val="tx1"/>
          </a:fontRef>
        </p:style>
      </p:cxnSp>
      <p:sp>
        <p:nvSpPr>
          <p:cNvPr id="9" name="Rettangolo 8"/>
          <p:cNvSpPr/>
          <p:nvPr/>
        </p:nvSpPr>
        <p:spPr>
          <a:xfrm>
            <a:off x="6841001" y="4094823"/>
            <a:ext cx="2105859" cy="923330"/>
          </a:xfrm>
          <a:prstGeom prst="rect">
            <a:avLst/>
          </a:prstGeom>
        </p:spPr>
        <p:txBody>
          <a:bodyPr wrap="square">
            <a:spAutoFit/>
          </a:bodyPr>
          <a:lstStyle/>
          <a:p>
            <a:pPr algn="ctr"/>
            <a:r>
              <a:rPr lang="en-US" dirty="0"/>
              <a:t>S</a:t>
            </a:r>
            <a:r>
              <a:rPr lang="en-US" dirty="0" smtClean="0"/>
              <a:t>aturation </a:t>
            </a:r>
            <a:r>
              <a:rPr lang="en-US" dirty="0"/>
              <a:t>of the reduced folate carrier 1 (</a:t>
            </a:r>
            <a:r>
              <a:rPr lang="en-US" b="1" dirty="0"/>
              <a:t>RFC1</a:t>
            </a:r>
            <a:r>
              <a:rPr lang="en-US" dirty="0"/>
              <a:t>) </a:t>
            </a:r>
            <a:endParaRPr lang="it-IT" dirty="0"/>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939" y="6815"/>
            <a:ext cx="5862205" cy="15499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1070" y="116632"/>
            <a:ext cx="2476500" cy="3048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CasellaDiTesto 11"/>
          <p:cNvSpPr txBox="1"/>
          <p:nvPr/>
        </p:nvSpPr>
        <p:spPr>
          <a:xfrm>
            <a:off x="6841001" y="44624"/>
            <a:ext cx="755335" cy="430887"/>
          </a:xfrm>
          <a:prstGeom prst="rect">
            <a:avLst/>
          </a:prstGeom>
          <a:noFill/>
        </p:spPr>
        <p:txBody>
          <a:bodyPr wrap="none" rtlCol="0">
            <a:spAutoFit/>
          </a:bodyPr>
          <a:lstStyle/>
          <a:p>
            <a:r>
              <a:rPr lang="it-IT" sz="2200" dirty="0" smtClean="0"/>
              <a:t>2018</a:t>
            </a:r>
            <a:endParaRPr lang="it-IT" sz="2200" dirty="0"/>
          </a:p>
        </p:txBody>
      </p:sp>
      <p:sp>
        <p:nvSpPr>
          <p:cNvPr id="16" name="Rettangolo arrotondato 15"/>
          <p:cNvSpPr/>
          <p:nvPr/>
        </p:nvSpPr>
        <p:spPr>
          <a:xfrm>
            <a:off x="7218668" y="620688"/>
            <a:ext cx="1728192" cy="700329"/>
          </a:xfrm>
          <a:prstGeom prst="roundRect">
            <a:avLst/>
          </a:prstGeom>
          <a:solidFill>
            <a:schemeClr val="accent4">
              <a:lumMod val="60000"/>
              <a:lumOff val="40000"/>
            </a:schemeClr>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b="1" dirty="0" smtClean="0">
                <a:solidFill>
                  <a:schemeClr val="bg1"/>
                </a:solidFill>
              </a:rPr>
              <a:t>sc </a:t>
            </a:r>
            <a:r>
              <a:rPr lang="it-IT" sz="2400" i="1" dirty="0" smtClean="0">
                <a:solidFill>
                  <a:schemeClr val="bg1"/>
                </a:solidFill>
              </a:rPr>
              <a:t>vs</a:t>
            </a:r>
            <a:r>
              <a:rPr lang="it-IT" sz="2400" b="1" dirty="0" smtClean="0">
                <a:solidFill>
                  <a:schemeClr val="bg1"/>
                </a:solidFill>
              </a:rPr>
              <a:t> </a:t>
            </a:r>
            <a:r>
              <a:rPr lang="it-IT" sz="2400" b="1" dirty="0" err="1" smtClean="0">
                <a:solidFill>
                  <a:schemeClr val="bg1"/>
                </a:solidFill>
              </a:rPr>
              <a:t>oral</a:t>
            </a:r>
            <a:endParaRPr lang="it-IT" sz="2400" b="1" dirty="0">
              <a:solidFill>
                <a:schemeClr val="bg1"/>
              </a:solidFill>
            </a:endParaRPr>
          </a:p>
        </p:txBody>
      </p:sp>
      <p:sp>
        <p:nvSpPr>
          <p:cNvPr id="11" name="CasellaDiTesto 10"/>
          <p:cNvSpPr txBox="1"/>
          <p:nvPr/>
        </p:nvSpPr>
        <p:spPr>
          <a:xfrm>
            <a:off x="107504" y="2492896"/>
            <a:ext cx="3097213" cy="1015663"/>
          </a:xfrm>
          <a:prstGeom prst="rect">
            <a:avLst/>
          </a:prstGeom>
          <a:solidFill>
            <a:schemeClr val="accent4">
              <a:lumMod val="20000"/>
              <a:lumOff val="80000"/>
            </a:schemeClr>
          </a:solidFill>
        </p:spPr>
        <p:txBody>
          <a:bodyPr>
            <a:spAutoFit/>
          </a:bodyPr>
          <a:lstStyle>
            <a:lvl1pPr eaLnBrk="0" hangingPunct="0">
              <a:defRPr sz="2400">
                <a:solidFill>
                  <a:schemeClr val="tx1"/>
                </a:solidFill>
                <a:latin typeface="Tahoma" pitchFamily="34" charset="0"/>
              </a:defRPr>
            </a:lvl1pPr>
            <a:lvl2pPr marL="742950" indent="-285750" eaLnBrk="0" hangingPunct="0">
              <a:defRPr sz="2400">
                <a:solidFill>
                  <a:schemeClr val="tx1"/>
                </a:solidFill>
                <a:latin typeface="Tahoma" pitchFamily="34" charset="0"/>
              </a:defRPr>
            </a:lvl2pPr>
            <a:lvl3pPr marL="1143000" indent="-228600" eaLnBrk="0" hangingPunct="0">
              <a:defRPr sz="2400">
                <a:solidFill>
                  <a:schemeClr val="tx1"/>
                </a:solidFill>
                <a:latin typeface="Tahoma" pitchFamily="34" charset="0"/>
              </a:defRPr>
            </a:lvl3pPr>
            <a:lvl4pPr marL="1600200" indent="-228600" eaLnBrk="0" hangingPunct="0">
              <a:defRPr sz="2400">
                <a:solidFill>
                  <a:schemeClr val="tx1"/>
                </a:solidFill>
                <a:latin typeface="Tahoma" pitchFamily="34" charset="0"/>
              </a:defRPr>
            </a:lvl4pPr>
            <a:lvl5pPr marL="2057400" indent="-228600" eaLnBrk="0" hangingPunct="0">
              <a:defRPr sz="2400">
                <a:solidFill>
                  <a:schemeClr val="tx1"/>
                </a:solidFill>
                <a:latin typeface="Tahoma" pitchFamily="34" charset="0"/>
              </a:defRPr>
            </a:lvl5pPr>
            <a:lvl6pPr marL="2514600" indent="-228600" algn="ctr" eaLnBrk="0" fontAlgn="base" hangingPunct="0">
              <a:spcBef>
                <a:spcPct val="0"/>
              </a:spcBef>
              <a:spcAft>
                <a:spcPct val="0"/>
              </a:spcAft>
              <a:defRPr sz="2400">
                <a:solidFill>
                  <a:schemeClr val="tx1"/>
                </a:solidFill>
                <a:latin typeface="Tahoma" pitchFamily="34" charset="0"/>
              </a:defRPr>
            </a:lvl6pPr>
            <a:lvl7pPr marL="2971800" indent="-228600" algn="ctr" eaLnBrk="0" fontAlgn="base" hangingPunct="0">
              <a:spcBef>
                <a:spcPct val="0"/>
              </a:spcBef>
              <a:spcAft>
                <a:spcPct val="0"/>
              </a:spcAft>
              <a:defRPr sz="2400">
                <a:solidFill>
                  <a:schemeClr val="tx1"/>
                </a:solidFill>
                <a:latin typeface="Tahoma" pitchFamily="34" charset="0"/>
              </a:defRPr>
            </a:lvl7pPr>
            <a:lvl8pPr marL="3429000" indent="-228600" algn="ctr" eaLnBrk="0" fontAlgn="base" hangingPunct="0">
              <a:spcBef>
                <a:spcPct val="0"/>
              </a:spcBef>
              <a:spcAft>
                <a:spcPct val="0"/>
              </a:spcAft>
              <a:defRPr sz="2400">
                <a:solidFill>
                  <a:schemeClr val="tx1"/>
                </a:solidFill>
                <a:latin typeface="Tahoma" pitchFamily="34" charset="0"/>
              </a:defRPr>
            </a:lvl8pPr>
            <a:lvl9pPr marL="3886200" indent="-228600" algn="ctr" eaLnBrk="0" fontAlgn="base" hangingPunct="0">
              <a:spcBef>
                <a:spcPct val="0"/>
              </a:spcBef>
              <a:spcAft>
                <a:spcPct val="0"/>
              </a:spcAft>
              <a:defRPr sz="2400">
                <a:solidFill>
                  <a:schemeClr val="tx1"/>
                </a:solidFill>
                <a:latin typeface="Tahoma" pitchFamily="34" charset="0"/>
              </a:defRPr>
            </a:lvl9pPr>
          </a:lstStyle>
          <a:p>
            <a:pPr lvl="0"/>
            <a:r>
              <a:rPr lang="it-IT" altLang="it-IT" sz="2000" b="1" dirty="0">
                <a:solidFill>
                  <a:prstClr val="black"/>
                </a:solidFill>
                <a:latin typeface="+mn-lt"/>
              </a:rPr>
              <a:t>Greater </a:t>
            </a:r>
            <a:r>
              <a:rPr lang="it-IT" altLang="it-IT" sz="2000" b="1" dirty="0" err="1">
                <a:solidFill>
                  <a:prstClr val="black"/>
                </a:solidFill>
                <a:latin typeface="+mn-lt"/>
              </a:rPr>
              <a:t>bioavailability</a:t>
            </a:r>
            <a:r>
              <a:rPr lang="it-IT" altLang="it-IT" sz="2000" b="1" dirty="0">
                <a:solidFill>
                  <a:prstClr val="black"/>
                </a:solidFill>
                <a:latin typeface="+mn-lt"/>
              </a:rPr>
              <a:t> </a:t>
            </a:r>
          </a:p>
          <a:p>
            <a:pPr lvl="0"/>
            <a:r>
              <a:rPr lang="it-IT" altLang="it-IT" sz="2000" dirty="0">
                <a:solidFill>
                  <a:prstClr val="black"/>
                </a:solidFill>
                <a:latin typeface="+mn-lt"/>
              </a:rPr>
              <a:t>o</a:t>
            </a:r>
            <a:r>
              <a:rPr lang="it-IT" altLang="it-IT" sz="2000" dirty="0" smtClean="0">
                <a:solidFill>
                  <a:prstClr val="black"/>
                </a:solidFill>
                <a:latin typeface="+mn-lt"/>
              </a:rPr>
              <a:t>f </a:t>
            </a:r>
            <a:r>
              <a:rPr lang="it-IT" altLang="it-IT" sz="2000" dirty="0" err="1" smtClean="0">
                <a:solidFill>
                  <a:prstClr val="black"/>
                </a:solidFill>
                <a:latin typeface="+mn-lt"/>
              </a:rPr>
              <a:t>parenteral</a:t>
            </a:r>
            <a:r>
              <a:rPr lang="it-IT" altLang="it-IT" sz="2000" dirty="0" smtClean="0">
                <a:solidFill>
                  <a:prstClr val="black"/>
                </a:solidFill>
                <a:latin typeface="+mn-lt"/>
              </a:rPr>
              <a:t> vs </a:t>
            </a:r>
            <a:r>
              <a:rPr lang="it-IT" altLang="it-IT" sz="2000" dirty="0" err="1" smtClean="0">
                <a:solidFill>
                  <a:prstClr val="black"/>
                </a:solidFill>
                <a:latin typeface="+mn-lt"/>
              </a:rPr>
              <a:t>oral</a:t>
            </a:r>
            <a:r>
              <a:rPr lang="it-IT" altLang="it-IT" sz="2000" dirty="0" smtClean="0">
                <a:solidFill>
                  <a:prstClr val="black"/>
                </a:solidFill>
                <a:latin typeface="+mn-lt"/>
              </a:rPr>
              <a:t> </a:t>
            </a:r>
            <a:r>
              <a:rPr lang="it-IT" altLang="it-IT" sz="2000" dirty="0" err="1" smtClean="0">
                <a:solidFill>
                  <a:prstClr val="black"/>
                </a:solidFill>
                <a:latin typeface="+mn-lt"/>
              </a:rPr>
              <a:t>at</a:t>
            </a:r>
            <a:r>
              <a:rPr lang="it-IT" altLang="it-IT" sz="2000" dirty="0" smtClean="0">
                <a:solidFill>
                  <a:prstClr val="black"/>
                </a:solidFill>
                <a:latin typeface="+mn-lt"/>
              </a:rPr>
              <a:t> </a:t>
            </a:r>
            <a:r>
              <a:rPr lang="it-IT" altLang="it-IT" sz="2000" dirty="0" err="1">
                <a:solidFill>
                  <a:prstClr val="black"/>
                </a:solidFill>
                <a:latin typeface="+mn-lt"/>
              </a:rPr>
              <a:t>every</a:t>
            </a:r>
            <a:r>
              <a:rPr lang="it-IT" altLang="it-IT" sz="2000" dirty="0">
                <a:solidFill>
                  <a:prstClr val="black"/>
                </a:solidFill>
                <a:latin typeface="+mn-lt"/>
              </a:rPr>
              <a:t> </a:t>
            </a:r>
            <a:r>
              <a:rPr lang="it-IT" altLang="it-IT" sz="2000" dirty="0" err="1">
                <a:solidFill>
                  <a:prstClr val="black"/>
                </a:solidFill>
                <a:latin typeface="+mn-lt"/>
              </a:rPr>
              <a:t>tested</a:t>
            </a:r>
            <a:r>
              <a:rPr lang="it-IT" altLang="it-IT" sz="2000" dirty="0">
                <a:solidFill>
                  <a:prstClr val="black"/>
                </a:solidFill>
                <a:latin typeface="+mn-lt"/>
              </a:rPr>
              <a:t> </a:t>
            </a:r>
            <a:r>
              <a:rPr lang="it-IT" altLang="it-IT" sz="2000" dirty="0" err="1" smtClean="0">
                <a:solidFill>
                  <a:prstClr val="black"/>
                </a:solidFill>
                <a:latin typeface="+mn-lt"/>
              </a:rPr>
              <a:t>dosage</a:t>
            </a:r>
            <a:endParaRPr lang="it-IT" altLang="it-IT" sz="2000" dirty="0" smtClean="0">
              <a:latin typeface="+mn-lt"/>
            </a:endParaRPr>
          </a:p>
        </p:txBody>
      </p:sp>
      <p:sp>
        <p:nvSpPr>
          <p:cNvPr id="13" name="CasellaDiTesto 12"/>
          <p:cNvSpPr txBox="1"/>
          <p:nvPr/>
        </p:nvSpPr>
        <p:spPr>
          <a:xfrm>
            <a:off x="107504" y="3586992"/>
            <a:ext cx="3097213" cy="1015663"/>
          </a:xfrm>
          <a:prstGeom prst="rect">
            <a:avLst/>
          </a:prstGeom>
          <a:solidFill>
            <a:schemeClr val="accent2">
              <a:lumMod val="20000"/>
              <a:lumOff val="80000"/>
            </a:schemeClr>
          </a:solidFill>
        </p:spPr>
        <p:txBody>
          <a:bodyPr>
            <a:spAutoFit/>
          </a:bodyPr>
          <a:lstStyle>
            <a:lvl1pPr algn="l"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lgn="l"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lgn="l"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lgn="l"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lgn="l"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just" eaLnBrk="1" hangingPunct="1">
              <a:spcBef>
                <a:spcPct val="0"/>
              </a:spcBef>
              <a:buClrTx/>
              <a:buSzTx/>
              <a:buNone/>
              <a:defRPr/>
            </a:pPr>
            <a:r>
              <a:rPr lang="it-IT" altLang="it-IT" sz="2000" dirty="0" err="1" smtClean="0">
                <a:latin typeface="+mn-lt"/>
                <a:cs typeface="+mn-cs"/>
              </a:rPr>
              <a:t>Bioavailability</a:t>
            </a:r>
            <a:r>
              <a:rPr lang="it-IT" altLang="it-IT" sz="2000" dirty="0" smtClean="0">
                <a:latin typeface="+mn-lt"/>
                <a:cs typeface="+mn-cs"/>
              </a:rPr>
              <a:t> of </a:t>
            </a:r>
            <a:r>
              <a:rPr lang="it-IT" altLang="it-IT" sz="2000" dirty="0" err="1" smtClean="0">
                <a:latin typeface="+mn-lt"/>
                <a:cs typeface="+mn-cs"/>
              </a:rPr>
              <a:t>oral</a:t>
            </a:r>
            <a:r>
              <a:rPr lang="it-IT" altLang="it-IT" sz="2000" dirty="0" smtClean="0">
                <a:latin typeface="+mn-lt"/>
                <a:cs typeface="+mn-cs"/>
              </a:rPr>
              <a:t> </a:t>
            </a:r>
            <a:r>
              <a:rPr lang="it-IT" altLang="it-IT" sz="2000" dirty="0" err="1" smtClean="0">
                <a:latin typeface="+mn-lt"/>
                <a:cs typeface="+mn-cs"/>
              </a:rPr>
              <a:t>route</a:t>
            </a:r>
            <a:r>
              <a:rPr lang="it-IT" altLang="it-IT" sz="2000" dirty="0" smtClean="0">
                <a:latin typeface="+mn-lt"/>
                <a:cs typeface="+mn-cs"/>
              </a:rPr>
              <a:t> shows a </a:t>
            </a:r>
            <a:r>
              <a:rPr lang="it-IT" altLang="it-IT" sz="2000" b="1" dirty="0" smtClean="0">
                <a:latin typeface="+mn-lt"/>
                <a:cs typeface="+mn-cs"/>
              </a:rPr>
              <a:t>plateau</a:t>
            </a:r>
            <a:r>
              <a:rPr lang="it-IT" altLang="it-IT" sz="2000" dirty="0" smtClean="0">
                <a:latin typeface="+mn-lt"/>
                <a:cs typeface="+mn-cs"/>
              </a:rPr>
              <a:t> for &gt; 15 mg/</a:t>
            </a:r>
            <a:r>
              <a:rPr lang="it-IT" altLang="it-IT" sz="2000" dirty="0" err="1" smtClean="0">
                <a:latin typeface="+mn-lt"/>
                <a:cs typeface="+mn-cs"/>
              </a:rPr>
              <a:t>wk</a:t>
            </a:r>
            <a:r>
              <a:rPr lang="it-IT" altLang="it-IT" sz="2000" dirty="0" smtClean="0">
                <a:latin typeface="+mn-lt"/>
                <a:cs typeface="+mn-cs"/>
              </a:rPr>
              <a:t>.</a:t>
            </a:r>
          </a:p>
        </p:txBody>
      </p:sp>
      <p:sp>
        <p:nvSpPr>
          <p:cNvPr id="14" name="CasellaDiTesto 13"/>
          <p:cNvSpPr txBox="1"/>
          <p:nvPr/>
        </p:nvSpPr>
        <p:spPr>
          <a:xfrm>
            <a:off x="107504" y="4704283"/>
            <a:ext cx="3124200" cy="1015663"/>
          </a:xfrm>
          <a:prstGeom prst="rect">
            <a:avLst/>
          </a:prstGeom>
          <a:solidFill>
            <a:schemeClr val="accent4">
              <a:lumMod val="20000"/>
              <a:lumOff val="80000"/>
            </a:schemeClr>
          </a:solidFill>
        </p:spPr>
        <p:txBody>
          <a:bodyPr>
            <a:spAutoFit/>
          </a:bodyPr>
          <a:lstStyle>
            <a:lvl1pPr algn="l" eaLnBrk="0" hangingPunct="0">
              <a:spcBef>
                <a:spcPct val="20000"/>
              </a:spcBef>
              <a:buClr>
                <a:schemeClr val="folHlink"/>
              </a:buClr>
              <a:buSzPct val="60000"/>
              <a:buFont typeface="Wingdings" pitchFamily="2" charset="2"/>
              <a:buChar char="n"/>
              <a:defRPr sz="3200">
                <a:solidFill>
                  <a:schemeClr val="tx1"/>
                </a:solidFill>
                <a:latin typeface="Tahoma" pitchFamily="34" charset="0"/>
              </a:defRPr>
            </a:lvl1pPr>
            <a:lvl2pPr marL="742950" indent="-285750" algn="l" eaLnBrk="0" hangingPunct="0">
              <a:spcBef>
                <a:spcPct val="20000"/>
              </a:spcBef>
              <a:buClr>
                <a:schemeClr val="hlink"/>
              </a:buClr>
              <a:buSzPct val="55000"/>
              <a:buFont typeface="Wingdings" pitchFamily="2" charset="2"/>
              <a:buChar char="n"/>
              <a:defRPr sz="2800">
                <a:solidFill>
                  <a:schemeClr val="tx1"/>
                </a:solidFill>
                <a:latin typeface="Tahoma" pitchFamily="34" charset="0"/>
              </a:defRPr>
            </a:lvl2pPr>
            <a:lvl3pPr marL="1143000" indent="-228600" algn="l" eaLnBrk="0" hangingPunct="0">
              <a:spcBef>
                <a:spcPct val="20000"/>
              </a:spcBef>
              <a:buClr>
                <a:schemeClr val="folHlink"/>
              </a:buClr>
              <a:buSzPct val="50000"/>
              <a:buFont typeface="Wingdings" pitchFamily="2" charset="2"/>
              <a:buChar char="n"/>
              <a:defRPr sz="2400">
                <a:solidFill>
                  <a:schemeClr val="tx1"/>
                </a:solidFill>
                <a:latin typeface="Tahoma" pitchFamily="34" charset="0"/>
              </a:defRPr>
            </a:lvl3pPr>
            <a:lvl4pPr marL="1600200" indent="-228600" algn="l" eaLnBrk="0" hangingPunct="0">
              <a:spcBef>
                <a:spcPct val="20000"/>
              </a:spcBef>
              <a:buClr>
                <a:schemeClr val="accent2"/>
              </a:buClr>
              <a:buSzPct val="55000"/>
              <a:buFont typeface="Wingdings" pitchFamily="2" charset="2"/>
              <a:buChar char="n"/>
              <a:defRPr sz="2000">
                <a:solidFill>
                  <a:schemeClr val="tx1"/>
                </a:solidFill>
                <a:latin typeface="Tahoma" pitchFamily="34" charset="0"/>
              </a:defRPr>
            </a:lvl4pPr>
            <a:lvl5pPr marL="2057400" indent="-228600" algn="l" eaLnBrk="0" hangingPunct="0">
              <a:spcBef>
                <a:spcPct val="20000"/>
              </a:spcBef>
              <a:buClr>
                <a:schemeClr val="accent1"/>
              </a:buClr>
              <a:buSzPct val="50000"/>
              <a:buFont typeface="Wingdings" pitchFamily="2" charset="2"/>
              <a:buChar char="n"/>
              <a:defRPr sz="2000">
                <a:solidFill>
                  <a:schemeClr val="tx1"/>
                </a:solidFill>
                <a:latin typeface="Tahoma" pitchFamily="34" charset="0"/>
              </a:defRPr>
            </a:lvl5pPr>
            <a:lvl6pPr marL="25146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6pPr>
            <a:lvl7pPr marL="29718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7pPr>
            <a:lvl8pPr marL="34290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8pPr>
            <a:lvl9pPr marL="3886200" indent="-228600" eaLnBrk="0" fontAlgn="base" hangingPunct="0">
              <a:spcBef>
                <a:spcPct val="20000"/>
              </a:spcBef>
              <a:spcAft>
                <a:spcPct val="0"/>
              </a:spcAft>
              <a:buClr>
                <a:schemeClr val="accent1"/>
              </a:buClr>
              <a:buSzPct val="50000"/>
              <a:buFont typeface="Wingdings" pitchFamily="2" charset="2"/>
              <a:buChar char="n"/>
              <a:defRPr sz="2000">
                <a:solidFill>
                  <a:schemeClr val="tx1"/>
                </a:solidFill>
                <a:latin typeface="Tahoma" pitchFamily="34" charset="0"/>
              </a:defRPr>
            </a:lvl9pPr>
          </a:lstStyle>
          <a:p>
            <a:pPr algn="just" eaLnBrk="1" hangingPunct="1">
              <a:spcBef>
                <a:spcPct val="0"/>
              </a:spcBef>
              <a:buClrTx/>
              <a:buSzTx/>
              <a:buNone/>
              <a:defRPr/>
            </a:pPr>
            <a:r>
              <a:rPr lang="it-IT" altLang="it-IT" sz="2000" dirty="0" err="1" smtClean="0">
                <a:latin typeface="+mn-lt"/>
                <a:cs typeface="+mn-cs"/>
              </a:rPr>
              <a:t>Bioavailability</a:t>
            </a:r>
            <a:r>
              <a:rPr lang="it-IT" altLang="it-IT" sz="2000" dirty="0" smtClean="0">
                <a:latin typeface="+mn-lt"/>
                <a:cs typeface="+mn-cs"/>
              </a:rPr>
              <a:t> of </a:t>
            </a:r>
            <a:r>
              <a:rPr lang="it-IT" altLang="it-IT" sz="2000" dirty="0" err="1" smtClean="0">
                <a:latin typeface="+mn-lt"/>
                <a:cs typeface="+mn-cs"/>
              </a:rPr>
              <a:t>parenteral</a:t>
            </a:r>
            <a:r>
              <a:rPr lang="it-IT" altLang="it-IT" sz="2000" dirty="0" smtClean="0">
                <a:latin typeface="+mn-lt"/>
                <a:cs typeface="+mn-cs"/>
              </a:rPr>
              <a:t> </a:t>
            </a:r>
            <a:r>
              <a:rPr lang="it-IT" altLang="it-IT" sz="2000" dirty="0" err="1" smtClean="0">
                <a:latin typeface="+mn-lt"/>
                <a:cs typeface="+mn-cs"/>
              </a:rPr>
              <a:t>route</a:t>
            </a:r>
            <a:r>
              <a:rPr lang="it-IT" altLang="it-IT" sz="2000" dirty="0" smtClean="0">
                <a:latin typeface="+mn-lt"/>
                <a:cs typeface="+mn-cs"/>
              </a:rPr>
              <a:t> shows a linear dose-</a:t>
            </a:r>
            <a:r>
              <a:rPr lang="it-IT" altLang="it-IT" sz="2000" dirty="0" err="1" smtClean="0">
                <a:latin typeface="+mn-lt"/>
                <a:cs typeface="+mn-cs"/>
              </a:rPr>
              <a:t>effect</a:t>
            </a:r>
            <a:r>
              <a:rPr lang="it-IT" altLang="it-IT" sz="2000" dirty="0" smtClean="0">
                <a:latin typeface="+mn-lt"/>
                <a:cs typeface="+mn-cs"/>
              </a:rPr>
              <a:t> with </a:t>
            </a:r>
            <a:r>
              <a:rPr lang="it-IT" altLang="it-IT" sz="2000" b="1" dirty="0" smtClean="0">
                <a:latin typeface="+mn-lt"/>
                <a:cs typeface="+mn-cs"/>
              </a:rPr>
              <a:t>no plateau.</a:t>
            </a:r>
          </a:p>
        </p:txBody>
      </p:sp>
      <p:sp>
        <p:nvSpPr>
          <p:cNvPr id="2" name="Segnaposto numero diapositiva 1"/>
          <p:cNvSpPr>
            <a:spLocks noGrp="1"/>
          </p:cNvSpPr>
          <p:nvPr>
            <p:ph type="sldNum" sz="quarter" idx="12"/>
          </p:nvPr>
        </p:nvSpPr>
        <p:spPr>
          <a:xfrm>
            <a:off x="7010400" y="6448251"/>
            <a:ext cx="2133600" cy="365125"/>
          </a:xfrm>
        </p:spPr>
        <p:txBody>
          <a:bodyPr/>
          <a:lstStyle/>
          <a:p>
            <a:fld id="{BB9ACCF8-6DB8-403B-91E6-12AF5948842C}" type="slidenum">
              <a:rPr lang="it-IT" smtClean="0"/>
              <a:t>9</a:t>
            </a:fld>
            <a:endParaRPr lang="it-IT"/>
          </a:p>
        </p:txBody>
      </p:sp>
      <p:sp>
        <p:nvSpPr>
          <p:cNvPr id="3" name="CasellaDiTesto 2"/>
          <p:cNvSpPr txBox="1"/>
          <p:nvPr/>
        </p:nvSpPr>
        <p:spPr>
          <a:xfrm>
            <a:off x="107504" y="1669189"/>
            <a:ext cx="3052193" cy="769441"/>
          </a:xfrm>
          <a:prstGeom prst="rect">
            <a:avLst/>
          </a:prstGeom>
          <a:noFill/>
        </p:spPr>
        <p:txBody>
          <a:bodyPr wrap="square" rtlCol="0">
            <a:spAutoFit/>
          </a:bodyPr>
          <a:lstStyle/>
          <a:p>
            <a:pPr algn="ctr"/>
            <a:r>
              <a:rPr lang="it-IT" sz="2200" b="1" dirty="0" err="1" smtClean="0"/>
              <a:t>Why</a:t>
            </a:r>
            <a:r>
              <a:rPr lang="it-IT" sz="2200" b="1" dirty="0" smtClean="0"/>
              <a:t> sc MTX </a:t>
            </a:r>
            <a:r>
              <a:rPr lang="it-IT" sz="2200" b="1" dirty="0" err="1" smtClean="0"/>
              <a:t>works</a:t>
            </a:r>
            <a:r>
              <a:rPr lang="it-IT" sz="2200" b="1" dirty="0" smtClean="0"/>
              <a:t> </a:t>
            </a:r>
            <a:r>
              <a:rPr lang="it-IT" sz="2200" b="1" dirty="0" err="1" smtClean="0"/>
              <a:t>better</a:t>
            </a:r>
            <a:r>
              <a:rPr lang="it-IT" sz="2200" b="1" dirty="0" smtClean="0"/>
              <a:t> </a:t>
            </a:r>
            <a:r>
              <a:rPr lang="it-IT" sz="2200" b="1" dirty="0" err="1" smtClean="0"/>
              <a:t>than</a:t>
            </a:r>
            <a:r>
              <a:rPr lang="it-IT" sz="2200" b="1" dirty="0" smtClean="0"/>
              <a:t> </a:t>
            </a:r>
            <a:r>
              <a:rPr lang="it-IT" sz="2200" b="1" dirty="0" err="1" smtClean="0"/>
              <a:t>oral</a:t>
            </a:r>
            <a:r>
              <a:rPr lang="it-IT" sz="2200" b="1" dirty="0" smtClean="0"/>
              <a:t> MTX ?</a:t>
            </a:r>
            <a:endParaRPr lang="it-IT" sz="2200" b="1" dirty="0"/>
          </a:p>
        </p:txBody>
      </p:sp>
    </p:spTree>
    <p:extLst>
      <p:ext uri="{BB962C8B-B14F-4D97-AF65-F5344CB8AC3E}">
        <p14:creationId xmlns:p14="http://schemas.microsoft.com/office/powerpoint/2010/main" val="2448024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down)">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1"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down)">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autoUpdateAnimBg="0"/>
      <p:bldP spid="13" grpId="0" animBg="1" autoUpdateAnimBg="0"/>
      <p:bldP spid="14" grpId="0" animBg="1" autoUpdateAnimBg="0"/>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4374</TotalTime>
  <Words>5262</Words>
  <Application>Microsoft Office PowerPoint</Application>
  <PresentationFormat>Presentazione su schermo (4:3)</PresentationFormat>
  <Paragraphs>661</Paragraphs>
  <Slides>40</Slides>
  <Notes>38</Notes>
  <HiddenSlides>0</HiddenSlides>
  <MMClips>0</MMClips>
  <ScaleCrop>false</ScaleCrop>
  <HeadingPairs>
    <vt:vector size="4" baseType="variant">
      <vt:variant>
        <vt:lpstr>Tema</vt:lpstr>
      </vt:variant>
      <vt:variant>
        <vt:i4>1</vt:i4>
      </vt:variant>
      <vt:variant>
        <vt:lpstr>Titoli diapositive</vt:lpstr>
      </vt:variant>
      <vt:variant>
        <vt:i4>40</vt:i4>
      </vt:variant>
    </vt:vector>
  </HeadingPairs>
  <TitlesOfParts>
    <vt:vector size="41" baseType="lpstr">
      <vt:lpstr>Tema di Office</vt:lpstr>
      <vt:lpstr>Presentazione standard di PowerPoint</vt:lpstr>
      <vt:lpstr>Disclosure</vt:lpstr>
      <vt:lpstr>Outline</vt:lpstr>
      <vt:lpstr>What we have learnt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MTX toxicity</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Marcello Govoni</dc:creator>
  <cp:lastModifiedBy>Marcello Govoni</cp:lastModifiedBy>
  <cp:revision>167</cp:revision>
  <dcterms:created xsi:type="dcterms:W3CDTF">2018-08-26T08:41:46Z</dcterms:created>
  <dcterms:modified xsi:type="dcterms:W3CDTF">2018-10-05T10:56:35Z</dcterms:modified>
</cp:coreProperties>
</file>